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3" r:id="rId1"/>
    <p:sldMasterId id="2147483677" r:id="rId2"/>
  </p:sldMasterIdLst>
  <p:notesMasterIdLst>
    <p:notesMasterId r:id="rId65"/>
  </p:notesMasterIdLst>
  <p:sldIdLst>
    <p:sldId id="321" r:id="rId3"/>
    <p:sldId id="350" r:id="rId4"/>
    <p:sldId id="338" r:id="rId5"/>
    <p:sldId id="1068" r:id="rId6"/>
    <p:sldId id="1058" r:id="rId7"/>
    <p:sldId id="1059" r:id="rId8"/>
    <p:sldId id="414" r:id="rId9"/>
    <p:sldId id="1088" r:id="rId10"/>
    <p:sldId id="323" r:id="rId11"/>
    <p:sldId id="415" r:id="rId12"/>
    <p:sldId id="381" r:id="rId13"/>
    <p:sldId id="359" r:id="rId14"/>
    <p:sldId id="395" r:id="rId15"/>
    <p:sldId id="1060" r:id="rId16"/>
    <p:sldId id="388" r:id="rId17"/>
    <p:sldId id="418" r:id="rId18"/>
    <p:sldId id="412" r:id="rId19"/>
    <p:sldId id="1063" r:id="rId20"/>
    <p:sldId id="1069" r:id="rId21"/>
    <p:sldId id="1061" r:id="rId22"/>
    <p:sldId id="396" r:id="rId23"/>
    <p:sldId id="373" r:id="rId24"/>
    <p:sldId id="1085" r:id="rId25"/>
    <p:sldId id="389" r:id="rId26"/>
    <p:sldId id="310" r:id="rId27"/>
    <p:sldId id="407" r:id="rId28"/>
    <p:sldId id="1086" r:id="rId29"/>
    <p:sldId id="423" r:id="rId30"/>
    <p:sldId id="421" r:id="rId31"/>
    <p:sldId id="1072" r:id="rId32"/>
    <p:sldId id="1073" r:id="rId33"/>
    <p:sldId id="1074" r:id="rId34"/>
    <p:sldId id="1075" r:id="rId35"/>
    <p:sldId id="1076" r:id="rId36"/>
    <p:sldId id="393" r:id="rId37"/>
    <p:sldId id="365" r:id="rId38"/>
    <p:sldId id="397" r:id="rId39"/>
    <p:sldId id="398" r:id="rId40"/>
    <p:sldId id="399" r:id="rId41"/>
    <p:sldId id="400" r:id="rId42"/>
    <p:sldId id="1087" r:id="rId43"/>
    <p:sldId id="1090" r:id="rId44"/>
    <p:sldId id="1089" r:id="rId45"/>
    <p:sldId id="390" r:id="rId46"/>
    <p:sldId id="312" r:id="rId47"/>
    <p:sldId id="376" r:id="rId48"/>
    <p:sldId id="428" r:id="rId49"/>
    <p:sldId id="1078" r:id="rId50"/>
    <p:sldId id="1079" r:id="rId51"/>
    <p:sldId id="303" r:id="rId52"/>
    <p:sldId id="1080" r:id="rId53"/>
    <p:sldId id="334" r:id="rId54"/>
    <p:sldId id="1081" r:id="rId55"/>
    <p:sldId id="1082" r:id="rId56"/>
    <p:sldId id="391" r:id="rId57"/>
    <p:sldId id="1067" r:id="rId58"/>
    <p:sldId id="411" r:id="rId59"/>
    <p:sldId id="1057" r:id="rId60"/>
    <p:sldId id="306" r:id="rId61"/>
    <p:sldId id="325" r:id="rId62"/>
    <p:sldId id="392" r:id="rId63"/>
    <p:sldId id="386" r:id="rId64"/>
  </p:sldIdLst>
  <p:sldSz cx="9144000" cy="6858000" type="screen4x3"/>
  <p:notesSz cx="6858000" cy="9144000"/>
  <p:custShowLst>
    <p:custShow name="handout" id="0">
      <p:sldLst/>
    </p:custShow>
  </p:custShowLst>
  <p:defaultTextStyle>
    <a:defPPr>
      <a:defRPr lang="en-US"/>
    </a:defPPr>
    <a:lvl1pPr algn="l" rtl="0" eaLnBrk="0" fontAlgn="base" hangingPunct="0">
      <a:spcBef>
        <a:spcPct val="0"/>
      </a:spcBef>
      <a:spcAft>
        <a:spcPct val="0"/>
      </a:spcAft>
      <a:defRPr sz="1200" kern="1200">
        <a:solidFill>
          <a:schemeClr val="tx1"/>
        </a:solidFill>
        <a:latin typeface="Comic Sans MS" charset="0"/>
        <a:ea typeface="ＭＳ Ｐゴシック" charset="-128"/>
        <a:cs typeface="ＭＳ Ｐゴシック" charset="-128"/>
      </a:defRPr>
    </a:lvl1pPr>
    <a:lvl2pPr marL="457200" algn="l" rtl="0" eaLnBrk="0" fontAlgn="base" hangingPunct="0">
      <a:spcBef>
        <a:spcPct val="0"/>
      </a:spcBef>
      <a:spcAft>
        <a:spcPct val="0"/>
      </a:spcAft>
      <a:defRPr sz="1200" kern="1200">
        <a:solidFill>
          <a:schemeClr val="tx1"/>
        </a:solidFill>
        <a:latin typeface="Comic Sans MS" charset="0"/>
        <a:ea typeface="ＭＳ Ｐゴシック" charset="-128"/>
        <a:cs typeface="ＭＳ Ｐゴシック" charset="-128"/>
      </a:defRPr>
    </a:lvl2pPr>
    <a:lvl3pPr marL="914400" algn="l" rtl="0" eaLnBrk="0" fontAlgn="base" hangingPunct="0">
      <a:spcBef>
        <a:spcPct val="0"/>
      </a:spcBef>
      <a:spcAft>
        <a:spcPct val="0"/>
      </a:spcAft>
      <a:defRPr sz="1200" kern="1200">
        <a:solidFill>
          <a:schemeClr val="tx1"/>
        </a:solidFill>
        <a:latin typeface="Comic Sans MS" charset="0"/>
        <a:ea typeface="ＭＳ Ｐゴシック" charset="-128"/>
        <a:cs typeface="ＭＳ Ｐゴシック" charset="-128"/>
      </a:defRPr>
    </a:lvl3pPr>
    <a:lvl4pPr marL="1371600" algn="l" rtl="0" eaLnBrk="0" fontAlgn="base" hangingPunct="0">
      <a:spcBef>
        <a:spcPct val="0"/>
      </a:spcBef>
      <a:spcAft>
        <a:spcPct val="0"/>
      </a:spcAft>
      <a:defRPr sz="1200" kern="1200">
        <a:solidFill>
          <a:schemeClr val="tx1"/>
        </a:solidFill>
        <a:latin typeface="Comic Sans MS" charset="0"/>
        <a:ea typeface="ＭＳ Ｐゴシック" charset="-128"/>
        <a:cs typeface="ＭＳ Ｐゴシック" charset="-128"/>
      </a:defRPr>
    </a:lvl4pPr>
    <a:lvl5pPr marL="1828800" algn="l" rtl="0" eaLnBrk="0" fontAlgn="base" hangingPunct="0">
      <a:spcBef>
        <a:spcPct val="0"/>
      </a:spcBef>
      <a:spcAft>
        <a:spcPct val="0"/>
      </a:spcAft>
      <a:defRPr sz="1200" kern="1200">
        <a:solidFill>
          <a:schemeClr val="tx1"/>
        </a:solidFill>
        <a:latin typeface="Comic Sans MS" charset="0"/>
        <a:ea typeface="ＭＳ Ｐゴシック" charset="-128"/>
        <a:cs typeface="ＭＳ Ｐゴシック" charset="-128"/>
      </a:defRPr>
    </a:lvl5pPr>
    <a:lvl6pPr marL="2286000" algn="l" defTabSz="457200" rtl="0" eaLnBrk="1" latinLnBrk="0" hangingPunct="1">
      <a:defRPr sz="1200" kern="1200">
        <a:solidFill>
          <a:schemeClr val="tx1"/>
        </a:solidFill>
        <a:latin typeface="Comic Sans MS" charset="0"/>
        <a:ea typeface="ＭＳ Ｐゴシック" charset="-128"/>
        <a:cs typeface="ＭＳ Ｐゴシック" charset="-128"/>
      </a:defRPr>
    </a:lvl6pPr>
    <a:lvl7pPr marL="2743200" algn="l" defTabSz="457200" rtl="0" eaLnBrk="1" latinLnBrk="0" hangingPunct="1">
      <a:defRPr sz="1200" kern="1200">
        <a:solidFill>
          <a:schemeClr val="tx1"/>
        </a:solidFill>
        <a:latin typeface="Comic Sans MS" charset="0"/>
        <a:ea typeface="ＭＳ Ｐゴシック" charset="-128"/>
        <a:cs typeface="ＭＳ Ｐゴシック" charset="-128"/>
      </a:defRPr>
    </a:lvl7pPr>
    <a:lvl8pPr marL="3200400" algn="l" defTabSz="457200" rtl="0" eaLnBrk="1" latinLnBrk="0" hangingPunct="1">
      <a:defRPr sz="1200" kern="1200">
        <a:solidFill>
          <a:schemeClr val="tx1"/>
        </a:solidFill>
        <a:latin typeface="Comic Sans MS" charset="0"/>
        <a:ea typeface="ＭＳ Ｐゴシック" charset="-128"/>
        <a:cs typeface="ＭＳ Ｐゴシック" charset="-128"/>
      </a:defRPr>
    </a:lvl8pPr>
    <a:lvl9pPr marL="3657600" algn="l" defTabSz="457200" rtl="0" eaLnBrk="1" latinLnBrk="0" hangingPunct="1">
      <a:defRPr sz="1200" kern="1200">
        <a:solidFill>
          <a:schemeClr val="tx1"/>
        </a:solidFill>
        <a:latin typeface="Comic Sans MS" charset="0"/>
        <a:ea typeface="ＭＳ Ｐゴシック" charset="-128"/>
        <a:cs typeface="ＭＳ Ｐゴシック" charset="-128"/>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9DC"/>
    <a:srgbClr val="FFFFC8"/>
    <a:srgbClr val="FFEED0"/>
    <a:srgbClr val="FFE9C4"/>
    <a:srgbClr val="006600"/>
    <a:srgbClr val="008F00"/>
    <a:srgbClr val="FF8000"/>
    <a:srgbClr val="003399"/>
    <a:srgbClr val="0D346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009" autoAdjust="0"/>
    <p:restoredTop sz="95037" autoAdjust="0"/>
  </p:normalViewPr>
  <p:slideViewPr>
    <p:cSldViewPr snapToGrid="0">
      <p:cViewPr varScale="1">
        <p:scale>
          <a:sx n="83" d="100"/>
          <a:sy n="83" d="100"/>
        </p:scale>
        <p:origin x="1176" y="200"/>
      </p:cViewPr>
      <p:guideLst>
        <p:guide orient="horz" pos="2160"/>
        <p:guide pos="2880"/>
      </p:guideLst>
    </p:cSldViewPr>
  </p:slideViewPr>
  <p:outlineViewPr>
    <p:cViewPr>
      <p:scale>
        <a:sx n="33" d="100"/>
        <a:sy n="33" d="100"/>
      </p:scale>
      <p:origin x="0" y="0"/>
    </p:cViewPr>
    <p:sldLst>
      <p:sld r:id="rId1" collapse="1"/>
      <p:sld r:id="rId2" collapse="1"/>
      <p:sld r:id="rId3" collapse="1"/>
      <p:sld r:id="rId4" collapse="1"/>
    </p:sldLst>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s>
</file>

<file path=ppt/_rels/viewProps.xml.rels><?xml version="1.0" encoding="UTF-8" standalone="yes"?>
<Relationships xmlns="http://schemas.openxmlformats.org/package/2006/relationships"><Relationship Id="rId3" Type="http://schemas.openxmlformats.org/officeDocument/2006/relationships/slide" Target="slides/slide10.xml"/><Relationship Id="rId2" Type="http://schemas.openxmlformats.org/officeDocument/2006/relationships/slide" Target="slides/slide8.xml"/><Relationship Id="rId1" Type="http://schemas.openxmlformats.org/officeDocument/2006/relationships/slide" Target="slides/slide7.xml"/><Relationship Id="rId4" Type="http://schemas.openxmlformats.org/officeDocument/2006/relationships/slide" Target="slides/slide52.xml"/></Relationships>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a:lvl1pPr>
          </a:lstStyle>
          <a:p>
            <a:pPr>
              <a:defRPr/>
            </a:pPr>
            <a:endParaRPr lang="en-US" dirty="0"/>
          </a:p>
        </p:txBody>
      </p:sp>
      <p:sp>
        <p:nvSpPr>
          <p:cNvPr id="3075"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a:lvl1pPr>
          </a:lstStyle>
          <a:p>
            <a:pPr>
              <a:defRPr/>
            </a:pPr>
            <a:endParaRPr lang="en-US" dirty="0"/>
          </a:p>
        </p:txBody>
      </p:sp>
      <p:sp>
        <p:nvSpPr>
          <p:cNvPr id="1331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a:lvl1pPr>
          </a:lstStyle>
          <a:p>
            <a:pPr>
              <a:defRPr/>
            </a:pPr>
            <a:endParaRPr lang="en-US" dirty="0"/>
          </a:p>
        </p:txBody>
      </p:sp>
      <p:sp>
        <p:nvSpPr>
          <p:cNvPr id="307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a:lvl1pPr>
          </a:lstStyle>
          <a:p>
            <a:pPr>
              <a:defRPr/>
            </a:pPr>
            <a:fld id="{F7F77EEA-6C59-9543-8CAA-506127309CCF}" type="slidenum">
              <a:rPr lang="en-US"/>
              <a:pPr>
                <a:defRPr/>
              </a:pPr>
              <a:t>‹#›</a:t>
            </a:fld>
            <a:endParaRPr lang="en-US" dirty="0"/>
          </a:p>
        </p:txBody>
      </p:sp>
    </p:spTree>
    <p:extLst>
      <p:ext uri="{BB962C8B-B14F-4D97-AF65-F5344CB8AC3E}">
        <p14:creationId xmlns:p14="http://schemas.microsoft.com/office/powerpoint/2010/main" val="17047685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omic Sans MS" charset="0"/>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Comic Sans MS"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Comic Sans MS"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Comic Sans MS"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Comic Sans MS"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a:spLocks noGrp="1" noChangeArrowheads="1"/>
          </p:cNvSpPr>
          <p:nvPr>
            <p:ph type="sldNum" sz="quarter" idx="5"/>
          </p:nvPr>
        </p:nvSpPr>
        <p:spPr>
          <a:ln/>
        </p:spPr>
        <p:txBody>
          <a:bodyPr/>
          <a:lstStyle/>
          <a:p>
            <a:fld id="{D3BC2366-F447-0F4B-B519-8EC0646577F7}" type="slidenum">
              <a:rPr lang="he-IL"/>
              <a:pPr/>
              <a:t>1</a:t>
            </a:fld>
            <a:endParaRPr lang="en-US" dirty="0"/>
          </a:p>
        </p:txBody>
      </p:sp>
      <p:sp>
        <p:nvSpPr>
          <p:cNvPr id="1024002" name="Rectangle 2"/>
          <p:cNvSpPr>
            <a:spLocks noGrp="1" noRot="1" noChangeAspect="1" noChangeArrowheads="1" noTextEdit="1"/>
          </p:cNvSpPr>
          <p:nvPr>
            <p:ph type="sldImg"/>
          </p:nvPr>
        </p:nvSpPr>
        <p:spPr>
          <a:xfrm>
            <a:off x="1144588" y="685800"/>
            <a:ext cx="4572000" cy="3429000"/>
          </a:xfrm>
          <a:ln/>
          <a:extLst>
            <a:ext uri="{FAA26D3D-D897-4be2-8F04-BA451C77F1D7}">
              <ma14:placeholderFlag xmlns:ma14="http://schemas.microsoft.com/office/mac/drawingml/2011/main" xmlns="" val="1"/>
            </a:ext>
          </a:extLst>
        </p:spPr>
      </p:sp>
      <p:sp>
        <p:nvSpPr>
          <p:cNvPr id="1024003" name="Rectangle 3"/>
          <p:cNvSpPr>
            <a:spLocks noGrp="1" noChangeArrowheads="1"/>
          </p:cNvSpPr>
          <p:nvPr>
            <p:ph type="body" idx="1"/>
          </p:nvPr>
        </p:nvSpPr>
        <p:spPr>
          <a:xfrm>
            <a:off x="915525" y="4342939"/>
            <a:ext cx="5026951" cy="4114587"/>
          </a:xfrm>
        </p:spPr>
        <p:txBody>
          <a:bodyPr/>
          <a:lstStyle/>
          <a:p>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a:spLocks noGrp="1" noChangeArrowheads="1"/>
          </p:cNvSpPr>
          <p:nvPr>
            <p:ph type="sldNum" sz="quarter" idx="5"/>
          </p:nvPr>
        </p:nvSpPr>
        <p:spPr>
          <a:ln/>
        </p:spPr>
        <p:txBody>
          <a:bodyPr/>
          <a:lstStyle/>
          <a:p>
            <a:fld id="{EB4CDEE4-0117-2745-BCE9-7ED67D37D435}" type="slidenum">
              <a:rPr lang="he-IL"/>
              <a:pPr/>
              <a:t>10</a:t>
            </a:fld>
            <a:endParaRPr lang="en-US" dirty="0"/>
          </a:p>
        </p:txBody>
      </p:sp>
      <p:sp>
        <p:nvSpPr>
          <p:cNvPr id="1036290"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036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007661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p:cNvSpPr>
            <a:spLocks noGrp="1" noChangeArrowheads="1"/>
          </p:cNvSpPr>
          <p:nvPr>
            <p:ph type="sldNum" sz="quarter" idx="5"/>
          </p:nvPr>
        </p:nvSpPr>
        <p:spPr>
          <a:noFill/>
        </p:spPr>
        <p:txBody>
          <a:bodyPr/>
          <a:lstStyle/>
          <a:p>
            <a:fld id="{3EA47D62-B1B3-EE4F-BB26-7235A3386149}" type="slidenum">
              <a:rPr lang="en-US"/>
              <a:pPr/>
              <a:t>12</a:t>
            </a:fld>
            <a:endParaRPr lang="en-US" dirty="0"/>
          </a:p>
        </p:txBody>
      </p:sp>
      <p:sp>
        <p:nvSpPr>
          <p:cNvPr id="31747" name="Rectangle 2"/>
          <p:cNvSpPr>
            <a:spLocks noGrp="1" noRot="1" noChangeAspect="1" noChangeArrowheads="1"/>
          </p:cNvSpPr>
          <p:nvPr>
            <p:ph type="sldImg"/>
          </p:nvPr>
        </p:nvSpPr>
        <p:spPr>
          <a:xfrm>
            <a:off x="1146175" y="687388"/>
            <a:ext cx="4567238" cy="3425825"/>
          </a:xfrm>
          <a:solidFill>
            <a:srgbClr val="FFFFFF"/>
          </a:solidFill>
          <a:ln/>
        </p:spPr>
      </p:sp>
      <p:sp>
        <p:nvSpPr>
          <p:cNvPr id="3174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r>
              <a:rPr lang="en-US" dirty="0"/>
              <a:t>asymmetry in smallest and biggest integer deferred for now, as is dealing with negative integers using 2's complement notation</a:t>
            </a:r>
          </a:p>
          <a:p>
            <a:pPr eaLnBrk="1" hangingPunct="1"/>
            <a:r>
              <a:rPr lang="en-US" dirty="0"/>
              <a:t>for now, focus on using integers and appreciate that it doesn't matter so much how they are represented internally</a:t>
            </a:r>
          </a:p>
          <a:p>
            <a:pPr eaLnBrk="1" hangingPunct="1"/>
            <a:r>
              <a:rPr lang="en-US" dirty="0"/>
              <a:t>Useful for expressing algorithms.</a:t>
            </a:r>
          </a:p>
          <a:p>
            <a:pPr eaLnBrk="1" hangingPunct="1"/>
            <a:r>
              <a:rPr lang="en-US" dirty="0"/>
              <a:t>Values:  integers between </a:t>
            </a:r>
            <a:r>
              <a:rPr lang="en-US" sz="1000" dirty="0">
                <a:latin typeface="Courier New" charset="0"/>
              </a:rPr>
              <a:t>–2147483648</a:t>
            </a:r>
            <a:r>
              <a:rPr lang="en-US" dirty="0"/>
              <a:t> and </a:t>
            </a:r>
            <a:r>
              <a:rPr lang="en-US" sz="1000" dirty="0">
                <a:latin typeface="Courier New" charset="0"/>
              </a:rPr>
              <a:t>2147483647</a:t>
            </a:r>
            <a:r>
              <a:rPr lang="en-US" dirty="0"/>
              <a:t>.</a:t>
            </a:r>
          </a:p>
          <a:p>
            <a:pPr eaLnBrk="1" hangingPunct="1"/>
            <a:endParaRPr lang="en-US" dirty="0"/>
          </a:p>
          <a:p>
            <a:pPr eaLnBrk="1" hangingPunct="1"/>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13</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13207793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14</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23572462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16</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12543869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17</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9615991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18</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3136720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19</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34447780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20</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5397720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7"/>
          <p:cNvSpPr>
            <a:spLocks noGrp="1" noChangeArrowheads="1"/>
          </p:cNvSpPr>
          <p:nvPr>
            <p:ph type="sldNum" sz="quarter" idx="5"/>
          </p:nvPr>
        </p:nvSpPr>
        <p:spPr>
          <a:noFill/>
        </p:spPr>
        <p:txBody>
          <a:bodyPr/>
          <a:lstStyle/>
          <a:p>
            <a:fld id="{4689B92F-806F-614E-A6FD-8C34A0661E28}" type="slidenum">
              <a:rPr lang="en-US"/>
              <a:pPr/>
              <a:t>21</a:t>
            </a:fld>
            <a:endParaRPr lang="en-US" dirty="0"/>
          </a:p>
        </p:txBody>
      </p:sp>
      <p:sp>
        <p:nvSpPr>
          <p:cNvPr id="27651" name="Rectangle 2"/>
          <p:cNvSpPr>
            <a:spLocks noGrp="1" noRot="1" noChangeAspect="1" noChangeArrowheads="1"/>
          </p:cNvSpPr>
          <p:nvPr>
            <p:ph type="sldImg"/>
          </p:nvPr>
        </p:nvSpPr>
        <p:spPr>
          <a:xfrm>
            <a:off x="1146175" y="687388"/>
            <a:ext cx="4567238" cy="3425825"/>
          </a:xfrm>
          <a:solidFill>
            <a:srgbClr val="FFFFFF"/>
          </a:solidFill>
          <a:ln/>
        </p:spPr>
      </p:sp>
      <p:sp>
        <p:nvSpPr>
          <p:cNvPr id="27652"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18335314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p:spPr>
        <p:txBody>
          <a:bodyPr/>
          <a:lstStyle/>
          <a:p>
            <a:fld id="{9E93A851-9661-444B-BFA2-833BA3D7E796}" type="slidenum">
              <a:rPr lang="en-US"/>
              <a:pPr/>
              <a:t>2</a:t>
            </a:fld>
            <a:endParaRPr lang="en-US" dirty="0"/>
          </a:p>
        </p:txBody>
      </p:sp>
      <p:sp>
        <p:nvSpPr>
          <p:cNvPr id="19459" name="Rectangle 2"/>
          <p:cNvSpPr>
            <a:spLocks noGrp="1" noRot="1" noChangeAspect="1" noChangeArrowheads="1"/>
          </p:cNvSpPr>
          <p:nvPr>
            <p:ph type="sldImg"/>
          </p:nvPr>
        </p:nvSpPr>
        <p:spPr>
          <a:solidFill>
            <a:srgbClr val="FFFFFF"/>
          </a:solidFill>
          <a:ln/>
        </p:spPr>
      </p:sp>
      <p:sp>
        <p:nvSpPr>
          <p:cNvPr id="19460" name="Rectangle 3"/>
          <p:cNvSpPr>
            <a:spLocks noGrp="1" noChangeArrowheads="1"/>
          </p:cNvSpPr>
          <p:nvPr>
            <p:ph type="body" idx="1"/>
          </p:nvPr>
        </p:nvSpPr>
        <p:spPr>
          <a:solidFill>
            <a:srgbClr val="FFFFFF"/>
          </a:solidFill>
          <a:ln>
            <a:solidFill>
              <a:srgbClr val="000000"/>
            </a:solidFill>
          </a:ln>
        </p:spPr>
        <p:txBody>
          <a:bodyPr/>
          <a:lstStyle/>
          <a:p>
            <a:pPr eaLnBrk="1" hangingPunct="1"/>
            <a:r>
              <a:rPr lang="en-US" dirty="0"/>
              <a:t>declaration: Java is strongly-typed, must specify type of each variable (avoid multiplying a string with a real number) Why?</a:t>
            </a:r>
          </a:p>
          <a:p>
            <a:pPr eaLnBrk="1" hangingPunct="1"/>
            <a:r>
              <a:rPr lang="en-US" dirty="0"/>
              <a:t>variable: name to refer to data type value</a:t>
            </a:r>
          </a:p>
          <a:p>
            <a:pPr eaLnBrk="1" hangingPunct="1"/>
            <a:r>
              <a:rPr lang="en-US" dirty="0"/>
              <a:t>assignment statement: changes the value of a variable</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22</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23</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637564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p>
            <a:fld id="{D4A0FDDD-FD62-334A-8999-D93828E73138}" type="slidenum">
              <a:rPr lang="en-US"/>
              <a:pPr/>
              <a:t>25</a:t>
            </a:fld>
            <a:endParaRPr lang="en-US" dirty="0"/>
          </a:p>
        </p:txBody>
      </p:sp>
      <p:sp>
        <p:nvSpPr>
          <p:cNvPr id="37891" name="Rectangle 2"/>
          <p:cNvSpPr>
            <a:spLocks noGrp="1" noRot="1" noChangeAspect="1" noChangeArrowheads="1"/>
          </p:cNvSpPr>
          <p:nvPr>
            <p:ph type="sldImg"/>
          </p:nvPr>
        </p:nvSpPr>
        <p:spPr>
          <a:xfrm>
            <a:off x="1146175" y="687388"/>
            <a:ext cx="4567238" cy="3425825"/>
          </a:xfrm>
          <a:solidFill>
            <a:srgbClr val="FFFFFF"/>
          </a:solidFill>
          <a:ln/>
        </p:spPr>
      </p:sp>
      <p:sp>
        <p:nvSpPr>
          <p:cNvPr id="37892"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26</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16611534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27</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22378639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28</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17968657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29</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15934014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505916E3-ECBE-FB4C-9AEB-CC8B74FE96D8}" type="slidenum">
              <a:rPr lang="en-US"/>
              <a:pPr/>
              <a:t>30</a:t>
            </a:fld>
            <a:endParaRPr lang="en-US" dirty="0"/>
          </a:p>
        </p:txBody>
      </p:sp>
      <p:sp>
        <p:nvSpPr>
          <p:cNvPr id="44035" name="Rectangle 2"/>
          <p:cNvSpPr>
            <a:spLocks noGrp="1" noRot="1" noChangeAspect="1" noChangeArrowheads="1"/>
          </p:cNvSpPr>
          <p:nvPr>
            <p:ph type="sldImg"/>
          </p:nvPr>
        </p:nvSpPr>
        <p:spPr>
          <a:xfrm>
            <a:off x="1146175" y="687388"/>
            <a:ext cx="4567238" cy="3425825"/>
          </a:xfrm>
          <a:solidFill>
            <a:srgbClr val="FFFFFF"/>
          </a:solidFill>
          <a:ln/>
        </p:spPr>
      </p:sp>
      <p:sp>
        <p:nvSpPr>
          <p:cNvPr id="44036"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r>
              <a:rPr lang="en-US" dirty="0"/>
              <a:t>DO DEMO LIVE</a:t>
            </a:r>
          </a:p>
          <a:p>
            <a:pPr eaLnBrk="1" hangingPunct="1"/>
            <a:r>
              <a:rPr lang="en-US" dirty="0"/>
              <a:t>first two error messages are not too difficult, last one requires some explanation</a:t>
            </a:r>
          </a:p>
        </p:txBody>
      </p:sp>
    </p:spTree>
    <p:extLst>
      <p:ext uri="{BB962C8B-B14F-4D97-AF65-F5344CB8AC3E}">
        <p14:creationId xmlns:p14="http://schemas.microsoft.com/office/powerpoint/2010/main" val="150515023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505916E3-ECBE-FB4C-9AEB-CC8B74FE96D8}" type="slidenum">
              <a:rPr lang="en-US"/>
              <a:pPr/>
              <a:t>31</a:t>
            </a:fld>
            <a:endParaRPr lang="en-US" dirty="0"/>
          </a:p>
        </p:txBody>
      </p:sp>
      <p:sp>
        <p:nvSpPr>
          <p:cNvPr id="44035" name="Rectangle 2"/>
          <p:cNvSpPr>
            <a:spLocks noGrp="1" noRot="1" noChangeAspect="1" noChangeArrowheads="1"/>
          </p:cNvSpPr>
          <p:nvPr>
            <p:ph type="sldImg"/>
          </p:nvPr>
        </p:nvSpPr>
        <p:spPr>
          <a:xfrm>
            <a:off x="1146175" y="687388"/>
            <a:ext cx="4567238" cy="3425825"/>
          </a:xfrm>
          <a:solidFill>
            <a:srgbClr val="FFFFFF"/>
          </a:solidFill>
          <a:ln/>
        </p:spPr>
      </p:sp>
      <p:sp>
        <p:nvSpPr>
          <p:cNvPr id="44036"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r>
              <a:rPr lang="en-US" dirty="0"/>
              <a:t>DO DEMO LIVE</a:t>
            </a:r>
          </a:p>
          <a:p>
            <a:pPr eaLnBrk="1" hangingPunct="1"/>
            <a:r>
              <a:rPr lang="en-US" dirty="0"/>
              <a:t>first two error messages are not too difficult, last one requires some explanation</a:t>
            </a:r>
          </a:p>
        </p:txBody>
      </p:sp>
    </p:spTree>
    <p:extLst>
      <p:ext uri="{BB962C8B-B14F-4D97-AF65-F5344CB8AC3E}">
        <p14:creationId xmlns:p14="http://schemas.microsoft.com/office/powerpoint/2010/main" val="31209463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505916E3-ECBE-FB4C-9AEB-CC8B74FE96D8}" type="slidenum">
              <a:rPr lang="en-US"/>
              <a:pPr/>
              <a:t>32</a:t>
            </a:fld>
            <a:endParaRPr lang="en-US" dirty="0"/>
          </a:p>
        </p:txBody>
      </p:sp>
      <p:sp>
        <p:nvSpPr>
          <p:cNvPr id="44035" name="Rectangle 2"/>
          <p:cNvSpPr>
            <a:spLocks noGrp="1" noRot="1" noChangeAspect="1" noChangeArrowheads="1"/>
          </p:cNvSpPr>
          <p:nvPr>
            <p:ph type="sldImg"/>
          </p:nvPr>
        </p:nvSpPr>
        <p:spPr>
          <a:xfrm>
            <a:off x="1146175" y="687388"/>
            <a:ext cx="4567238" cy="3425825"/>
          </a:xfrm>
          <a:solidFill>
            <a:srgbClr val="FFFFFF"/>
          </a:solidFill>
          <a:ln/>
        </p:spPr>
      </p:sp>
      <p:sp>
        <p:nvSpPr>
          <p:cNvPr id="44036"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r>
              <a:rPr lang="en-US" dirty="0"/>
              <a:t>DO DEMO LIVE</a:t>
            </a:r>
          </a:p>
          <a:p>
            <a:pPr eaLnBrk="1" hangingPunct="1"/>
            <a:r>
              <a:rPr lang="en-US" dirty="0"/>
              <a:t>first two error messages are not too difficult, last one requires some explanation</a:t>
            </a:r>
          </a:p>
        </p:txBody>
      </p:sp>
    </p:spTree>
    <p:extLst>
      <p:ext uri="{BB962C8B-B14F-4D97-AF65-F5344CB8AC3E}">
        <p14:creationId xmlns:p14="http://schemas.microsoft.com/office/powerpoint/2010/main" val="1524347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p:spPr>
        <p:txBody>
          <a:bodyPr/>
          <a:lstStyle/>
          <a:p>
            <a:fld id="{9E93A851-9661-444B-BFA2-833BA3D7E796}" type="slidenum">
              <a:rPr lang="en-US"/>
              <a:pPr/>
              <a:t>3</a:t>
            </a:fld>
            <a:endParaRPr lang="en-US" dirty="0"/>
          </a:p>
        </p:txBody>
      </p:sp>
      <p:sp>
        <p:nvSpPr>
          <p:cNvPr id="19459" name="Rectangle 2"/>
          <p:cNvSpPr>
            <a:spLocks noGrp="1" noRot="1" noChangeAspect="1" noChangeArrowheads="1"/>
          </p:cNvSpPr>
          <p:nvPr>
            <p:ph type="sldImg"/>
          </p:nvPr>
        </p:nvSpPr>
        <p:spPr>
          <a:solidFill>
            <a:srgbClr val="FFFFFF"/>
          </a:solidFill>
          <a:ln/>
        </p:spPr>
      </p:sp>
      <p:sp>
        <p:nvSpPr>
          <p:cNvPr id="19460" name="Rectangle 3"/>
          <p:cNvSpPr>
            <a:spLocks noGrp="1" noChangeArrowheads="1"/>
          </p:cNvSpPr>
          <p:nvPr>
            <p:ph type="body" idx="1"/>
          </p:nvPr>
        </p:nvSpPr>
        <p:spPr>
          <a:solidFill>
            <a:srgbClr val="FFFFFF"/>
          </a:solidFill>
          <a:ln>
            <a:solidFill>
              <a:srgbClr val="000000"/>
            </a:solidFill>
          </a:ln>
        </p:spPr>
        <p:txBody>
          <a:bodyPr/>
          <a:lstStyle/>
          <a:p>
            <a:pPr eaLnBrk="1" hangingPunct="1"/>
            <a:r>
              <a:rPr lang="en-US" dirty="0"/>
              <a:t>declaration: Java is strongly-typed, must specify type of each variable (avoid multiplying a string with a real number) Why?</a:t>
            </a:r>
          </a:p>
          <a:p>
            <a:pPr eaLnBrk="1" hangingPunct="1"/>
            <a:r>
              <a:rPr lang="en-US" dirty="0"/>
              <a:t>variable: name to refer to data type value</a:t>
            </a:r>
          </a:p>
          <a:p>
            <a:pPr eaLnBrk="1" hangingPunct="1"/>
            <a:r>
              <a:rPr lang="en-US" dirty="0"/>
              <a:t>assignment statement: changes the value of a variable</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505916E3-ECBE-FB4C-9AEB-CC8B74FE96D8}" type="slidenum">
              <a:rPr lang="en-US"/>
              <a:pPr/>
              <a:t>33</a:t>
            </a:fld>
            <a:endParaRPr lang="en-US" dirty="0"/>
          </a:p>
        </p:txBody>
      </p:sp>
      <p:sp>
        <p:nvSpPr>
          <p:cNvPr id="44035" name="Rectangle 2"/>
          <p:cNvSpPr>
            <a:spLocks noGrp="1" noRot="1" noChangeAspect="1" noChangeArrowheads="1"/>
          </p:cNvSpPr>
          <p:nvPr>
            <p:ph type="sldImg"/>
          </p:nvPr>
        </p:nvSpPr>
        <p:spPr>
          <a:xfrm>
            <a:off x="1146175" y="687388"/>
            <a:ext cx="4567238" cy="3425825"/>
          </a:xfrm>
          <a:solidFill>
            <a:srgbClr val="FFFFFF"/>
          </a:solidFill>
          <a:ln/>
        </p:spPr>
      </p:sp>
      <p:sp>
        <p:nvSpPr>
          <p:cNvPr id="44036"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r>
              <a:rPr lang="en-US" dirty="0"/>
              <a:t>DO DEMO LIVE</a:t>
            </a:r>
          </a:p>
          <a:p>
            <a:pPr eaLnBrk="1" hangingPunct="1"/>
            <a:r>
              <a:rPr lang="en-US" dirty="0"/>
              <a:t>first two error messages are not too difficult, last one requires some explanation</a:t>
            </a:r>
          </a:p>
        </p:txBody>
      </p:sp>
    </p:spTree>
    <p:extLst>
      <p:ext uri="{BB962C8B-B14F-4D97-AF65-F5344CB8AC3E}">
        <p14:creationId xmlns:p14="http://schemas.microsoft.com/office/powerpoint/2010/main" val="15228409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505916E3-ECBE-FB4C-9AEB-CC8B74FE96D8}" type="slidenum">
              <a:rPr lang="en-US"/>
              <a:pPr/>
              <a:t>34</a:t>
            </a:fld>
            <a:endParaRPr lang="en-US" dirty="0"/>
          </a:p>
        </p:txBody>
      </p:sp>
      <p:sp>
        <p:nvSpPr>
          <p:cNvPr id="44035" name="Rectangle 2"/>
          <p:cNvSpPr>
            <a:spLocks noGrp="1" noRot="1" noChangeAspect="1" noChangeArrowheads="1"/>
          </p:cNvSpPr>
          <p:nvPr>
            <p:ph type="sldImg"/>
          </p:nvPr>
        </p:nvSpPr>
        <p:spPr>
          <a:xfrm>
            <a:off x="1146175" y="687388"/>
            <a:ext cx="4567238" cy="3425825"/>
          </a:xfrm>
          <a:solidFill>
            <a:srgbClr val="FFFFFF"/>
          </a:solidFill>
          <a:ln/>
        </p:spPr>
      </p:sp>
      <p:sp>
        <p:nvSpPr>
          <p:cNvPr id="44036"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r>
              <a:rPr lang="en-US" dirty="0"/>
              <a:t>DO DEMO LIVE</a:t>
            </a:r>
          </a:p>
          <a:p>
            <a:pPr eaLnBrk="1" hangingPunct="1"/>
            <a:r>
              <a:rPr lang="en-US" dirty="0"/>
              <a:t>first two error messages are not too difficult, last one requires some explanation</a:t>
            </a:r>
          </a:p>
        </p:txBody>
      </p:sp>
    </p:spTree>
    <p:extLst>
      <p:ext uri="{BB962C8B-B14F-4D97-AF65-F5344CB8AC3E}">
        <p14:creationId xmlns:p14="http://schemas.microsoft.com/office/powerpoint/2010/main" val="183750950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p:spPr>
        <p:txBody>
          <a:bodyPr/>
          <a:lstStyle/>
          <a:p>
            <a:fld id="{B051BDC9-5A10-8C4D-A199-C99B75D4B2D2}" type="slidenum">
              <a:rPr lang="en-US"/>
              <a:pPr/>
              <a:t>35</a:t>
            </a:fld>
            <a:endParaRPr lang="en-US" dirty="0"/>
          </a:p>
        </p:txBody>
      </p:sp>
      <p:sp>
        <p:nvSpPr>
          <p:cNvPr id="41987" name="Rectangle 2"/>
          <p:cNvSpPr>
            <a:spLocks noGrp="1" noRot="1" noChangeAspect="1" noChangeArrowheads="1"/>
          </p:cNvSpPr>
          <p:nvPr>
            <p:ph type="sldImg"/>
          </p:nvPr>
        </p:nvSpPr>
        <p:spPr>
          <a:xfrm>
            <a:off x="1146175" y="687388"/>
            <a:ext cx="4567238" cy="3425825"/>
          </a:xfrm>
          <a:solidFill>
            <a:srgbClr val="FFFFFF"/>
          </a:solidFill>
          <a:ln/>
        </p:spPr>
      </p:sp>
      <p:sp>
        <p:nvSpPr>
          <p:cNvPr id="4198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r>
              <a:rPr lang="en-US" dirty="0"/>
              <a:t>opportunity to point of operator precedence: b*b – 4*c is (b*b) – (4*c)</a:t>
            </a:r>
          </a:p>
          <a:p>
            <a:pPr eaLnBrk="1" hangingPunct="1"/>
            <a:r>
              <a:rPr lang="en-US" dirty="0"/>
              <a:t>Note: coefficient of x^2 term = 1 for simplicity</a:t>
            </a:r>
          </a:p>
        </p:txBody>
      </p:sp>
    </p:spTree>
    <p:extLst>
      <p:ext uri="{BB962C8B-B14F-4D97-AF65-F5344CB8AC3E}">
        <p14:creationId xmlns:p14="http://schemas.microsoft.com/office/powerpoint/2010/main" val="113518735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36</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r>
              <a:rPr lang="en-US" dirty="0"/>
              <a:t>Why do you think there is there a leap year? Anticipate weird answers.</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37</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r>
              <a:rPr lang="en-US" dirty="0"/>
              <a:t>Why do you think there is there a leap year? Anticipate weird answers.</a:t>
            </a:r>
          </a:p>
        </p:txBody>
      </p:sp>
    </p:spTree>
    <p:extLst>
      <p:ext uri="{BB962C8B-B14F-4D97-AF65-F5344CB8AC3E}">
        <p14:creationId xmlns:p14="http://schemas.microsoft.com/office/powerpoint/2010/main" val="875196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38</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r>
              <a:rPr lang="en-US" dirty="0"/>
              <a:t>Why do you think there is there a leap year? Anticipate weird answers.</a:t>
            </a:r>
          </a:p>
        </p:txBody>
      </p:sp>
    </p:spTree>
    <p:extLst>
      <p:ext uri="{BB962C8B-B14F-4D97-AF65-F5344CB8AC3E}">
        <p14:creationId xmlns:p14="http://schemas.microsoft.com/office/powerpoint/2010/main" val="186025820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39</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r>
              <a:rPr lang="en-US" dirty="0"/>
              <a:t>Why do you think there is there a leap year? Anticipate weird answers.</a:t>
            </a:r>
          </a:p>
        </p:txBody>
      </p:sp>
    </p:spTree>
    <p:extLst>
      <p:ext uri="{BB962C8B-B14F-4D97-AF65-F5344CB8AC3E}">
        <p14:creationId xmlns:p14="http://schemas.microsoft.com/office/powerpoint/2010/main" val="16933074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40</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r>
              <a:rPr lang="en-US" dirty="0"/>
              <a:t>Why do you think there is there a leap year? Anticipate weird answers.</a:t>
            </a:r>
          </a:p>
        </p:txBody>
      </p:sp>
    </p:spTree>
    <p:extLst>
      <p:ext uri="{BB962C8B-B14F-4D97-AF65-F5344CB8AC3E}">
        <p14:creationId xmlns:p14="http://schemas.microsoft.com/office/powerpoint/2010/main" val="21478375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41</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extLst>
      <p:ext uri="{BB962C8B-B14F-4D97-AF65-F5344CB8AC3E}">
        <p14:creationId xmlns:p14="http://schemas.microsoft.com/office/powerpoint/2010/main" val="417676628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34132F-DBA4-064F-32EA-72B249FB03CD}"/>
            </a:ext>
          </a:extLst>
        </p:cNvPr>
        <p:cNvGrpSpPr/>
        <p:nvPr/>
      </p:nvGrpSpPr>
      <p:grpSpPr>
        <a:xfrm>
          <a:off x="0" y="0"/>
          <a:ext cx="0" cy="0"/>
          <a:chOff x="0" y="0"/>
          <a:chExt cx="0" cy="0"/>
        </a:xfrm>
      </p:grpSpPr>
      <p:sp>
        <p:nvSpPr>
          <p:cNvPr id="52226" name="Rectangle 7">
            <a:extLst>
              <a:ext uri="{FF2B5EF4-FFF2-40B4-BE49-F238E27FC236}">
                <a16:creationId xmlns:a16="http://schemas.microsoft.com/office/drawing/2014/main" id="{48696EE9-FF50-840D-1AA7-7761F0AD0546}"/>
              </a:ext>
            </a:extLst>
          </p:cNvPr>
          <p:cNvSpPr>
            <a:spLocks noGrp="1" noChangeArrowheads="1"/>
          </p:cNvSpPr>
          <p:nvPr>
            <p:ph type="sldNum" sz="quarter" idx="5"/>
          </p:nvPr>
        </p:nvSpPr>
        <p:spPr>
          <a:noFill/>
        </p:spPr>
        <p:txBody>
          <a:bodyPr/>
          <a:lstStyle/>
          <a:p>
            <a:fld id="{B2D85380-87CD-AE46-903D-38BD0E518677}" type="slidenum">
              <a:rPr lang="en-US"/>
              <a:pPr/>
              <a:t>42</a:t>
            </a:fld>
            <a:endParaRPr lang="en-US" dirty="0"/>
          </a:p>
        </p:txBody>
      </p:sp>
      <p:sp>
        <p:nvSpPr>
          <p:cNvPr id="52227" name="Rectangle 2">
            <a:extLst>
              <a:ext uri="{FF2B5EF4-FFF2-40B4-BE49-F238E27FC236}">
                <a16:creationId xmlns:a16="http://schemas.microsoft.com/office/drawing/2014/main" id="{36016E96-40E7-DBBF-151A-A6B735DE8B0D}"/>
              </a:ext>
            </a:extLst>
          </p:cNvPr>
          <p:cNvSpPr>
            <a:spLocks noGrp="1" noRot="1" noChangeAspect="1" noChangeArrowheads="1"/>
          </p:cNvSpPr>
          <p:nvPr>
            <p:ph type="sldImg"/>
          </p:nvPr>
        </p:nvSpPr>
        <p:spPr>
          <a:xfrm>
            <a:off x="1146175" y="687388"/>
            <a:ext cx="4567238" cy="3425825"/>
          </a:xfrm>
          <a:solidFill>
            <a:srgbClr val="FFFFFF"/>
          </a:solidFill>
          <a:ln/>
        </p:spPr>
      </p:sp>
      <p:sp>
        <p:nvSpPr>
          <p:cNvPr id="52228" name="Rectangle 3">
            <a:extLst>
              <a:ext uri="{FF2B5EF4-FFF2-40B4-BE49-F238E27FC236}">
                <a16:creationId xmlns:a16="http://schemas.microsoft.com/office/drawing/2014/main" id="{F408D559-AF46-6A20-A696-E21D2A2CD836}"/>
              </a:ext>
            </a:extLst>
          </p:cNvPr>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extLst>
      <p:ext uri="{BB962C8B-B14F-4D97-AF65-F5344CB8AC3E}">
        <p14:creationId xmlns:p14="http://schemas.microsoft.com/office/powerpoint/2010/main" val="36057055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p:spPr>
        <p:txBody>
          <a:bodyPr/>
          <a:lstStyle/>
          <a:p>
            <a:fld id="{9E93A851-9661-444B-BFA2-833BA3D7E796}" type="slidenum">
              <a:rPr lang="en-US"/>
              <a:pPr/>
              <a:t>4</a:t>
            </a:fld>
            <a:endParaRPr lang="en-US" dirty="0"/>
          </a:p>
        </p:txBody>
      </p:sp>
      <p:sp>
        <p:nvSpPr>
          <p:cNvPr id="19459" name="Rectangle 2"/>
          <p:cNvSpPr>
            <a:spLocks noGrp="1" noRot="1" noChangeAspect="1" noChangeArrowheads="1"/>
          </p:cNvSpPr>
          <p:nvPr>
            <p:ph type="sldImg"/>
          </p:nvPr>
        </p:nvSpPr>
        <p:spPr>
          <a:solidFill>
            <a:srgbClr val="FFFFFF"/>
          </a:solidFill>
          <a:ln/>
        </p:spPr>
      </p:sp>
      <p:sp>
        <p:nvSpPr>
          <p:cNvPr id="19460" name="Rectangle 3"/>
          <p:cNvSpPr>
            <a:spLocks noGrp="1" noChangeArrowheads="1"/>
          </p:cNvSpPr>
          <p:nvPr>
            <p:ph type="body" idx="1"/>
          </p:nvPr>
        </p:nvSpPr>
        <p:spPr>
          <a:solidFill>
            <a:srgbClr val="FFFFFF"/>
          </a:solidFill>
          <a:ln>
            <a:solidFill>
              <a:srgbClr val="000000"/>
            </a:solidFill>
          </a:ln>
        </p:spPr>
        <p:txBody>
          <a:bodyPr/>
          <a:lstStyle/>
          <a:p>
            <a:pPr eaLnBrk="1" hangingPunct="1"/>
            <a:r>
              <a:rPr lang="en-US" dirty="0"/>
              <a:t>declaration: Java is strongly-typed, must specify type of each variable (avoid multiplying a string with a real number) Why?</a:t>
            </a:r>
          </a:p>
          <a:p>
            <a:pPr eaLnBrk="1" hangingPunct="1"/>
            <a:r>
              <a:rPr lang="en-US" dirty="0"/>
              <a:t>variable: name to refer to data type value</a:t>
            </a:r>
          </a:p>
          <a:p>
            <a:pPr eaLnBrk="1" hangingPunct="1"/>
            <a:r>
              <a:rPr lang="en-US" dirty="0"/>
              <a:t>assignment statement: changes the value of a variable</a:t>
            </a:r>
          </a:p>
        </p:txBody>
      </p:sp>
    </p:spTree>
    <p:extLst>
      <p:ext uri="{BB962C8B-B14F-4D97-AF65-F5344CB8AC3E}">
        <p14:creationId xmlns:p14="http://schemas.microsoft.com/office/powerpoint/2010/main" val="241516423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2600D3-4122-8992-A6F8-332D0972751A}"/>
            </a:ext>
          </a:extLst>
        </p:cNvPr>
        <p:cNvGrpSpPr/>
        <p:nvPr/>
      </p:nvGrpSpPr>
      <p:grpSpPr>
        <a:xfrm>
          <a:off x="0" y="0"/>
          <a:ext cx="0" cy="0"/>
          <a:chOff x="0" y="0"/>
          <a:chExt cx="0" cy="0"/>
        </a:xfrm>
      </p:grpSpPr>
      <p:sp>
        <p:nvSpPr>
          <p:cNvPr id="52226" name="Rectangle 7">
            <a:extLst>
              <a:ext uri="{FF2B5EF4-FFF2-40B4-BE49-F238E27FC236}">
                <a16:creationId xmlns:a16="http://schemas.microsoft.com/office/drawing/2014/main" id="{C1D47B73-9F02-5B40-A734-7C5104BFED54}"/>
              </a:ext>
            </a:extLst>
          </p:cNvPr>
          <p:cNvSpPr>
            <a:spLocks noGrp="1" noChangeArrowheads="1"/>
          </p:cNvSpPr>
          <p:nvPr>
            <p:ph type="sldNum" sz="quarter" idx="5"/>
          </p:nvPr>
        </p:nvSpPr>
        <p:spPr>
          <a:noFill/>
        </p:spPr>
        <p:txBody>
          <a:bodyPr/>
          <a:lstStyle/>
          <a:p>
            <a:fld id="{B2D85380-87CD-AE46-903D-38BD0E518677}" type="slidenum">
              <a:rPr lang="en-US"/>
              <a:pPr/>
              <a:t>43</a:t>
            </a:fld>
            <a:endParaRPr lang="en-US" dirty="0"/>
          </a:p>
        </p:txBody>
      </p:sp>
      <p:sp>
        <p:nvSpPr>
          <p:cNvPr id="52227" name="Rectangle 2">
            <a:extLst>
              <a:ext uri="{FF2B5EF4-FFF2-40B4-BE49-F238E27FC236}">
                <a16:creationId xmlns:a16="http://schemas.microsoft.com/office/drawing/2014/main" id="{9CE76CE4-2305-F035-AA34-2BBA652056A5}"/>
              </a:ext>
            </a:extLst>
          </p:cNvPr>
          <p:cNvSpPr>
            <a:spLocks noGrp="1" noRot="1" noChangeAspect="1" noChangeArrowheads="1"/>
          </p:cNvSpPr>
          <p:nvPr>
            <p:ph type="sldImg"/>
          </p:nvPr>
        </p:nvSpPr>
        <p:spPr>
          <a:xfrm>
            <a:off x="1146175" y="687388"/>
            <a:ext cx="4567238" cy="3425825"/>
          </a:xfrm>
          <a:solidFill>
            <a:srgbClr val="FFFFFF"/>
          </a:solidFill>
          <a:ln/>
        </p:spPr>
      </p:sp>
      <p:sp>
        <p:nvSpPr>
          <p:cNvPr id="52228" name="Rectangle 3">
            <a:extLst>
              <a:ext uri="{FF2B5EF4-FFF2-40B4-BE49-F238E27FC236}">
                <a16:creationId xmlns:a16="http://schemas.microsoft.com/office/drawing/2014/main" id="{94237553-F392-5575-2AD2-A407B157702D}"/>
              </a:ext>
            </a:extLst>
          </p:cNvPr>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extLst>
      <p:ext uri="{BB962C8B-B14F-4D97-AF65-F5344CB8AC3E}">
        <p14:creationId xmlns:p14="http://schemas.microsoft.com/office/powerpoint/2010/main" val="351027249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a:noFill/>
        </p:spPr>
        <p:txBody>
          <a:bodyPr/>
          <a:lstStyle/>
          <a:p>
            <a:fld id="{6C9AD733-7560-1646-9374-9FEA9004C39B}" type="slidenum">
              <a:rPr lang="en-US"/>
              <a:pPr/>
              <a:t>45</a:t>
            </a:fld>
            <a:endParaRPr lang="en-US" dirty="0"/>
          </a:p>
        </p:txBody>
      </p:sp>
      <p:sp>
        <p:nvSpPr>
          <p:cNvPr id="48131" name="Rectangle 2"/>
          <p:cNvSpPr>
            <a:spLocks noGrp="1" noRot="1" noChangeAspect="1" noChangeArrowheads="1"/>
          </p:cNvSpPr>
          <p:nvPr>
            <p:ph type="sldImg"/>
          </p:nvPr>
        </p:nvSpPr>
        <p:spPr>
          <a:xfrm>
            <a:off x="1146175" y="687388"/>
            <a:ext cx="4567238" cy="3425825"/>
          </a:xfrm>
          <a:solidFill>
            <a:srgbClr val="FFFFFF"/>
          </a:solidFill>
          <a:ln/>
        </p:spPr>
      </p:sp>
      <p:sp>
        <p:nvSpPr>
          <p:cNvPr id="48132"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solidFill>
                <a:srgbClr val="006600"/>
              </a:solidFil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a:noFill/>
        </p:spPr>
        <p:txBody>
          <a:bodyPr/>
          <a:lstStyle/>
          <a:p>
            <a:fld id="{6C9AD733-7560-1646-9374-9FEA9004C39B}" type="slidenum">
              <a:rPr lang="en-US"/>
              <a:pPr/>
              <a:t>46</a:t>
            </a:fld>
            <a:endParaRPr lang="en-US" dirty="0"/>
          </a:p>
        </p:txBody>
      </p:sp>
      <p:sp>
        <p:nvSpPr>
          <p:cNvPr id="48131" name="Rectangle 2"/>
          <p:cNvSpPr>
            <a:spLocks noGrp="1" noRot="1" noChangeAspect="1" noChangeArrowheads="1"/>
          </p:cNvSpPr>
          <p:nvPr>
            <p:ph type="sldImg"/>
          </p:nvPr>
        </p:nvSpPr>
        <p:spPr>
          <a:xfrm>
            <a:off x="1146175" y="687388"/>
            <a:ext cx="4567238" cy="3425825"/>
          </a:xfrm>
          <a:solidFill>
            <a:srgbClr val="FFFFFF"/>
          </a:solidFill>
          <a:ln/>
        </p:spPr>
      </p:sp>
      <p:sp>
        <p:nvSpPr>
          <p:cNvPr id="48132"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solidFill>
                <a:srgbClr val="006600"/>
              </a:solidFil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47</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extLst>
      <p:ext uri="{BB962C8B-B14F-4D97-AF65-F5344CB8AC3E}">
        <p14:creationId xmlns:p14="http://schemas.microsoft.com/office/powerpoint/2010/main" val="160478479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48</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extLst>
      <p:ext uri="{BB962C8B-B14F-4D97-AF65-F5344CB8AC3E}">
        <p14:creationId xmlns:p14="http://schemas.microsoft.com/office/powerpoint/2010/main" val="361028040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49</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extLst>
      <p:ext uri="{BB962C8B-B14F-4D97-AF65-F5344CB8AC3E}">
        <p14:creationId xmlns:p14="http://schemas.microsoft.com/office/powerpoint/2010/main" val="142378967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p:spPr>
        <p:txBody>
          <a:bodyPr/>
          <a:lstStyle/>
          <a:p>
            <a:fld id="{A8176984-3A28-4640-8E00-2F53D82D841C}" type="slidenum">
              <a:rPr lang="en-US"/>
              <a:pPr/>
              <a:t>50</a:t>
            </a:fld>
            <a:endParaRPr lang="en-US" dirty="0"/>
          </a:p>
        </p:txBody>
      </p:sp>
      <p:sp>
        <p:nvSpPr>
          <p:cNvPr id="50179" name="Rectangle 2"/>
          <p:cNvSpPr>
            <a:spLocks noGrp="1" noRot="1" noChangeAspect="1" noChangeArrowheads="1"/>
          </p:cNvSpPr>
          <p:nvPr>
            <p:ph type="sldImg"/>
          </p:nvPr>
        </p:nvSpPr>
        <p:spPr>
          <a:xfrm>
            <a:off x="1146175" y="687388"/>
            <a:ext cx="4567238" cy="3425825"/>
          </a:xfrm>
          <a:solidFill>
            <a:srgbClr val="FFFFFF"/>
          </a:solidFill>
          <a:ln/>
        </p:spPr>
      </p:sp>
      <p:sp>
        <p:nvSpPr>
          <p:cNvPr id="50180"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extLst>
      <p:ext uri="{BB962C8B-B14F-4D97-AF65-F5344CB8AC3E}">
        <p14:creationId xmlns:p14="http://schemas.microsoft.com/office/powerpoint/2010/main" val="288020924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p:spPr>
        <p:txBody>
          <a:bodyPr/>
          <a:lstStyle/>
          <a:p>
            <a:fld id="{A8176984-3A28-4640-8E00-2F53D82D841C}" type="slidenum">
              <a:rPr lang="en-US"/>
              <a:pPr/>
              <a:t>51</a:t>
            </a:fld>
            <a:endParaRPr lang="en-US" dirty="0"/>
          </a:p>
        </p:txBody>
      </p:sp>
      <p:sp>
        <p:nvSpPr>
          <p:cNvPr id="50179" name="Rectangle 2"/>
          <p:cNvSpPr>
            <a:spLocks noGrp="1" noRot="1" noChangeAspect="1" noChangeArrowheads="1"/>
          </p:cNvSpPr>
          <p:nvPr>
            <p:ph type="sldImg"/>
          </p:nvPr>
        </p:nvSpPr>
        <p:spPr>
          <a:xfrm>
            <a:off x="1146175" y="687388"/>
            <a:ext cx="4567238" cy="3425825"/>
          </a:xfrm>
          <a:solidFill>
            <a:srgbClr val="FFFFFF"/>
          </a:solidFill>
          <a:ln/>
        </p:spPr>
      </p:sp>
      <p:sp>
        <p:nvSpPr>
          <p:cNvPr id="50180"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extLst>
      <p:ext uri="{BB962C8B-B14F-4D97-AF65-F5344CB8AC3E}">
        <p14:creationId xmlns:p14="http://schemas.microsoft.com/office/powerpoint/2010/main" val="251881068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a:spLocks noGrp="1" noChangeArrowheads="1"/>
          </p:cNvSpPr>
          <p:nvPr>
            <p:ph type="sldNum" sz="quarter" idx="5"/>
          </p:nvPr>
        </p:nvSpPr>
        <p:spPr>
          <a:ln/>
        </p:spPr>
        <p:txBody>
          <a:bodyPr/>
          <a:lstStyle/>
          <a:p>
            <a:fld id="{3A7FBD11-A950-7A47-9986-10AE5B7A455E}" type="slidenum">
              <a:rPr lang="he-IL"/>
              <a:pPr/>
              <a:t>52</a:t>
            </a:fld>
            <a:endParaRPr lang="en-US" dirty="0"/>
          </a:p>
        </p:txBody>
      </p:sp>
      <p:sp>
        <p:nvSpPr>
          <p:cNvPr id="1054722"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054723" name="Rectangle 3"/>
          <p:cNvSpPr>
            <a:spLocks noGrp="1" noChangeArrowheads="1"/>
          </p:cNvSpPr>
          <p:nvPr>
            <p:ph type="body" idx="1"/>
          </p:nvPr>
        </p:nvSpPr>
        <p:spPr/>
        <p:txBody>
          <a:bodyPr/>
          <a:lstStyle/>
          <a:p>
            <a:endParaRPr lang="en-US" dirty="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53</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extLst>
      <p:ext uri="{BB962C8B-B14F-4D97-AF65-F5344CB8AC3E}">
        <p14:creationId xmlns:p14="http://schemas.microsoft.com/office/powerpoint/2010/main" val="40899903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p:spPr>
        <p:txBody>
          <a:bodyPr/>
          <a:lstStyle/>
          <a:p>
            <a:fld id="{9E93A851-9661-444B-BFA2-833BA3D7E796}" type="slidenum">
              <a:rPr lang="en-US"/>
              <a:pPr/>
              <a:t>5</a:t>
            </a:fld>
            <a:endParaRPr lang="en-US" dirty="0"/>
          </a:p>
        </p:txBody>
      </p:sp>
      <p:sp>
        <p:nvSpPr>
          <p:cNvPr id="19459" name="Rectangle 2"/>
          <p:cNvSpPr>
            <a:spLocks noGrp="1" noRot="1" noChangeAspect="1" noChangeArrowheads="1"/>
          </p:cNvSpPr>
          <p:nvPr>
            <p:ph type="sldImg"/>
          </p:nvPr>
        </p:nvSpPr>
        <p:spPr>
          <a:solidFill>
            <a:srgbClr val="FFFFFF"/>
          </a:solidFill>
          <a:ln/>
        </p:spPr>
      </p:sp>
      <p:sp>
        <p:nvSpPr>
          <p:cNvPr id="19460" name="Rectangle 3"/>
          <p:cNvSpPr>
            <a:spLocks noGrp="1" noChangeArrowheads="1"/>
          </p:cNvSpPr>
          <p:nvPr>
            <p:ph type="body" idx="1"/>
          </p:nvPr>
        </p:nvSpPr>
        <p:spPr>
          <a:solidFill>
            <a:srgbClr val="FFFFFF"/>
          </a:solidFill>
          <a:ln>
            <a:solidFill>
              <a:srgbClr val="000000"/>
            </a:solidFill>
          </a:ln>
        </p:spPr>
        <p:txBody>
          <a:bodyPr/>
          <a:lstStyle/>
          <a:p>
            <a:pPr eaLnBrk="1" hangingPunct="1"/>
            <a:r>
              <a:rPr lang="en-US" dirty="0"/>
              <a:t>declaration: Java is strongly-typed, must specify type of each variable (avoid multiplying a string with a real number) Why?</a:t>
            </a:r>
          </a:p>
          <a:p>
            <a:pPr eaLnBrk="1" hangingPunct="1"/>
            <a:r>
              <a:rPr lang="en-US" dirty="0"/>
              <a:t>variable: name to refer to data type value</a:t>
            </a:r>
          </a:p>
          <a:p>
            <a:pPr eaLnBrk="1" hangingPunct="1"/>
            <a:r>
              <a:rPr lang="en-US" dirty="0"/>
              <a:t>assignment statement: changes the value of a variable</a:t>
            </a:r>
          </a:p>
        </p:txBody>
      </p:sp>
    </p:spTree>
    <p:extLst>
      <p:ext uri="{BB962C8B-B14F-4D97-AF65-F5344CB8AC3E}">
        <p14:creationId xmlns:p14="http://schemas.microsoft.com/office/powerpoint/2010/main" val="236683620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54</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extLst>
      <p:ext uri="{BB962C8B-B14F-4D97-AF65-F5344CB8AC3E}">
        <p14:creationId xmlns:p14="http://schemas.microsoft.com/office/powerpoint/2010/main" val="95903775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p:spPr>
        <p:txBody>
          <a:bodyPr/>
          <a:lstStyle/>
          <a:p>
            <a:fld id="{589D9F7F-94A2-7743-8525-BDF9D0FFDCDF}" type="slidenum">
              <a:rPr lang="en-US"/>
              <a:pPr/>
              <a:t>56</a:t>
            </a:fld>
            <a:endParaRPr lang="en-US" dirty="0"/>
          </a:p>
        </p:txBody>
      </p:sp>
      <p:sp>
        <p:nvSpPr>
          <p:cNvPr id="56323" name="Rectangle 2"/>
          <p:cNvSpPr>
            <a:spLocks noGrp="1" noRot="1" noChangeAspect="1" noChangeArrowheads="1" noTextEdit="1"/>
          </p:cNvSpPr>
          <p:nvPr>
            <p:ph type="sldImg"/>
          </p:nvPr>
        </p:nvSpPr>
        <p:spPr>
          <a:ln/>
        </p:spPr>
      </p:sp>
      <p:sp>
        <p:nvSpPr>
          <p:cNvPr id="56324" name="Rectangle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360383425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p:spPr>
        <p:txBody>
          <a:bodyPr/>
          <a:lstStyle/>
          <a:p>
            <a:fld id="{589D9F7F-94A2-7743-8525-BDF9D0FFDCDF}" type="slidenum">
              <a:rPr lang="en-US"/>
              <a:pPr/>
              <a:t>57</a:t>
            </a:fld>
            <a:endParaRPr lang="en-US" dirty="0"/>
          </a:p>
        </p:txBody>
      </p:sp>
      <p:sp>
        <p:nvSpPr>
          <p:cNvPr id="56323" name="Rectangle 2"/>
          <p:cNvSpPr>
            <a:spLocks noGrp="1" noRot="1" noChangeAspect="1" noChangeArrowheads="1" noTextEdit="1"/>
          </p:cNvSpPr>
          <p:nvPr>
            <p:ph type="sldImg"/>
          </p:nvPr>
        </p:nvSpPr>
        <p:spPr>
          <a:ln/>
        </p:spPr>
      </p:sp>
      <p:sp>
        <p:nvSpPr>
          <p:cNvPr id="56324" name="Rectangle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230991884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p:spPr>
        <p:txBody>
          <a:bodyPr/>
          <a:lstStyle/>
          <a:p>
            <a:fld id="{7FE5B772-BFBB-6A44-9E9D-E196C6D32E79}" type="slidenum">
              <a:rPr lang="en-US"/>
              <a:pPr/>
              <a:t>58</a:t>
            </a:fld>
            <a:endParaRPr lang="en-US" dirty="0"/>
          </a:p>
        </p:txBody>
      </p:sp>
      <p:sp>
        <p:nvSpPr>
          <p:cNvPr id="58371" name="Rectangle 2"/>
          <p:cNvSpPr>
            <a:spLocks noGrp="1" noRot="1" noChangeAspect="1" noChangeArrowheads="1"/>
          </p:cNvSpPr>
          <p:nvPr>
            <p:ph type="sldImg"/>
          </p:nvPr>
        </p:nvSpPr>
        <p:spPr>
          <a:xfrm>
            <a:off x="1146175" y="687388"/>
            <a:ext cx="4567238" cy="3425825"/>
          </a:xfrm>
          <a:solidFill>
            <a:srgbClr val="FFFFFF"/>
          </a:solidFill>
          <a:ln/>
        </p:spPr>
      </p:sp>
      <p:sp>
        <p:nvSpPr>
          <p:cNvPr id="58372"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extLst>
      <p:ext uri="{BB962C8B-B14F-4D97-AF65-F5344CB8AC3E}">
        <p14:creationId xmlns:p14="http://schemas.microsoft.com/office/powerpoint/2010/main" val="317075122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p>
            <a:fld id="{B495C556-C34A-1240-A906-88ACC358B8E9}" type="slidenum">
              <a:rPr lang="en-US"/>
              <a:pPr/>
              <a:t>59</a:t>
            </a:fld>
            <a:endParaRPr lang="en-US" dirty="0"/>
          </a:p>
        </p:txBody>
      </p:sp>
      <p:sp>
        <p:nvSpPr>
          <p:cNvPr id="60419" name="Rectangle 2"/>
          <p:cNvSpPr>
            <a:spLocks noGrp="1" noRot="1" noChangeAspect="1" noChangeArrowheads="1"/>
          </p:cNvSpPr>
          <p:nvPr>
            <p:ph type="sldImg"/>
          </p:nvPr>
        </p:nvSpPr>
        <p:spPr>
          <a:xfrm>
            <a:off x="1146175" y="687388"/>
            <a:ext cx="4567238" cy="3425825"/>
          </a:xfrm>
          <a:solidFill>
            <a:srgbClr val="FFFFFF"/>
          </a:solidFill>
          <a:ln/>
        </p:spPr>
      </p:sp>
      <p:sp>
        <p:nvSpPr>
          <p:cNvPr id="60420"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a:spLocks noGrp="1" noChangeArrowheads="1"/>
          </p:cNvSpPr>
          <p:nvPr>
            <p:ph type="sldNum" sz="quarter" idx="5"/>
          </p:nvPr>
        </p:nvSpPr>
        <p:spPr>
          <a:ln/>
        </p:spPr>
        <p:txBody>
          <a:bodyPr/>
          <a:lstStyle/>
          <a:p>
            <a:fld id="{D3BC2366-F447-0F4B-B519-8EC0646577F7}" type="slidenum">
              <a:rPr lang="he-IL"/>
              <a:pPr/>
              <a:t>62</a:t>
            </a:fld>
            <a:endParaRPr lang="en-US" dirty="0"/>
          </a:p>
        </p:txBody>
      </p:sp>
      <p:sp>
        <p:nvSpPr>
          <p:cNvPr id="1024002" name="Rectangle 2"/>
          <p:cNvSpPr>
            <a:spLocks noGrp="1" noRot="1" noChangeAspect="1" noChangeArrowheads="1" noTextEdit="1"/>
          </p:cNvSpPr>
          <p:nvPr>
            <p:ph type="sldImg"/>
          </p:nvPr>
        </p:nvSpPr>
        <p:spPr>
          <a:xfrm>
            <a:off x="1144588" y="685800"/>
            <a:ext cx="4572000" cy="3429000"/>
          </a:xfrm>
          <a:ln/>
          <a:extLst>
            <a:ext uri="{FAA26D3D-D897-4be2-8F04-BA451C77F1D7}">
              <ma14:placeholderFlag xmlns:ma14="http://schemas.microsoft.com/office/mac/drawingml/2011/main" xmlns="" val="1"/>
            </a:ext>
          </a:extLst>
        </p:spPr>
      </p:sp>
      <p:sp>
        <p:nvSpPr>
          <p:cNvPr id="1024003" name="Rectangle 3"/>
          <p:cNvSpPr>
            <a:spLocks noGrp="1" noChangeArrowheads="1"/>
          </p:cNvSpPr>
          <p:nvPr>
            <p:ph type="body" idx="1"/>
          </p:nvPr>
        </p:nvSpPr>
        <p:spPr>
          <a:xfrm>
            <a:off x="915525" y="4342939"/>
            <a:ext cx="5026951" cy="4114587"/>
          </a:xfrm>
        </p:spPr>
        <p:txBody>
          <a:bodyPr/>
          <a:lstStyle/>
          <a:p>
            <a:endParaRPr 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p:spPr>
        <p:txBody>
          <a:bodyPr/>
          <a:lstStyle/>
          <a:p>
            <a:fld id="{9E93A851-9661-444B-BFA2-833BA3D7E796}" type="slidenum">
              <a:rPr lang="en-US"/>
              <a:pPr/>
              <a:t>6</a:t>
            </a:fld>
            <a:endParaRPr lang="en-US" dirty="0"/>
          </a:p>
        </p:txBody>
      </p:sp>
      <p:sp>
        <p:nvSpPr>
          <p:cNvPr id="19459" name="Rectangle 2"/>
          <p:cNvSpPr>
            <a:spLocks noGrp="1" noRot="1" noChangeAspect="1" noChangeArrowheads="1"/>
          </p:cNvSpPr>
          <p:nvPr>
            <p:ph type="sldImg"/>
          </p:nvPr>
        </p:nvSpPr>
        <p:spPr>
          <a:solidFill>
            <a:srgbClr val="FFFFFF"/>
          </a:solidFill>
          <a:ln/>
        </p:spPr>
      </p:sp>
      <p:sp>
        <p:nvSpPr>
          <p:cNvPr id="19460" name="Rectangle 3"/>
          <p:cNvSpPr>
            <a:spLocks noGrp="1" noChangeArrowheads="1"/>
          </p:cNvSpPr>
          <p:nvPr>
            <p:ph type="body" idx="1"/>
          </p:nvPr>
        </p:nvSpPr>
        <p:spPr>
          <a:solidFill>
            <a:srgbClr val="FFFFFF"/>
          </a:solidFill>
          <a:ln>
            <a:solidFill>
              <a:srgbClr val="000000"/>
            </a:solidFill>
          </a:ln>
        </p:spPr>
        <p:txBody>
          <a:bodyPr/>
          <a:lstStyle/>
          <a:p>
            <a:pPr eaLnBrk="1" hangingPunct="1"/>
            <a:r>
              <a:rPr lang="en-US" dirty="0"/>
              <a:t>declaration: Java is strongly-typed, must specify type of each variable (avoid multiplying a string with a real number) Why?</a:t>
            </a:r>
          </a:p>
          <a:p>
            <a:pPr eaLnBrk="1" hangingPunct="1"/>
            <a:r>
              <a:rPr lang="en-US" dirty="0"/>
              <a:t>variable: name to refer to data type value</a:t>
            </a:r>
          </a:p>
          <a:p>
            <a:pPr eaLnBrk="1" hangingPunct="1"/>
            <a:r>
              <a:rPr lang="en-US" dirty="0"/>
              <a:t>assignment statement: changes the value of a variable</a:t>
            </a:r>
          </a:p>
        </p:txBody>
      </p:sp>
    </p:spTree>
    <p:extLst>
      <p:ext uri="{BB962C8B-B14F-4D97-AF65-F5344CB8AC3E}">
        <p14:creationId xmlns:p14="http://schemas.microsoft.com/office/powerpoint/2010/main" val="14260562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a:spLocks noGrp="1" noChangeArrowheads="1"/>
          </p:cNvSpPr>
          <p:nvPr>
            <p:ph type="sldNum" sz="quarter" idx="5"/>
          </p:nvPr>
        </p:nvSpPr>
        <p:spPr>
          <a:ln/>
        </p:spPr>
        <p:txBody>
          <a:bodyPr/>
          <a:lstStyle/>
          <a:p>
            <a:fld id="{B817DE00-5794-DC43-9A54-EF155B942A10}" type="slidenum">
              <a:rPr lang="he-IL"/>
              <a:pPr/>
              <a:t>7</a:t>
            </a:fld>
            <a:endParaRPr lang="en-US" dirty="0"/>
          </a:p>
        </p:txBody>
      </p:sp>
      <p:sp>
        <p:nvSpPr>
          <p:cNvPr id="1030146"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030147"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7092011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a:spLocks noGrp="1" noChangeArrowheads="1"/>
          </p:cNvSpPr>
          <p:nvPr>
            <p:ph type="sldNum" sz="quarter" idx="5"/>
          </p:nvPr>
        </p:nvSpPr>
        <p:spPr>
          <a:ln/>
        </p:spPr>
        <p:txBody>
          <a:bodyPr/>
          <a:lstStyle/>
          <a:p>
            <a:fld id="{B817DE00-5794-DC43-9A54-EF155B942A10}" type="slidenum">
              <a:rPr lang="he-IL"/>
              <a:pPr/>
              <a:t>8</a:t>
            </a:fld>
            <a:endParaRPr lang="en-US" dirty="0"/>
          </a:p>
        </p:txBody>
      </p:sp>
      <p:sp>
        <p:nvSpPr>
          <p:cNvPr id="1030146"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030147"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2397575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a:spLocks noGrp="1" noChangeArrowheads="1"/>
          </p:cNvSpPr>
          <p:nvPr>
            <p:ph type="sldNum" sz="quarter" idx="5"/>
          </p:nvPr>
        </p:nvSpPr>
        <p:spPr>
          <a:ln/>
        </p:spPr>
        <p:txBody>
          <a:bodyPr/>
          <a:lstStyle/>
          <a:p>
            <a:fld id="{8AC35A03-6AAC-F842-96DD-51F594B5308A}" type="slidenum">
              <a:rPr lang="he-IL"/>
              <a:pPr/>
              <a:t>9</a:t>
            </a:fld>
            <a:endParaRPr lang="en-US" dirty="0"/>
          </a:p>
        </p:txBody>
      </p:sp>
      <p:sp>
        <p:nvSpPr>
          <p:cNvPr id="1034242"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034243" name="Rectangle 3"/>
          <p:cNvSpPr>
            <a:spLocks noGrp="1" noChangeArrowheads="1"/>
          </p:cNvSpPr>
          <p:nvPr>
            <p:ph type="body" idx="1"/>
          </p:nvPr>
        </p:nvSpPr>
        <p:spPr/>
        <p:txBody>
          <a:bodyPr/>
          <a:lstStyle/>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3" name="Line 2"/>
          <p:cNvSpPr>
            <a:spLocks noChangeShapeType="1"/>
          </p:cNvSpPr>
          <p:nvPr/>
        </p:nvSpPr>
        <p:spPr bwMode="auto">
          <a:xfrm>
            <a:off x="0" y="1708150"/>
            <a:ext cx="9147175" cy="0"/>
          </a:xfrm>
          <a:prstGeom prst="line">
            <a:avLst/>
          </a:prstGeom>
          <a:noFill/>
          <a:ln w="9525" cap="sq">
            <a:solidFill>
              <a:schemeClr val="bg2"/>
            </a:solidFill>
            <a:round/>
            <a:headEnd type="none" w="sm" len="sm"/>
            <a:tailEnd type="none" w="sm" len="sm"/>
          </a:ln>
          <a:effectLst/>
        </p:spPr>
        <p:txBody>
          <a:bodyPr>
            <a:prstTxWarp prst="textNoShape">
              <a:avLst/>
            </a:prstTxWarp>
          </a:bodyPr>
          <a:lstStyle/>
          <a:p>
            <a:pPr>
              <a:defRPr/>
            </a:pPr>
            <a:endParaRPr lang="en-US" dirty="0"/>
          </a:p>
        </p:txBody>
      </p:sp>
      <p:sp>
        <p:nvSpPr>
          <p:cNvPr id="117763" name="Rectangle 3"/>
          <p:cNvSpPr>
            <a:spLocks noGrp="1" noChangeArrowheads="1"/>
          </p:cNvSpPr>
          <p:nvPr>
            <p:ph type="ctrTitle" sz="quarter"/>
          </p:nvPr>
        </p:nvSpPr>
        <p:spPr>
          <a:xfrm>
            <a:off x="0" y="0"/>
            <a:ext cx="9144000" cy="1524000"/>
          </a:xfrm>
        </p:spPr>
        <p:txBody>
          <a:bodyPr anchor="b"/>
          <a:lstStyle>
            <a:lvl1pPr>
              <a:lnSpc>
                <a:spcPct val="80000"/>
              </a:lnSpc>
              <a:defRPr sz="3200">
                <a:solidFill>
                  <a:schemeClr val="folHlink"/>
                </a:solidFill>
              </a:defRPr>
            </a:lvl1pPr>
          </a:lstStyle>
          <a:p>
            <a:r>
              <a:rPr lang="en-US"/>
              <a:t>Click to edit Master 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sldNum" sz="quarter" idx="10"/>
          </p:nvPr>
        </p:nvSpPr>
        <p:spPr>
          <a:xfrm>
            <a:off x="7239000" y="6629400"/>
            <a:ext cx="1905000" cy="228600"/>
          </a:xfrm>
          <a:prstGeom prst="rect">
            <a:avLst/>
          </a:prstGeom>
          <a:ln/>
        </p:spPr>
        <p:txBody>
          <a:bodyPr/>
          <a:lstStyle>
            <a:lvl1pPr>
              <a:defRPr/>
            </a:lvl1pPr>
          </a:lstStyle>
          <a:p>
            <a:pPr>
              <a:defRPr/>
            </a:pPr>
            <a:fld id="{FFB29CD8-AAF7-CD4D-98B5-92505D4E9142}" type="slidenum">
              <a:rPr lang="en-US"/>
              <a:pPr>
                <a:defRPr/>
              </a:pPr>
              <a:t>‹#›</a:t>
            </a:fld>
            <a:endParaRPr lang="en-US" sz="140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152400"/>
            <a:ext cx="2286000" cy="61722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0" y="152400"/>
            <a:ext cx="6705600" cy="6172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sldNum" sz="quarter" idx="10"/>
          </p:nvPr>
        </p:nvSpPr>
        <p:spPr>
          <a:xfrm>
            <a:off x="7239000" y="6629400"/>
            <a:ext cx="1905000" cy="228600"/>
          </a:xfrm>
          <a:prstGeom prst="rect">
            <a:avLst/>
          </a:prstGeom>
          <a:ln/>
        </p:spPr>
        <p:txBody>
          <a:bodyPr/>
          <a:lstStyle>
            <a:lvl1pPr>
              <a:defRPr/>
            </a:lvl1pPr>
          </a:lstStyle>
          <a:p>
            <a:pPr>
              <a:defRPr/>
            </a:pPr>
            <a:fld id="{226E061A-3206-4D44-9C5A-1674BE5EB4CE}" type="slidenum">
              <a:rPr lang="en-US"/>
              <a:pPr>
                <a:defRPr/>
              </a:pPr>
              <a:t>‹#›</a:t>
            </a:fld>
            <a:endParaRPr lang="en-US" sz="1400"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8956845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41801922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425603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38521621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838200"/>
            <a:ext cx="4229100" cy="5562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838200"/>
            <a:ext cx="4229100" cy="5562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27848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525135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155113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42919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26634983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02130167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31322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24650" y="76200"/>
            <a:ext cx="2190750" cy="63246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2400" y="76200"/>
            <a:ext cx="6419850" cy="63246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88922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sldNum" sz="quarter" idx="10"/>
          </p:nvPr>
        </p:nvSpPr>
        <p:spPr>
          <a:xfrm>
            <a:off x="7239000" y="6629400"/>
            <a:ext cx="1905000" cy="228600"/>
          </a:xfrm>
          <a:prstGeom prst="rect">
            <a:avLst/>
          </a:prstGeom>
          <a:ln/>
        </p:spPr>
        <p:txBody>
          <a:bodyPr/>
          <a:lstStyle>
            <a:lvl1pPr>
              <a:defRPr/>
            </a:lvl1pPr>
          </a:lstStyle>
          <a:p>
            <a:pPr>
              <a:defRPr/>
            </a:pPr>
            <a:fld id="{93D3F650-96CD-2B45-9CB0-B66A0A0715E2}" type="slidenum">
              <a:rPr lang="en-US"/>
              <a:pPr>
                <a:defRPr/>
              </a:pPr>
              <a:t>‹#›</a:t>
            </a:fld>
            <a:endParaRPr lang="en-US" sz="140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914400"/>
            <a:ext cx="3848100" cy="5410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914400"/>
            <a:ext cx="3848100" cy="5410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4"/>
          <p:cNvSpPr>
            <a:spLocks noGrp="1" noChangeArrowheads="1"/>
          </p:cNvSpPr>
          <p:nvPr>
            <p:ph type="sldNum" sz="quarter" idx="10"/>
          </p:nvPr>
        </p:nvSpPr>
        <p:spPr>
          <a:xfrm>
            <a:off x="7239000" y="6629400"/>
            <a:ext cx="1905000" cy="228600"/>
          </a:xfrm>
          <a:prstGeom prst="rect">
            <a:avLst/>
          </a:prstGeom>
          <a:ln/>
        </p:spPr>
        <p:txBody>
          <a:bodyPr/>
          <a:lstStyle>
            <a:lvl1pPr>
              <a:defRPr/>
            </a:lvl1pPr>
          </a:lstStyle>
          <a:p>
            <a:pPr>
              <a:defRPr/>
            </a:pPr>
            <a:fld id="{A0FA62AD-8B9F-3042-9EC9-EBDCC2F161CF}" type="slidenum">
              <a:rPr lang="en-US"/>
              <a:pPr>
                <a:defRPr/>
              </a:pPr>
              <a:t>‹#›</a:t>
            </a:fld>
            <a:endParaRPr lang="en-US" sz="140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sldNum" sz="quarter" idx="10"/>
          </p:nvPr>
        </p:nvSpPr>
        <p:spPr>
          <a:xfrm>
            <a:off x="7239000" y="6629400"/>
            <a:ext cx="1905000" cy="228600"/>
          </a:xfrm>
          <a:prstGeom prst="rect">
            <a:avLst/>
          </a:prstGeom>
          <a:ln/>
        </p:spPr>
        <p:txBody>
          <a:bodyPr/>
          <a:lstStyle>
            <a:lvl1pPr>
              <a:defRPr/>
            </a:lvl1pPr>
          </a:lstStyle>
          <a:p>
            <a:pPr>
              <a:defRPr/>
            </a:pPr>
            <a:fld id="{B42261C7-29F4-A242-8EED-DF162EA5855F}" type="slidenum">
              <a:rPr lang="en-US"/>
              <a:pPr>
                <a:defRPr/>
              </a:pPr>
              <a:t>‹#›</a:t>
            </a:fld>
            <a:endParaRPr lang="en-US" sz="140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sldNum" sz="quarter" idx="10"/>
          </p:nvPr>
        </p:nvSpPr>
        <p:spPr>
          <a:xfrm>
            <a:off x="7239000" y="6629400"/>
            <a:ext cx="1905000" cy="228600"/>
          </a:xfrm>
          <a:prstGeom prst="rect">
            <a:avLst/>
          </a:prstGeom>
          <a:ln/>
        </p:spPr>
        <p:txBody>
          <a:bodyPr/>
          <a:lstStyle>
            <a:lvl1pPr>
              <a:defRPr/>
            </a:lvl1pPr>
          </a:lstStyle>
          <a:p>
            <a:pPr>
              <a:defRPr/>
            </a:pPr>
            <a:fld id="{212D1987-1499-D342-9BBD-9F50F4C0B810}" type="slidenum">
              <a:rPr lang="en-US"/>
              <a:pPr>
                <a:defRPr/>
              </a:pPr>
              <a:t>‹#›</a:t>
            </a:fld>
            <a:endParaRPr lang="en-US" sz="140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a:xfrm>
            <a:off x="7239000" y="6629400"/>
            <a:ext cx="1905000" cy="228600"/>
          </a:xfrm>
          <a:prstGeom prst="rect">
            <a:avLst/>
          </a:prstGeom>
          <a:ln/>
        </p:spPr>
        <p:txBody>
          <a:bodyPr/>
          <a:lstStyle>
            <a:lvl1pPr>
              <a:defRPr/>
            </a:lvl1pPr>
          </a:lstStyle>
          <a:p>
            <a:pPr>
              <a:defRPr/>
            </a:pPr>
            <a:fld id="{65DEF287-DEB1-F44A-B131-B827309A09B0}" type="slidenum">
              <a:rPr lang="en-US"/>
              <a:pPr>
                <a:defRPr/>
              </a:pPr>
              <a:t>‹#›</a:t>
            </a:fld>
            <a:endParaRPr lang="en-US" sz="140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Slide Number Placeholder 4"/>
          <p:cNvSpPr>
            <a:spLocks noGrp="1" noChangeArrowheads="1"/>
          </p:cNvSpPr>
          <p:nvPr>
            <p:ph type="sldNum" sz="quarter" idx="10"/>
          </p:nvPr>
        </p:nvSpPr>
        <p:spPr>
          <a:xfrm>
            <a:off x="7239000" y="6629400"/>
            <a:ext cx="1905000" cy="228600"/>
          </a:xfrm>
          <a:prstGeom prst="rect">
            <a:avLst/>
          </a:prstGeom>
          <a:ln/>
        </p:spPr>
        <p:txBody>
          <a:bodyPr/>
          <a:lstStyle>
            <a:lvl1pPr>
              <a:defRPr/>
            </a:lvl1pPr>
          </a:lstStyle>
          <a:p>
            <a:pPr>
              <a:defRPr/>
            </a:pPr>
            <a:fld id="{7139B4CB-47DC-1D47-A2CD-6C9716C11B8D}" type="slidenum">
              <a:rPr lang="en-US"/>
              <a:pPr>
                <a:defRPr/>
              </a:pPr>
              <a:t>‹#›</a:t>
            </a:fld>
            <a:endParaRPr lang="en-US" sz="140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Slide Number Placeholder 4"/>
          <p:cNvSpPr>
            <a:spLocks noGrp="1" noChangeArrowheads="1"/>
          </p:cNvSpPr>
          <p:nvPr>
            <p:ph type="sldNum" sz="quarter" idx="10"/>
          </p:nvPr>
        </p:nvSpPr>
        <p:spPr>
          <a:xfrm>
            <a:off x="7239000" y="6629400"/>
            <a:ext cx="1905000" cy="228600"/>
          </a:xfrm>
          <a:prstGeom prst="rect">
            <a:avLst/>
          </a:prstGeom>
          <a:ln/>
        </p:spPr>
        <p:txBody>
          <a:bodyPr/>
          <a:lstStyle>
            <a:lvl1pPr>
              <a:defRPr/>
            </a:lvl1pPr>
          </a:lstStyle>
          <a:p>
            <a:pPr>
              <a:defRPr/>
            </a:pPr>
            <a:fld id="{E17A089D-543D-F14B-9F67-02CE393170D7}" type="slidenum">
              <a:rPr lang="en-US"/>
              <a:pPr>
                <a:defRPr/>
              </a:pPr>
              <a:t>‹#›</a:t>
            </a:fld>
            <a:endParaRPr lang="en-US" sz="1400"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1.jpe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85860" y="203538"/>
            <a:ext cx="7867548" cy="457200"/>
          </a:xfrm>
          <a:prstGeom prst="rect">
            <a:avLst/>
          </a:prstGeom>
          <a:noFill/>
          <a:ln w="9525">
            <a:noFill/>
            <a:miter lim="800000"/>
            <a:headEnd/>
            <a:tailEnd/>
          </a:ln>
        </p:spPr>
        <p:txBody>
          <a:bodyPr vert="horz" wrap="square" lIns="92075" tIns="46038" rIns="92075" bIns="46038"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09600" y="914400"/>
            <a:ext cx="7848600" cy="541020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p>
            <a:pPr lvl="0"/>
            <a:r>
              <a:rPr lang="en-US"/>
              <a:t>Click to edit Master text styles</a:t>
            </a:r>
          </a:p>
          <a:p>
            <a:pPr lvl="2"/>
            <a:r>
              <a:rPr lang="en-US"/>
              <a:t>Second level</a:t>
            </a:r>
          </a:p>
          <a:p>
            <a:pPr lvl="2"/>
            <a:r>
              <a:rPr lang="en-US"/>
              <a:t>Third level</a:t>
            </a:r>
          </a:p>
          <a:p>
            <a:pPr lvl="3"/>
            <a:r>
              <a:rPr lang="en-US"/>
              <a:t>Fourth level</a:t>
            </a:r>
          </a:p>
          <a:p>
            <a:pPr lvl="4"/>
            <a:r>
              <a:rPr lang="en-US"/>
              <a:t>Fifth level</a:t>
            </a:r>
          </a:p>
        </p:txBody>
      </p:sp>
      <p:cxnSp>
        <p:nvCxnSpPr>
          <p:cNvPr id="3" name="Straight Connector 2"/>
          <p:cNvCxnSpPr/>
          <p:nvPr userDrawn="1"/>
        </p:nvCxnSpPr>
        <p:spPr bwMode="auto">
          <a:xfrm flipV="1">
            <a:off x="596672" y="596626"/>
            <a:ext cx="7841976" cy="17047"/>
          </a:xfrm>
          <a:prstGeom prst="line">
            <a:avLst/>
          </a:prstGeom>
          <a:solidFill>
            <a:schemeClr val="tx2"/>
          </a:solidFill>
          <a:ln w="19050" cap="flat" cmpd="sng" algn="ctr">
            <a:solidFill>
              <a:schemeClr val="tx1"/>
            </a:solidFill>
            <a:prstDash val="solid"/>
            <a:round/>
            <a:headEnd type="none" w="med" len="med"/>
            <a:tailEnd type="none" w="med" len="med"/>
          </a:ln>
          <a:effectLst/>
        </p:spPr>
      </p:cxnSp>
      <p:sp>
        <p:nvSpPr>
          <p:cNvPr id="2" name="Rectangle 4">
            <a:extLst>
              <a:ext uri="{FF2B5EF4-FFF2-40B4-BE49-F238E27FC236}">
                <a16:creationId xmlns:a16="http://schemas.microsoft.com/office/drawing/2014/main" id="{7DD530A0-74FA-0080-FAD3-9506942211EB}"/>
              </a:ext>
            </a:extLst>
          </p:cNvPr>
          <p:cNvSpPr txBox="1">
            <a:spLocks noChangeArrowheads="1"/>
          </p:cNvSpPr>
          <p:nvPr userDrawn="1"/>
        </p:nvSpPr>
        <p:spPr bwMode="auto">
          <a:xfrm>
            <a:off x="391160" y="6531196"/>
            <a:ext cx="7962248" cy="194724"/>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defPPr>
              <a:defRPr lang="en-US"/>
            </a:defPPr>
            <a:lvl1pPr algn="l" rtl="0" eaLnBrk="0" fontAlgn="base" hangingPunct="0">
              <a:spcBef>
                <a:spcPct val="0"/>
              </a:spcBef>
              <a:spcAft>
                <a:spcPct val="0"/>
              </a:spcAft>
              <a:defRPr kumimoji="1" sz="800" kern="1200">
                <a:solidFill>
                  <a:schemeClr val="tx1"/>
                </a:solidFill>
                <a:latin typeface="Comic Sans MS" charset="0"/>
                <a:ea typeface="+mn-ea"/>
                <a:cs typeface="+mn-cs"/>
              </a:defRPr>
            </a:lvl1pPr>
            <a:lvl2pPr marL="457200" algn="l" rtl="0" eaLnBrk="0" fontAlgn="base" hangingPunct="0">
              <a:spcBef>
                <a:spcPct val="0"/>
              </a:spcBef>
              <a:spcAft>
                <a:spcPct val="0"/>
              </a:spcAft>
              <a:defRPr kumimoji="1" kern="1200">
                <a:solidFill>
                  <a:schemeClr val="tx1"/>
                </a:solidFill>
                <a:latin typeface="Comic Sans MS" charset="0"/>
                <a:ea typeface="+mn-ea"/>
                <a:cs typeface="+mn-cs"/>
              </a:defRPr>
            </a:lvl2pPr>
            <a:lvl3pPr marL="914400" algn="l" rtl="0" eaLnBrk="0" fontAlgn="base" hangingPunct="0">
              <a:spcBef>
                <a:spcPct val="0"/>
              </a:spcBef>
              <a:spcAft>
                <a:spcPct val="0"/>
              </a:spcAft>
              <a:defRPr kumimoji="1" kern="1200">
                <a:solidFill>
                  <a:schemeClr val="tx1"/>
                </a:solidFill>
                <a:latin typeface="Comic Sans MS" charset="0"/>
                <a:ea typeface="+mn-ea"/>
                <a:cs typeface="+mn-cs"/>
              </a:defRPr>
            </a:lvl3pPr>
            <a:lvl4pPr marL="1371600" algn="l" rtl="0" eaLnBrk="0" fontAlgn="base" hangingPunct="0">
              <a:spcBef>
                <a:spcPct val="0"/>
              </a:spcBef>
              <a:spcAft>
                <a:spcPct val="0"/>
              </a:spcAft>
              <a:defRPr kumimoji="1" kern="1200">
                <a:solidFill>
                  <a:schemeClr val="tx1"/>
                </a:solidFill>
                <a:latin typeface="Comic Sans MS" charset="0"/>
                <a:ea typeface="+mn-ea"/>
                <a:cs typeface="+mn-cs"/>
              </a:defRPr>
            </a:lvl4pPr>
            <a:lvl5pPr marL="1828800" algn="l" rtl="0" eaLnBrk="0" fontAlgn="base" hangingPunct="0">
              <a:spcBef>
                <a:spcPct val="0"/>
              </a:spcBef>
              <a:spcAft>
                <a:spcPct val="0"/>
              </a:spcAft>
              <a:defRPr kumimoji="1" kern="1200">
                <a:solidFill>
                  <a:schemeClr val="tx1"/>
                </a:solidFill>
                <a:latin typeface="Comic Sans MS" charset="0"/>
                <a:ea typeface="+mn-ea"/>
                <a:cs typeface="+mn-cs"/>
              </a:defRPr>
            </a:lvl5pPr>
            <a:lvl6pPr marL="2286000" algn="l" defTabSz="457200" rtl="0" eaLnBrk="1" latinLnBrk="0" hangingPunct="1">
              <a:defRPr kumimoji="1" kern="1200">
                <a:solidFill>
                  <a:schemeClr val="tx1"/>
                </a:solidFill>
                <a:latin typeface="Comic Sans MS" charset="0"/>
                <a:ea typeface="+mn-ea"/>
                <a:cs typeface="+mn-cs"/>
              </a:defRPr>
            </a:lvl6pPr>
            <a:lvl7pPr marL="2743200" algn="l" defTabSz="457200" rtl="0" eaLnBrk="1" latinLnBrk="0" hangingPunct="1">
              <a:defRPr kumimoji="1" kern="1200">
                <a:solidFill>
                  <a:schemeClr val="tx1"/>
                </a:solidFill>
                <a:latin typeface="Comic Sans MS" charset="0"/>
                <a:ea typeface="+mn-ea"/>
                <a:cs typeface="+mn-cs"/>
              </a:defRPr>
            </a:lvl7pPr>
            <a:lvl8pPr marL="3200400" algn="l" defTabSz="457200" rtl="0" eaLnBrk="1" latinLnBrk="0" hangingPunct="1">
              <a:defRPr kumimoji="1" kern="1200">
                <a:solidFill>
                  <a:schemeClr val="tx1"/>
                </a:solidFill>
                <a:latin typeface="Comic Sans MS" charset="0"/>
                <a:ea typeface="+mn-ea"/>
                <a:cs typeface="+mn-cs"/>
              </a:defRPr>
            </a:lvl8pPr>
            <a:lvl9pPr marL="3657600" algn="l" defTabSz="457200" rtl="0" eaLnBrk="1" latinLnBrk="0" hangingPunct="1">
              <a:defRPr kumimoji="1" kern="1200">
                <a:solidFill>
                  <a:schemeClr val="tx1"/>
                </a:solidFill>
                <a:latin typeface="Comic Sans MS" charset="0"/>
                <a:ea typeface="+mn-ea"/>
                <a:cs typeface="+mn-cs"/>
              </a:defRPr>
            </a:lvl9pPr>
          </a:lstStyle>
          <a:p>
            <a:pPr>
              <a:defRPr/>
            </a:pPr>
            <a:r>
              <a:rPr lang="en-US" sz="1000" dirty="0">
                <a:solidFill>
                  <a:schemeClr val="tx1">
                    <a:lumMod val="65000"/>
                    <a:lumOff val="35000"/>
                  </a:schemeClr>
                </a:solidFill>
                <a:latin typeface="Arial" charset="0"/>
                <a:ea typeface="Arial" charset="0"/>
                <a:cs typeface="Arial" charset="0"/>
              </a:rPr>
              <a:t>Intro to CS / RUNI / lecture </a:t>
            </a:r>
            <a:r>
              <a:rPr lang="he-IL" sz="1000" dirty="0">
                <a:solidFill>
                  <a:schemeClr val="tx1">
                    <a:lumMod val="65000"/>
                    <a:lumOff val="35000"/>
                  </a:schemeClr>
                </a:solidFill>
                <a:latin typeface="Arial" charset="0"/>
                <a:ea typeface="Arial" charset="0"/>
                <a:cs typeface="Arial" charset="0"/>
              </a:rPr>
              <a:t>1-2</a:t>
            </a:r>
            <a:r>
              <a:rPr lang="en-US" sz="1000" dirty="0">
                <a:solidFill>
                  <a:schemeClr val="tx1">
                    <a:lumMod val="65000"/>
                    <a:lumOff val="35000"/>
                  </a:schemeClr>
                </a:solidFill>
                <a:latin typeface="Arial" charset="0"/>
                <a:ea typeface="Arial" charset="0"/>
                <a:cs typeface="Arial" charset="0"/>
              </a:rPr>
              <a:t>                                                                                                                                                                 slide </a:t>
            </a:r>
            <a:fld id="{0E022C0D-3723-2343-B86A-05A05703B5CB}" type="slidenum">
              <a:rPr lang="en-US" sz="1000" smtClean="0">
                <a:solidFill>
                  <a:schemeClr val="tx1">
                    <a:lumMod val="65000"/>
                    <a:lumOff val="35000"/>
                  </a:schemeClr>
                </a:solidFill>
                <a:latin typeface="Arial" charset="0"/>
                <a:ea typeface="Arial" charset="0"/>
                <a:cs typeface="Arial" charset="0"/>
              </a:rPr>
              <a:pPr>
                <a:defRPr/>
              </a:pPr>
              <a:t>‹#›</a:t>
            </a:fld>
            <a:r>
              <a:rPr lang="en-US" sz="1000" dirty="0">
                <a:solidFill>
                  <a:schemeClr val="tx1">
                    <a:lumMod val="65000"/>
                    <a:lumOff val="35000"/>
                  </a:schemeClr>
                </a:solidFill>
                <a:latin typeface="Arial" charset="0"/>
                <a:ea typeface="Arial" charset="0"/>
                <a:cs typeface="Arial" charset="0"/>
              </a:rPr>
              <a:t>   </a:t>
            </a:r>
          </a:p>
        </p:txBody>
      </p:sp>
    </p:spTree>
  </p:cSld>
  <p:clrMap bg1="lt1" tx1="dk1" bg2="lt2" tx2="dk2" accent1="accent1" accent2="accent2" accent3="accent3" accent4="accent4" accent5="accent5" accent6="accent6" hlink="hlink" folHlink="folHlink"/>
  <p:sldLayoutIdLst>
    <p:sldLayoutId id="2147483676"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89" r:id="rId12"/>
  </p:sldLayoutIdLst>
  <p:hf hdr="0" ftr="0" dt="0"/>
  <p:txStyles>
    <p:titleStyle>
      <a:lvl1pPr algn="l" rtl="0" eaLnBrk="0" fontAlgn="base" hangingPunct="0">
        <a:lnSpc>
          <a:spcPct val="70000"/>
        </a:lnSpc>
        <a:spcBef>
          <a:spcPct val="0"/>
        </a:spcBef>
        <a:spcAft>
          <a:spcPct val="0"/>
        </a:spcAft>
        <a:defRPr kumimoji="1" sz="2000">
          <a:solidFill>
            <a:schemeClr val="tx1"/>
          </a:solidFill>
          <a:latin typeface="Arial"/>
          <a:ea typeface="ＭＳ Ｐゴシック" charset="-128"/>
          <a:cs typeface="Arial"/>
        </a:defRPr>
      </a:lvl1pPr>
      <a:lvl2pPr algn="ctr" rtl="0" eaLnBrk="0" fontAlgn="base" hangingPunct="0">
        <a:lnSpc>
          <a:spcPct val="70000"/>
        </a:lnSpc>
        <a:spcBef>
          <a:spcPct val="0"/>
        </a:spcBef>
        <a:spcAft>
          <a:spcPct val="0"/>
        </a:spcAft>
        <a:defRPr kumimoji="1" sz="2000">
          <a:solidFill>
            <a:schemeClr val="hlink"/>
          </a:solidFill>
          <a:latin typeface="Comic Sans MS" charset="0"/>
          <a:ea typeface="ＭＳ Ｐゴシック" charset="-128"/>
          <a:cs typeface="ＭＳ Ｐゴシック" charset="-128"/>
        </a:defRPr>
      </a:lvl2pPr>
      <a:lvl3pPr algn="ctr" rtl="0" eaLnBrk="0" fontAlgn="base" hangingPunct="0">
        <a:lnSpc>
          <a:spcPct val="70000"/>
        </a:lnSpc>
        <a:spcBef>
          <a:spcPct val="0"/>
        </a:spcBef>
        <a:spcAft>
          <a:spcPct val="0"/>
        </a:spcAft>
        <a:defRPr kumimoji="1" sz="2000">
          <a:solidFill>
            <a:schemeClr val="hlink"/>
          </a:solidFill>
          <a:latin typeface="Comic Sans MS" charset="0"/>
          <a:ea typeface="ＭＳ Ｐゴシック" charset="-128"/>
          <a:cs typeface="ＭＳ Ｐゴシック" charset="-128"/>
        </a:defRPr>
      </a:lvl3pPr>
      <a:lvl4pPr algn="ctr" rtl="0" eaLnBrk="0" fontAlgn="base" hangingPunct="0">
        <a:lnSpc>
          <a:spcPct val="70000"/>
        </a:lnSpc>
        <a:spcBef>
          <a:spcPct val="0"/>
        </a:spcBef>
        <a:spcAft>
          <a:spcPct val="0"/>
        </a:spcAft>
        <a:defRPr kumimoji="1" sz="2000">
          <a:solidFill>
            <a:schemeClr val="hlink"/>
          </a:solidFill>
          <a:latin typeface="Comic Sans MS" charset="0"/>
          <a:ea typeface="ＭＳ Ｐゴシック" charset="-128"/>
          <a:cs typeface="ＭＳ Ｐゴシック" charset="-128"/>
        </a:defRPr>
      </a:lvl4pPr>
      <a:lvl5pPr algn="ctr" rtl="0" eaLnBrk="0" fontAlgn="base" hangingPunct="0">
        <a:lnSpc>
          <a:spcPct val="70000"/>
        </a:lnSpc>
        <a:spcBef>
          <a:spcPct val="0"/>
        </a:spcBef>
        <a:spcAft>
          <a:spcPct val="0"/>
        </a:spcAft>
        <a:defRPr kumimoji="1" sz="2000">
          <a:solidFill>
            <a:schemeClr val="hlink"/>
          </a:solidFill>
          <a:latin typeface="Comic Sans MS" charset="0"/>
          <a:ea typeface="ＭＳ Ｐゴシック" charset="-128"/>
          <a:cs typeface="ＭＳ Ｐゴシック" charset="-128"/>
        </a:defRPr>
      </a:lvl5pPr>
      <a:lvl6pPr marL="457200" algn="ctr" rtl="0" eaLnBrk="0" fontAlgn="base" hangingPunct="0">
        <a:lnSpc>
          <a:spcPct val="70000"/>
        </a:lnSpc>
        <a:spcBef>
          <a:spcPct val="0"/>
        </a:spcBef>
        <a:spcAft>
          <a:spcPct val="0"/>
        </a:spcAft>
        <a:defRPr kumimoji="1" sz="2000">
          <a:solidFill>
            <a:schemeClr val="hlink"/>
          </a:solidFill>
          <a:latin typeface="Comic Sans MS" charset="0"/>
        </a:defRPr>
      </a:lvl6pPr>
      <a:lvl7pPr marL="914400" algn="ctr" rtl="0" eaLnBrk="0" fontAlgn="base" hangingPunct="0">
        <a:lnSpc>
          <a:spcPct val="70000"/>
        </a:lnSpc>
        <a:spcBef>
          <a:spcPct val="0"/>
        </a:spcBef>
        <a:spcAft>
          <a:spcPct val="0"/>
        </a:spcAft>
        <a:defRPr kumimoji="1" sz="2000">
          <a:solidFill>
            <a:schemeClr val="hlink"/>
          </a:solidFill>
          <a:latin typeface="Comic Sans MS" charset="0"/>
        </a:defRPr>
      </a:lvl7pPr>
      <a:lvl8pPr marL="1371600" algn="ctr" rtl="0" eaLnBrk="0" fontAlgn="base" hangingPunct="0">
        <a:lnSpc>
          <a:spcPct val="70000"/>
        </a:lnSpc>
        <a:spcBef>
          <a:spcPct val="0"/>
        </a:spcBef>
        <a:spcAft>
          <a:spcPct val="0"/>
        </a:spcAft>
        <a:defRPr kumimoji="1" sz="2000">
          <a:solidFill>
            <a:schemeClr val="hlink"/>
          </a:solidFill>
          <a:latin typeface="Comic Sans MS" charset="0"/>
        </a:defRPr>
      </a:lvl8pPr>
      <a:lvl9pPr marL="1828800" algn="ctr" rtl="0" eaLnBrk="0" fontAlgn="base" hangingPunct="0">
        <a:lnSpc>
          <a:spcPct val="70000"/>
        </a:lnSpc>
        <a:spcBef>
          <a:spcPct val="0"/>
        </a:spcBef>
        <a:spcAft>
          <a:spcPct val="0"/>
        </a:spcAft>
        <a:defRPr kumimoji="1" sz="2000">
          <a:solidFill>
            <a:schemeClr val="hlink"/>
          </a:solidFill>
          <a:latin typeface="Comic Sans MS" charset="0"/>
        </a:defRPr>
      </a:lvl9pPr>
    </p:titleStyle>
    <p:body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52400" y="76200"/>
            <a:ext cx="8763000" cy="5334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2075" tIns="46038" rIns="92075" bIns="46038"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228600" y="838200"/>
            <a:ext cx="8610600" cy="55626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2075" tIns="46038" rIns="92075" bIns="46038"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Line 4"/>
          <p:cNvSpPr>
            <a:spLocks noChangeShapeType="1"/>
          </p:cNvSpPr>
          <p:nvPr/>
        </p:nvSpPr>
        <p:spPr bwMode="auto">
          <a:xfrm>
            <a:off x="152400" y="609600"/>
            <a:ext cx="8763000" cy="0"/>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29" name="Line 5"/>
          <p:cNvSpPr>
            <a:spLocks noChangeShapeType="1"/>
          </p:cNvSpPr>
          <p:nvPr userDrawn="1"/>
        </p:nvSpPr>
        <p:spPr bwMode="auto">
          <a:xfrm>
            <a:off x="0" y="6629400"/>
            <a:ext cx="91440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38" name="Text Box 14" descr="Bouquet"/>
          <p:cNvSpPr txBox="1">
            <a:spLocks noChangeArrowheads="1"/>
          </p:cNvSpPr>
          <p:nvPr userDrawn="1"/>
        </p:nvSpPr>
        <p:spPr bwMode="auto">
          <a:xfrm>
            <a:off x="76200" y="6597650"/>
            <a:ext cx="9067800" cy="274638"/>
          </a:xfrm>
          <a:prstGeom prst="rect">
            <a:avLst/>
          </a:prstGeom>
          <a:noFill/>
          <a:ln>
            <a:noFill/>
          </a:ln>
          <a:effectLst/>
          <a:extLst>
            <a:ext uri="{909E8E84-426E-40dd-AFC4-6F175D3DCCD1}">
              <a14:hiddenFill xmlns:a14="http://schemas.microsoft.com/office/drawing/2010/main" xmlns="">
                <a:blipFill dpi="0" rotWithShape="0">
                  <a:blip r:embed="rId13"/>
                  <a:srcRect/>
                  <a:tile tx="0" ty="0" sx="100000" sy="100000" flip="none" algn="tl"/>
                </a:blip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spAutoFit/>
          </a:bodyPr>
          <a:lstStyle/>
          <a:p>
            <a:pPr algn="l">
              <a:spcBef>
                <a:spcPct val="50000"/>
              </a:spcBef>
            </a:pPr>
            <a:r>
              <a:rPr lang="en-US" sz="1200" dirty="0">
                <a:latin typeface="Arial" charset="0"/>
              </a:rPr>
              <a:t>Basic Program Elements, Shimon Schocken, IDC Herzliya                                                                                                      slide </a:t>
            </a:r>
            <a:fld id="{C5C35E53-14FF-FA46-BACC-D1734F618378}" type="slidenum">
              <a:rPr lang="he-IL" sz="1200">
                <a:latin typeface="Arial" charset="0"/>
                <a:cs typeface="Arial" charset="0"/>
              </a:rPr>
              <a:pPr algn="l">
                <a:spcBef>
                  <a:spcPct val="50000"/>
                </a:spcBef>
              </a:pPr>
              <a:t>‹#›</a:t>
            </a:fld>
            <a:r>
              <a:rPr lang="en-US" sz="1200" dirty="0">
                <a:latin typeface="Arial" charset="0"/>
              </a:rPr>
              <a:t>             </a:t>
            </a:r>
          </a:p>
        </p:txBody>
      </p:sp>
    </p:spTree>
    <p:extLst>
      <p:ext uri="{BB962C8B-B14F-4D97-AF65-F5344CB8AC3E}">
        <p14:creationId xmlns:p14="http://schemas.microsoft.com/office/powerpoint/2010/main" val="4110182723"/>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txStyles>
    <p:titleStyle>
      <a:lvl1pPr algn="l" rtl="0" eaLnBrk="0" fontAlgn="base" hangingPunct="0">
        <a:spcBef>
          <a:spcPct val="0"/>
        </a:spcBef>
        <a:spcAft>
          <a:spcPct val="0"/>
        </a:spcAft>
        <a:defRPr sz="2400">
          <a:solidFill>
            <a:srgbClr val="663300"/>
          </a:solidFill>
          <a:latin typeface="+mj-lt"/>
          <a:ea typeface="+mj-ea"/>
          <a:cs typeface="+mj-cs"/>
        </a:defRPr>
      </a:lvl1pPr>
      <a:lvl2pPr algn="l" rtl="0" eaLnBrk="0" fontAlgn="base" hangingPunct="0">
        <a:spcBef>
          <a:spcPct val="0"/>
        </a:spcBef>
        <a:spcAft>
          <a:spcPct val="0"/>
        </a:spcAft>
        <a:defRPr sz="2400">
          <a:solidFill>
            <a:srgbClr val="663300"/>
          </a:solidFill>
          <a:latin typeface="Arial" charset="0"/>
          <a:ea typeface="ＭＳ Ｐゴシック" charset="0"/>
        </a:defRPr>
      </a:lvl2pPr>
      <a:lvl3pPr algn="l" rtl="0" eaLnBrk="0" fontAlgn="base" hangingPunct="0">
        <a:spcBef>
          <a:spcPct val="0"/>
        </a:spcBef>
        <a:spcAft>
          <a:spcPct val="0"/>
        </a:spcAft>
        <a:defRPr sz="2400">
          <a:solidFill>
            <a:srgbClr val="663300"/>
          </a:solidFill>
          <a:latin typeface="Arial" charset="0"/>
          <a:ea typeface="ＭＳ Ｐゴシック" charset="0"/>
        </a:defRPr>
      </a:lvl3pPr>
      <a:lvl4pPr algn="l" rtl="0" eaLnBrk="0" fontAlgn="base" hangingPunct="0">
        <a:spcBef>
          <a:spcPct val="0"/>
        </a:spcBef>
        <a:spcAft>
          <a:spcPct val="0"/>
        </a:spcAft>
        <a:defRPr sz="2400">
          <a:solidFill>
            <a:srgbClr val="663300"/>
          </a:solidFill>
          <a:latin typeface="Arial" charset="0"/>
          <a:ea typeface="ＭＳ Ｐゴシック" charset="0"/>
        </a:defRPr>
      </a:lvl4pPr>
      <a:lvl5pPr algn="l" rtl="0" eaLnBrk="0" fontAlgn="base" hangingPunct="0">
        <a:spcBef>
          <a:spcPct val="0"/>
        </a:spcBef>
        <a:spcAft>
          <a:spcPct val="0"/>
        </a:spcAft>
        <a:defRPr sz="2400">
          <a:solidFill>
            <a:srgbClr val="663300"/>
          </a:solidFill>
          <a:latin typeface="Arial" charset="0"/>
          <a:ea typeface="ＭＳ Ｐゴシック" charset="0"/>
        </a:defRPr>
      </a:lvl5pPr>
      <a:lvl6pPr marL="457200" algn="l" rtl="0" eaLnBrk="0" fontAlgn="base" hangingPunct="0">
        <a:spcBef>
          <a:spcPct val="0"/>
        </a:spcBef>
        <a:spcAft>
          <a:spcPct val="0"/>
        </a:spcAft>
        <a:defRPr sz="2400">
          <a:solidFill>
            <a:srgbClr val="663300"/>
          </a:solidFill>
          <a:latin typeface="Arial" charset="0"/>
          <a:ea typeface="ＭＳ Ｐゴシック" charset="0"/>
        </a:defRPr>
      </a:lvl6pPr>
      <a:lvl7pPr marL="914400" algn="l" rtl="0" eaLnBrk="0" fontAlgn="base" hangingPunct="0">
        <a:spcBef>
          <a:spcPct val="0"/>
        </a:spcBef>
        <a:spcAft>
          <a:spcPct val="0"/>
        </a:spcAft>
        <a:defRPr sz="2400">
          <a:solidFill>
            <a:srgbClr val="663300"/>
          </a:solidFill>
          <a:latin typeface="Arial" charset="0"/>
          <a:ea typeface="ＭＳ Ｐゴシック" charset="0"/>
        </a:defRPr>
      </a:lvl7pPr>
      <a:lvl8pPr marL="1371600" algn="l" rtl="0" eaLnBrk="0" fontAlgn="base" hangingPunct="0">
        <a:spcBef>
          <a:spcPct val="0"/>
        </a:spcBef>
        <a:spcAft>
          <a:spcPct val="0"/>
        </a:spcAft>
        <a:defRPr sz="2400">
          <a:solidFill>
            <a:srgbClr val="663300"/>
          </a:solidFill>
          <a:latin typeface="Arial" charset="0"/>
          <a:ea typeface="ＭＳ Ｐゴシック" charset="0"/>
        </a:defRPr>
      </a:lvl8pPr>
      <a:lvl9pPr marL="1828800" algn="l" rtl="0" eaLnBrk="0" fontAlgn="base" hangingPunct="0">
        <a:spcBef>
          <a:spcPct val="0"/>
        </a:spcBef>
        <a:spcAft>
          <a:spcPct val="0"/>
        </a:spcAft>
        <a:defRPr sz="2400">
          <a:solidFill>
            <a:srgbClr val="663300"/>
          </a:solidFill>
          <a:latin typeface="Arial" charset="0"/>
          <a:ea typeface="ＭＳ Ｐゴシック" charset="0"/>
        </a:defRPr>
      </a:lvl9pPr>
    </p:titleStyle>
    <p:bodyStyle>
      <a:lvl1pPr marL="342900" indent="-342900" algn="l" rtl="0" eaLnBrk="0" fontAlgn="base" hangingPunct="0">
        <a:spcBef>
          <a:spcPct val="60000"/>
        </a:spcBef>
        <a:spcAft>
          <a:spcPct val="0"/>
        </a:spcAft>
        <a:buClr>
          <a:srgbClr val="006600"/>
        </a:buClr>
        <a:buSzPct val="100000"/>
        <a:buFont typeface="Wingdings" charset="0"/>
        <a:buChar char="n"/>
        <a:defRPr>
          <a:solidFill>
            <a:schemeClr val="tx1"/>
          </a:solidFill>
          <a:latin typeface="+mn-lt"/>
          <a:ea typeface="+mn-ea"/>
          <a:cs typeface="+mn-cs"/>
        </a:defRPr>
      </a:lvl1pPr>
      <a:lvl2pPr marL="742950" indent="-285750" algn="l" rtl="0" eaLnBrk="0" fontAlgn="base" hangingPunct="0">
        <a:spcBef>
          <a:spcPct val="60000"/>
        </a:spcBef>
        <a:spcAft>
          <a:spcPct val="0"/>
        </a:spcAft>
        <a:buClr>
          <a:srgbClr val="000099"/>
        </a:buClr>
        <a:buSzPct val="75000"/>
        <a:buFont typeface="Wingdings" charset="0"/>
        <a:buChar char="l"/>
        <a:defRPr>
          <a:solidFill>
            <a:schemeClr val="tx1"/>
          </a:solidFill>
          <a:latin typeface="+mn-lt"/>
          <a:ea typeface="+mn-ea"/>
        </a:defRPr>
      </a:lvl2pPr>
      <a:lvl3pPr marL="1143000" indent="-228600" algn="l" rtl="0" eaLnBrk="0" fontAlgn="base" hangingPunct="0">
        <a:spcBef>
          <a:spcPct val="20000"/>
        </a:spcBef>
        <a:spcAft>
          <a:spcPct val="0"/>
        </a:spcAft>
        <a:buClr>
          <a:srgbClr val="003300"/>
        </a:buClr>
        <a:buSzPct val="75000"/>
        <a:buFont typeface="Wingdings" charset="0"/>
        <a:buChar char="q"/>
        <a:defRPr>
          <a:solidFill>
            <a:schemeClr val="tx1"/>
          </a:solidFill>
          <a:latin typeface="+mn-lt"/>
          <a:ea typeface="+mn-ea"/>
        </a:defRPr>
      </a:lvl3pPr>
      <a:lvl4pPr marL="1600200" indent="-228600" algn="l" rtl="0" eaLnBrk="0" fontAlgn="base" hangingPunct="0">
        <a:spcBef>
          <a:spcPct val="20000"/>
        </a:spcBef>
        <a:spcAft>
          <a:spcPct val="0"/>
        </a:spcAft>
        <a:buClr>
          <a:srgbClr val="003300"/>
        </a:buClr>
        <a:buSzPct val="100000"/>
        <a:buFont typeface="Wingdings" charset="0"/>
        <a:buChar char="n"/>
        <a:defRPr>
          <a:solidFill>
            <a:schemeClr val="tx1"/>
          </a:solidFill>
          <a:latin typeface="+mn-lt"/>
          <a:ea typeface="+mn-ea"/>
        </a:defRPr>
      </a:lvl4pPr>
      <a:lvl5pPr marL="2057400" indent="-228600" algn="l" rtl="0" eaLnBrk="0" fontAlgn="base" hangingPunct="0">
        <a:spcBef>
          <a:spcPct val="20000"/>
        </a:spcBef>
        <a:spcAft>
          <a:spcPct val="0"/>
        </a:spcAft>
        <a:buClr>
          <a:srgbClr val="003300"/>
        </a:buClr>
        <a:buSzPct val="100000"/>
        <a:buFont typeface="Wingdings" charset="0"/>
        <a:buChar char="n"/>
        <a:defRPr>
          <a:solidFill>
            <a:schemeClr val="tx1"/>
          </a:solidFill>
          <a:latin typeface="+mn-lt"/>
          <a:ea typeface="+mn-ea"/>
        </a:defRPr>
      </a:lvl5pPr>
      <a:lvl6pPr marL="2514600" indent="-228600" algn="l" rtl="0" eaLnBrk="0" fontAlgn="base" hangingPunct="0">
        <a:spcBef>
          <a:spcPct val="20000"/>
        </a:spcBef>
        <a:spcAft>
          <a:spcPct val="0"/>
        </a:spcAft>
        <a:buClr>
          <a:srgbClr val="003300"/>
        </a:buClr>
        <a:buSzPct val="100000"/>
        <a:buFont typeface="Wingdings" charset="0"/>
        <a:buChar char="n"/>
        <a:defRPr>
          <a:solidFill>
            <a:schemeClr val="tx1"/>
          </a:solidFill>
          <a:latin typeface="+mn-lt"/>
          <a:ea typeface="+mn-ea"/>
        </a:defRPr>
      </a:lvl6pPr>
      <a:lvl7pPr marL="2971800" indent="-228600" algn="l" rtl="0" eaLnBrk="0" fontAlgn="base" hangingPunct="0">
        <a:spcBef>
          <a:spcPct val="20000"/>
        </a:spcBef>
        <a:spcAft>
          <a:spcPct val="0"/>
        </a:spcAft>
        <a:buClr>
          <a:srgbClr val="003300"/>
        </a:buClr>
        <a:buSzPct val="100000"/>
        <a:buFont typeface="Wingdings" charset="0"/>
        <a:buChar char="n"/>
        <a:defRPr>
          <a:solidFill>
            <a:schemeClr val="tx1"/>
          </a:solidFill>
          <a:latin typeface="+mn-lt"/>
          <a:ea typeface="+mn-ea"/>
        </a:defRPr>
      </a:lvl7pPr>
      <a:lvl8pPr marL="3429000" indent="-228600" algn="l" rtl="0" eaLnBrk="0" fontAlgn="base" hangingPunct="0">
        <a:spcBef>
          <a:spcPct val="20000"/>
        </a:spcBef>
        <a:spcAft>
          <a:spcPct val="0"/>
        </a:spcAft>
        <a:buClr>
          <a:srgbClr val="003300"/>
        </a:buClr>
        <a:buSzPct val="100000"/>
        <a:buFont typeface="Wingdings" charset="0"/>
        <a:buChar char="n"/>
        <a:defRPr>
          <a:solidFill>
            <a:schemeClr val="tx1"/>
          </a:solidFill>
          <a:latin typeface="+mn-lt"/>
          <a:ea typeface="+mn-ea"/>
        </a:defRPr>
      </a:lvl8pPr>
      <a:lvl9pPr marL="3886200" indent="-228600" algn="l" rtl="0" eaLnBrk="0" fontAlgn="base" hangingPunct="0">
        <a:spcBef>
          <a:spcPct val="20000"/>
        </a:spcBef>
        <a:spcAft>
          <a:spcPct val="0"/>
        </a:spcAft>
        <a:buClr>
          <a:srgbClr val="003300"/>
        </a:buClr>
        <a:buSzPct val="100000"/>
        <a:buFont typeface="Wingdings" charset="0"/>
        <a:buChar char="n"/>
        <a:defRPr>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9.tif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4.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6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5.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2978" name="Picture 2" descr="OPENO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1650"/>
          </a:xfrm>
          <a:prstGeom prst="rect">
            <a:avLst/>
          </a:prstGeom>
          <a:noFill/>
          <a:extLst>
            <a:ext uri="{909E8E84-426E-40dd-AFC4-6F175D3DCCD1}">
              <a14:hiddenFill xmlns:a14="http://schemas.microsoft.com/office/drawing/2010/main" xmlns="">
                <a:solidFill>
                  <a:srgbClr val="FFFFFF"/>
                </a:solidFill>
              </a14:hiddenFill>
            </a:ext>
          </a:extLst>
        </p:spPr>
      </p:pic>
      <p:sp>
        <p:nvSpPr>
          <p:cNvPr id="1022979" name="Rectangle 3"/>
          <p:cNvSpPr>
            <a:spLocks noGrp="1" noChangeArrowheads="1"/>
          </p:cNvSpPr>
          <p:nvPr>
            <p:ph type="ctrTitle"/>
          </p:nvPr>
        </p:nvSpPr>
        <p:spPr>
          <a:xfrm>
            <a:off x="1487974" y="2423288"/>
            <a:ext cx="6172200" cy="1447800"/>
          </a:xfrm>
          <a:noFill/>
          <a:ln/>
        </p:spPr>
        <p:txBody>
          <a:bodyPr wrap="none"/>
          <a:lstStyle/>
          <a:p>
            <a:pPr algn="ctr">
              <a:spcBef>
                <a:spcPct val="100000"/>
              </a:spcBef>
              <a:spcAft>
                <a:spcPct val="35000"/>
              </a:spcAft>
            </a:pPr>
            <a:r>
              <a:rPr lang="en-US" sz="2800" dirty="0">
                <a:solidFill>
                  <a:schemeClr val="tx1"/>
                </a:solidFill>
                <a:latin typeface="Times New Roman"/>
                <a:cs typeface="Times New Roman"/>
              </a:rPr>
              <a:t>Data Types</a:t>
            </a:r>
            <a:br>
              <a:rPr lang="en-US" sz="2800" dirty="0">
                <a:solidFill>
                  <a:schemeClr val="tx1"/>
                </a:solidFill>
                <a:latin typeface="Times New Roman"/>
                <a:cs typeface="Times New Roman"/>
              </a:rPr>
            </a:br>
            <a:endParaRPr lang="en-US" sz="2800" dirty="0">
              <a:solidFill>
                <a:schemeClr val="tx1"/>
              </a:solidFill>
              <a:latin typeface="Times New Roman"/>
              <a:cs typeface="Times New Roman"/>
            </a:endParaRPr>
          </a:p>
        </p:txBody>
      </p:sp>
      <p:sp>
        <p:nvSpPr>
          <p:cNvPr id="1022981" name="Rectangle 5"/>
          <p:cNvSpPr>
            <a:spLocks noChangeArrowheads="1"/>
          </p:cNvSpPr>
          <p:nvPr/>
        </p:nvSpPr>
        <p:spPr bwMode="auto">
          <a:xfrm>
            <a:off x="1523625" y="2149883"/>
            <a:ext cx="6172200" cy="5334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algn="ctr"/>
            <a:r>
              <a:rPr lang="en-US" sz="2000" dirty="0">
                <a:solidFill>
                  <a:srgbClr val="737373"/>
                </a:solidFill>
                <a:latin typeface="Times New Roman"/>
                <a:cs typeface="Times New Roman"/>
              </a:rPr>
              <a:t>Lecture 1-2</a:t>
            </a:r>
            <a:r>
              <a:rPr lang="en-US" sz="2800" dirty="0">
                <a:latin typeface="Times New Roman"/>
                <a:cs typeface="Times New Roman"/>
              </a:rPr>
              <a:t> </a:t>
            </a:r>
          </a:p>
        </p:txBody>
      </p:sp>
      <p:pic>
        <p:nvPicPr>
          <p:cNvPr id="6" name="Picture 5"/>
          <p:cNvPicPr>
            <a:picLocks noChangeAspect="1"/>
          </p:cNvPicPr>
          <p:nvPr/>
        </p:nvPicPr>
        <p:blipFill>
          <a:blip r:embed="rId4"/>
          <a:stretch>
            <a:fillRect/>
          </a:stretch>
        </p:blipFill>
        <p:spPr>
          <a:xfrm>
            <a:off x="2981565" y="3661482"/>
            <a:ext cx="3207200" cy="2501615"/>
          </a:xfrm>
          <a:prstGeom prst="rect">
            <a:avLst/>
          </a:prstGeom>
        </p:spPr>
      </p:pic>
      <p:sp>
        <p:nvSpPr>
          <p:cNvPr id="3" name="Rectangle 5">
            <a:extLst>
              <a:ext uri="{FF2B5EF4-FFF2-40B4-BE49-F238E27FC236}">
                <a16:creationId xmlns:a16="http://schemas.microsoft.com/office/drawing/2014/main" id="{81626944-13BA-D4DC-4BE1-9AE7367C3117}"/>
              </a:ext>
            </a:extLst>
          </p:cNvPr>
          <p:cNvSpPr>
            <a:spLocks noChangeArrowheads="1"/>
          </p:cNvSpPr>
          <p:nvPr/>
        </p:nvSpPr>
        <p:spPr bwMode="auto">
          <a:xfrm>
            <a:off x="152400" y="76200"/>
            <a:ext cx="2895600" cy="685800"/>
          </a:xfrm>
          <a:prstGeom prst="rect">
            <a:avLst/>
          </a:prstGeom>
          <a:noFill/>
          <a:ln>
            <a:noFill/>
          </a:ln>
          <a:effectLst/>
          <a:extLst>
            <a:ext uri="{909E8E84-426E-40dd-AFC4-6F175D3DCCD1}">
              <a14:hiddenFill xmlns="" xmlns:a14="http://schemas.microsoft.com/office/drawing/2010/main">
                <a:solidFill>
                  <a:srgbClr val="CCCC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l">
              <a:spcBef>
                <a:spcPts val="400"/>
              </a:spcBef>
              <a:defRPr/>
            </a:pPr>
            <a:r>
              <a:rPr lang="en-US" sz="1600" dirty="0">
                <a:solidFill>
                  <a:schemeClr val="tx1">
                    <a:lumMod val="65000"/>
                    <a:lumOff val="35000"/>
                  </a:schemeClr>
                </a:solidFill>
                <a:latin typeface="Times New Roman"/>
                <a:cs typeface="Times New Roman"/>
              </a:rPr>
              <a:t>Introduction to Computer Science</a:t>
            </a:r>
          </a:p>
          <a:p>
            <a:pPr algn="l">
              <a:spcBef>
                <a:spcPts val="400"/>
              </a:spcBef>
              <a:defRPr/>
            </a:pPr>
            <a:r>
              <a:rPr lang="en-US" sz="1600" dirty="0">
                <a:solidFill>
                  <a:schemeClr val="tx1">
                    <a:lumMod val="65000"/>
                    <a:lumOff val="35000"/>
                  </a:schemeClr>
                </a:solidFill>
                <a:latin typeface="Times New Roman"/>
                <a:cs typeface="Times New Roman"/>
              </a:rPr>
              <a:t>Reichman University</a:t>
            </a:r>
          </a:p>
        </p:txBody>
      </p:sp>
    </p:spTree>
    <p:extLst>
      <p:ext uri="{BB962C8B-B14F-4D97-AF65-F5344CB8AC3E}">
        <p14:creationId xmlns:p14="http://schemas.microsoft.com/office/powerpoint/2010/main" val="34411764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35266" name="Rectangle 2"/>
          <p:cNvSpPr>
            <a:spLocks noGrp="1" noChangeArrowheads="1"/>
          </p:cNvSpPr>
          <p:nvPr>
            <p:ph type="title"/>
          </p:nvPr>
        </p:nvSpPr>
        <p:spPr/>
        <p:txBody>
          <a:bodyPr/>
          <a:lstStyle/>
          <a:p>
            <a:r>
              <a:rPr lang="en-US" dirty="0"/>
              <a:t>The assignment operation</a:t>
            </a:r>
          </a:p>
        </p:txBody>
      </p:sp>
      <p:grpSp>
        <p:nvGrpSpPr>
          <p:cNvPr id="1035271" name="Group 7"/>
          <p:cNvGrpSpPr>
            <a:grpSpLocks/>
          </p:cNvGrpSpPr>
          <p:nvPr/>
        </p:nvGrpSpPr>
        <p:grpSpPr bwMode="auto">
          <a:xfrm>
            <a:off x="582793" y="660738"/>
            <a:ext cx="3491126" cy="3630057"/>
            <a:chOff x="2496" y="490"/>
            <a:chExt cx="2378" cy="1943"/>
          </a:xfrm>
        </p:grpSpPr>
        <p:sp>
          <p:nvSpPr>
            <p:cNvPr id="1035272" name="Rectangle 8"/>
            <p:cNvSpPr>
              <a:spLocks noChangeArrowheads="1"/>
            </p:cNvSpPr>
            <p:nvPr/>
          </p:nvSpPr>
          <p:spPr bwMode="auto">
            <a:xfrm>
              <a:off x="2544" y="672"/>
              <a:ext cx="1767" cy="1761"/>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80000" tIns="144000" rIns="93600" bIns="108000"/>
            <a:lstStyle/>
            <a:p>
              <a:pPr>
                <a:spcBef>
                  <a:spcPts val="600"/>
                </a:spcBef>
              </a:pP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x = 5, y = 9;</a:t>
              </a:r>
            </a:p>
            <a:p>
              <a:pPr>
                <a:spcBef>
                  <a:spcPts val="600"/>
                </a:spcBef>
              </a:pPr>
              <a:r>
                <a:rPr lang="en-US" sz="1100" dirty="0">
                  <a:latin typeface="Consolas" panose="020B0609020204030204" pitchFamily="49" charset="0"/>
                  <a:cs typeface="Consolas" panose="020B0609020204030204" pitchFamily="49" charset="0"/>
                </a:rPr>
                <a:t>...</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x = -3;</a:t>
              </a:r>
            </a:p>
            <a:p>
              <a:pPr>
                <a:spcBef>
                  <a:spcPts val="600"/>
                </a:spcBef>
              </a:pPr>
              <a:r>
                <a:rPr lang="en-US" sz="1100" dirty="0">
                  <a:latin typeface="Consolas" panose="020B0609020204030204" pitchFamily="49" charset="0"/>
                  <a:cs typeface="Consolas" panose="020B0609020204030204" pitchFamily="49" charset="0"/>
                </a:rPr>
                <a:t>...</a:t>
              </a:r>
            </a:p>
            <a:p>
              <a:pPr>
                <a:spcBef>
                  <a:spcPts val="600"/>
                </a:spcBef>
              </a:pPr>
              <a:r>
                <a:rPr lang="en-US" dirty="0">
                  <a:latin typeface="Consolas" panose="020B0609020204030204" pitchFamily="49" charset="0"/>
                  <a:cs typeface="Consolas" panose="020B0609020204030204" pitchFamily="49" charset="0"/>
                </a:rPr>
                <a:t>y = x;</a:t>
              </a:r>
            </a:p>
            <a:p>
              <a:pPr>
                <a:spcBef>
                  <a:spcPts val="600"/>
                </a:spcBef>
              </a:pPr>
              <a:r>
                <a:rPr lang="en-US" sz="1100" dirty="0">
                  <a:latin typeface="Consolas" panose="020B0609020204030204" pitchFamily="49" charset="0"/>
                  <a:cs typeface="Consolas" panose="020B0609020204030204" pitchFamily="49" charset="0"/>
                </a:rPr>
                <a:t>...</a:t>
              </a:r>
            </a:p>
            <a:p>
              <a:pPr>
                <a:spcBef>
                  <a:spcPts val="600"/>
                </a:spcBef>
              </a:pPr>
              <a:r>
                <a:rPr lang="en-US" dirty="0">
                  <a:latin typeface="Consolas" panose="020B0609020204030204" pitchFamily="49" charset="0"/>
                  <a:cs typeface="Consolas" panose="020B0609020204030204" pitchFamily="49" charset="0"/>
                </a:rPr>
                <a:t>x = y * y - 10 / x + 17;</a:t>
              </a:r>
            </a:p>
            <a:p>
              <a:pPr>
                <a:spcBef>
                  <a:spcPts val="600"/>
                </a:spcBef>
              </a:pPr>
              <a:r>
                <a:rPr lang="en-US" sz="1100" dirty="0">
                  <a:latin typeface="Consolas" panose="020B0609020204030204" pitchFamily="49" charset="0"/>
                  <a:cs typeface="Consolas" panose="020B0609020204030204" pitchFamily="49" charset="0"/>
                </a:rPr>
                <a:t>...</a:t>
              </a:r>
            </a:p>
            <a:p>
              <a:pPr>
                <a:spcBef>
                  <a:spcPts val="600"/>
                </a:spcBef>
              </a:pP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celsius, f;</a:t>
              </a:r>
            </a:p>
            <a:p>
              <a:pPr>
                <a:spcBef>
                  <a:spcPts val="600"/>
                </a:spcBef>
              </a:pPr>
              <a:r>
                <a:rPr lang="en-US" dirty="0">
                  <a:latin typeface="Consolas" panose="020B0609020204030204" pitchFamily="49" charset="0"/>
                  <a:cs typeface="Consolas" panose="020B0609020204030204" pitchFamily="49" charset="0"/>
                </a:rPr>
                <a:t>f = 120;</a:t>
              </a:r>
            </a:p>
            <a:p>
              <a:pPr>
                <a:spcBef>
                  <a:spcPts val="600"/>
                </a:spcBef>
              </a:pPr>
              <a:r>
                <a:rPr lang="en-US" dirty="0">
                  <a:latin typeface="Consolas" panose="020B0609020204030204" pitchFamily="49" charset="0"/>
                  <a:cs typeface="Consolas" panose="020B0609020204030204" pitchFamily="49" charset="0"/>
                </a:rPr>
                <a:t>celsius = (f - 32) * 5 / 9;</a:t>
              </a:r>
            </a:p>
            <a:p>
              <a:pPr>
                <a:spcBef>
                  <a:spcPts val="600"/>
                </a:spcBef>
              </a:pPr>
              <a:r>
                <a:rPr lang="en-US" sz="1100" dirty="0">
                  <a:latin typeface="Consolas" panose="020B0609020204030204" pitchFamily="49" charset="0"/>
                  <a:cs typeface="Consolas" panose="020B0609020204030204" pitchFamily="49" charset="0"/>
                </a:rPr>
                <a:t>...</a:t>
              </a:r>
            </a:p>
          </p:txBody>
        </p:sp>
        <p:sp>
          <p:nvSpPr>
            <p:cNvPr id="1035273" name="Rectangle 9"/>
            <p:cNvSpPr>
              <a:spLocks noChangeArrowheads="1"/>
            </p:cNvSpPr>
            <p:nvPr/>
          </p:nvSpPr>
          <p:spPr bwMode="auto">
            <a:xfrm>
              <a:off x="2496" y="490"/>
              <a:ext cx="2378" cy="24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342900" indent="-342900" algn="just">
                <a:spcBef>
                  <a:spcPct val="15000"/>
                </a:spcBef>
                <a:buClr>
                  <a:srgbClr val="006600"/>
                </a:buClr>
                <a:buSzPct val="85000"/>
                <a:buFont typeface="Wingdings" charset="0"/>
                <a:buNone/>
              </a:pPr>
              <a:r>
                <a:rPr lang="en-US" sz="1600" dirty="0">
                  <a:latin typeface="Times New Roman"/>
                  <a:cs typeface="Times New Roman"/>
                </a:rPr>
                <a:t>Examples: </a:t>
              </a:r>
            </a:p>
          </p:txBody>
        </p:sp>
      </p:grpSp>
      <p:grpSp>
        <p:nvGrpSpPr>
          <p:cNvPr id="2" name="Group 1">
            <a:extLst>
              <a:ext uri="{FF2B5EF4-FFF2-40B4-BE49-F238E27FC236}">
                <a16:creationId xmlns:a16="http://schemas.microsoft.com/office/drawing/2014/main" id="{115C86D5-FD45-EF6F-5324-C907C0E087D9}"/>
              </a:ext>
            </a:extLst>
          </p:cNvPr>
          <p:cNvGrpSpPr/>
          <p:nvPr/>
        </p:nvGrpSpPr>
        <p:grpSpPr>
          <a:xfrm>
            <a:off x="635071" y="3278291"/>
            <a:ext cx="7700147" cy="3419853"/>
            <a:chOff x="635071" y="3278291"/>
            <a:chExt cx="7700147" cy="3419853"/>
          </a:xfrm>
        </p:grpSpPr>
        <p:grpSp>
          <p:nvGrpSpPr>
            <p:cNvPr id="10" name="Group 9"/>
            <p:cNvGrpSpPr/>
            <p:nvPr/>
          </p:nvGrpSpPr>
          <p:grpSpPr>
            <a:xfrm>
              <a:off x="2242457" y="3278291"/>
              <a:ext cx="4344323" cy="749805"/>
              <a:chOff x="986942" y="3821352"/>
              <a:chExt cx="4344323" cy="749805"/>
            </a:xfrm>
          </p:grpSpPr>
          <p:sp>
            <p:nvSpPr>
              <p:cNvPr id="11" name="AutoShape 13"/>
              <p:cNvSpPr>
                <a:spLocks noChangeArrowheads="1"/>
              </p:cNvSpPr>
              <p:nvPr/>
            </p:nvSpPr>
            <p:spPr bwMode="auto">
              <a:xfrm>
                <a:off x="2366162" y="4122770"/>
                <a:ext cx="2965103" cy="448387"/>
              </a:xfrm>
              <a:prstGeom prst="roundRect">
                <a:avLst>
                  <a:gd name="adj" fmla="val 16667"/>
                </a:avLst>
              </a:prstGeom>
              <a:solidFill>
                <a:srgbClr val="FFE9C4"/>
              </a:solidFill>
              <a:ln w="12700">
                <a:solidFill>
                  <a:srgbClr val="BD520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rIns="0" anchor="ctr"/>
              <a:lstStyle/>
              <a:p>
                <a:pPr>
                  <a:spcBef>
                    <a:spcPct val="60000"/>
                  </a:spcBef>
                  <a:buClr>
                    <a:srgbClr val="006600"/>
                  </a:buClr>
                  <a:buSzPct val="100000"/>
                  <a:buFont typeface="Wingdings" charset="0"/>
                  <a:buNone/>
                </a:pPr>
                <a:r>
                  <a:rPr lang="en-US" sz="1400" dirty="0">
                    <a:latin typeface="Consolas" panose="020B0609020204030204" pitchFamily="49" charset="0"/>
                    <a:cs typeface="Consolas" panose="020B0609020204030204" pitchFamily="49" charset="0"/>
                  </a:rPr>
                  <a:t>f</a:t>
                </a:r>
                <a:r>
                  <a:rPr lang="en-US" sz="1400" dirty="0">
                    <a:latin typeface="Times New Roman"/>
                    <a:cs typeface="Times New Roman"/>
                  </a:rPr>
                  <a:t>: example of a badly named variable</a:t>
                </a:r>
              </a:p>
            </p:txBody>
          </p:sp>
          <p:cxnSp>
            <p:nvCxnSpPr>
              <p:cNvPr id="12" name="AutoShape 15"/>
              <p:cNvCxnSpPr>
                <a:cxnSpLocks noChangeShapeType="1"/>
              </p:cNvCxnSpPr>
              <p:nvPr/>
            </p:nvCxnSpPr>
            <p:spPr bwMode="auto">
              <a:xfrm flipH="1" flipV="1">
                <a:off x="986942" y="3821352"/>
                <a:ext cx="1379220" cy="379309"/>
              </a:xfrm>
              <a:prstGeom prst="straightConnector1">
                <a:avLst/>
              </a:prstGeom>
              <a:noFill/>
              <a:ln w="19050">
                <a:solidFill>
                  <a:srgbClr val="BD5201"/>
                </a:solidFill>
                <a:round/>
                <a:headEnd/>
                <a:tailEnd type="oval" w="lg" len="lg"/>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grpSp>
        <p:sp>
          <p:nvSpPr>
            <p:cNvPr id="18" name="Rectangle 6">
              <a:extLst>
                <a:ext uri="{FF2B5EF4-FFF2-40B4-BE49-F238E27FC236}">
                  <a16:creationId xmlns:a16="http://schemas.microsoft.com/office/drawing/2014/main" id="{843F7A85-1EB1-114E-94D2-4ECDA7D9C94B}"/>
                </a:ext>
              </a:extLst>
            </p:cNvPr>
            <p:cNvSpPr txBox="1">
              <a:spLocks noChangeArrowheads="1"/>
            </p:cNvSpPr>
            <p:nvPr/>
          </p:nvSpPr>
          <p:spPr bwMode="auto">
            <a:xfrm>
              <a:off x="635071" y="4630821"/>
              <a:ext cx="7700147" cy="2067323"/>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600"/>
                </a:spcBef>
                <a:buNone/>
              </a:pPr>
              <a:r>
                <a:rPr lang="en-US" sz="1600" u="sng" kern="0" dirty="0">
                  <a:solidFill>
                    <a:srgbClr val="000000"/>
                  </a:solidFill>
                </a:rPr>
                <a:t>Notes</a:t>
              </a:r>
            </a:p>
            <a:p>
              <a:pPr>
                <a:lnSpc>
                  <a:spcPct val="100000"/>
                </a:lnSpc>
                <a:spcBef>
                  <a:spcPts val="900"/>
                </a:spcBef>
                <a:buClr>
                  <a:schemeClr val="tx1"/>
                </a:buClr>
                <a:buFont typeface="Arial" panose="020B0604020202020204" pitchFamily="34" charset="0"/>
                <a:buChar char="•"/>
              </a:pPr>
              <a:r>
                <a:rPr lang="en-US" sz="1600" kern="0" dirty="0">
                  <a:solidFill>
                    <a:srgbClr val="000000"/>
                  </a:solidFill>
                </a:rPr>
                <a:t>Variable names (and program readability) are critically important</a:t>
              </a:r>
            </a:p>
            <a:p>
              <a:pPr>
                <a:lnSpc>
                  <a:spcPct val="100000"/>
                </a:lnSpc>
                <a:spcBef>
                  <a:spcPts val="900"/>
                </a:spcBef>
                <a:buClr>
                  <a:schemeClr val="tx1"/>
                </a:buClr>
                <a:buFont typeface="Arial" panose="020B0604020202020204" pitchFamily="34" charset="0"/>
                <a:buChar char="•"/>
              </a:pPr>
              <a:r>
                <a:rPr lang="en-US" sz="1600" kern="0" dirty="0">
                  <a:solidFill>
                    <a:srgbClr val="000000"/>
                  </a:solidFill>
                </a:rPr>
                <a:t>The assignment operator </a:t>
              </a:r>
              <a:r>
                <a:rPr lang="en-US" sz="1600" kern="0" dirty="0">
                  <a:solidFill>
                    <a:srgbClr val="000000"/>
                  </a:solidFill>
                  <a:latin typeface="Times New Roman" panose="02020603050405020304" pitchFamily="18" charset="0"/>
                  <a:cs typeface="Times New Roman" panose="02020603050405020304" pitchFamily="18" charset="0"/>
                </a:rPr>
                <a:t>‘</a:t>
              </a:r>
              <a:r>
                <a:rPr lang="en-US" sz="1400" kern="0" dirty="0">
                  <a:solidFill>
                    <a:srgbClr val="000000"/>
                  </a:solidFill>
                  <a:latin typeface="Consolas" panose="020B0609020204030204" pitchFamily="49" charset="0"/>
                  <a:cs typeface="Consolas" panose="020B0609020204030204" pitchFamily="49" charset="0"/>
                </a:rPr>
                <a:t>=</a:t>
              </a:r>
              <a:r>
                <a:rPr lang="en-US" sz="1600" kern="0" dirty="0">
                  <a:solidFill>
                    <a:srgbClr val="000000"/>
                  </a:solidFill>
                  <a:latin typeface="Times New Roman" panose="02020603050405020304" pitchFamily="18" charset="0"/>
                  <a:cs typeface="Times New Roman" panose="02020603050405020304" pitchFamily="18" charset="0"/>
                </a:rPr>
                <a:t>‘</a:t>
              </a:r>
              <a:r>
                <a:rPr lang="en-US" sz="1600" kern="0" dirty="0">
                  <a:solidFill>
                    <a:srgbClr val="000000"/>
                  </a:solidFill>
                </a:rPr>
                <a:t>  has nothing to do with algebra’s  </a:t>
              </a:r>
              <a:r>
                <a:rPr lang="en-US" sz="1600" kern="0" dirty="0">
                  <a:solidFill>
                    <a:srgbClr val="000000"/>
                  </a:solidFill>
                  <a:latin typeface="Times New Roman" panose="02020603050405020304" pitchFamily="18" charset="0"/>
                  <a:cs typeface="Times New Roman" panose="02020603050405020304" pitchFamily="18" charset="0"/>
                </a:rPr>
                <a:t>‘=‘</a:t>
              </a:r>
            </a:p>
            <a:p>
              <a:pPr>
                <a:lnSpc>
                  <a:spcPct val="100000"/>
                </a:lnSpc>
                <a:spcBef>
                  <a:spcPts val="900"/>
                </a:spcBef>
                <a:buClr>
                  <a:schemeClr val="tx1"/>
                </a:buClr>
                <a:buFont typeface="Arial" panose="020B0604020202020204" pitchFamily="34" charset="0"/>
                <a:buChar char="•"/>
              </a:pPr>
              <a:r>
                <a:rPr lang="en-US" sz="1600" kern="0" dirty="0">
                  <a:solidFill>
                    <a:srgbClr val="000000"/>
                  </a:solidFill>
                </a:rPr>
                <a:t>What happens if the type of the right hand side does not match the variable’s type?</a:t>
              </a:r>
              <a:br>
                <a:rPr lang="en-US" sz="1600" kern="0" dirty="0">
                  <a:solidFill>
                    <a:srgbClr val="000000"/>
                  </a:solidFill>
                </a:rPr>
              </a:br>
              <a:r>
                <a:rPr lang="en-US" sz="1600" kern="0" dirty="0">
                  <a:solidFill>
                    <a:srgbClr val="000000"/>
                  </a:solidFill>
                </a:rPr>
                <a:t>More about this, later.</a:t>
              </a:r>
            </a:p>
          </p:txBody>
        </p:sp>
      </p:grpSp>
      <p:grpSp>
        <p:nvGrpSpPr>
          <p:cNvPr id="21" name="Group 20">
            <a:extLst>
              <a:ext uri="{FF2B5EF4-FFF2-40B4-BE49-F238E27FC236}">
                <a16:creationId xmlns:a16="http://schemas.microsoft.com/office/drawing/2014/main" id="{9B4B17FB-0056-3D43-B723-517CD1DB4740}"/>
              </a:ext>
            </a:extLst>
          </p:cNvPr>
          <p:cNvGrpSpPr/>
          <p:nvPr/>
        </p:nvGrpSpPr>
        <p:grpSpPr>
          <a:xfrm>
            <a:off x="3713321" y="660738"/>
            <a:ext cx="5267393" cy="2853581"/>
            <a:chOff x="3713321" y="660738"/>
            <a:chExt cx="5267393" cy="2853581"/>
          </a:xfrm>
        </p:grpSpPr>
        <p:grpSp>
          <p:nvGrpSpPr>
            <p:cNvPr id="15" name="Group 3">
              <a:extLst>
                <a:ext uri="{FF2B5EF4-FFF2-40B4-BE49-F238E27FC236}">
                  <a16:creationId xmlns:a16="http://schemas.microsoft.com/office/drawing/2014/main" id="{D310D472-B3D6-294A-92B2-338987B5AE97}"/>
                </a:ext>
              </a:extLst>
            </p:cNvPr>
            <p:cNvGrpSpPr>
              <a:grpSpLocks/>
            </p:cNvGrpSpPr>
            <p:nvPr/>
          </p:nvGrpSpPr>
          <p:grpSpPr bwMode="auto">
            <a:xfrm>
              <a:off x="3713321" y="660738"/>
              <a:ext cx="3109913" cy="725488"/>
              <a:chOff x="288" y="448"/>
              <a:chExt cx="1959" cy="457"/>
            </a:xfrm>
          </p:grpSpPr>
          <p:sp>
            <p:nvSpPr>
              <p:cNvPr id="16" name="Rectangle 4">
                <a:extLst>
                  <a:ext uri="{FF2B5EF4-FFF2-40B4-BE49-F238E27FC236}">
                    <a16:creationId xmlns:a16="http://schemas.microsoft.com/office/drawing/2014/main" id="{073441EC-AB92-CD44-9ED1-7C2040501583}"/>
                  </a:ext>
                </a:extLst>
              </p:cNvPr>
              <p:cNvSpPr>
                <a:spLocks noChangeArrowheads="1"/>
              </p:cNvSpPr>
              <p:nvPr/>
            </p:nvSpPr>
            <p:spPr bwMode="auto">
              <a:xfrm>
                <a:off x="336" y="672"/>
                <a:ext cx="1911" cy="233"/>
              </a:xfrm>
              <a:prstGeom prst="rect">
                <a:avLst/>
              </a:prstGeom>
              <a:solidFill>
                <a:schemeClr val="bg1">
                  <a:lumMod val="95000"/>
                </a:schemeClr>
              </a:solidFill>
              <a:ln w="9525">
                <a:solidFill>
                  <a:srgbClr val="293973"/>
                </a:solidFill>
                <a:miter lim="800000"/>
                <a:headEnd/>
                <a:tailEnd/>
              </a:ln>
              <a:effectLst>
                <a:outerShdw blurRad="50800" dist="38100" dir="2700000" algn="tl" rotWithShape="0">
                  <a:prstClr val="black">
                    <a:alpha val="40000"/>
                  </a:prstClr>
                </a:outerShdw>
              </a:effectLst>
            </p:spPr>
            <p:txBody>
              <a:bodyPr lIns="144000" tIns="226800" rIns="0" bIns="262800" anchor="ctr"/>
              <a:lstStyle/>
              <a:p>
                <a:pPr marL="342900" indent="-342900" algn="l">
                  <a:spcBef>
                    <a:spcPct val="20000"/>
                  </a:spcBef>
                  <a:spcAft>
                    <a:spcPct val="20000"/>
                  </a:spcAft>
                  <a:buClr>
                    <a:srgbClr val="006600"/>
                  </a:buClr>
                  <a:buSzPct val="100000"/>
                  <a:buFont typeface="Wingdings" charset="0"/>
                  <a:buNone/>
                </a:pPr>
                <a:r>
                  <a:rPr lang="en-US" sz="1600" i="1" dirty="0">
                    <a:latin typeface="Times New Roman"/>
                    <a:cs typeface="Times New Roman"/>
                  </a:rPr>
                  <a:t>variableName</a:t>
                </a:r>
                <a:r>
                  <a:rPr lang="en-US" dirty="0">
                    <a:latin typeface="Courier"/>
                    <a:cs typeface="Courier"/>
                  </a:rPr>
                  <a:t> = </a:t>
                </a:r>
                <a:r>
                  <a:rPr lang="en-US" sz="1600" i="1" dirty="0">
                    <a:latin typeface="Times New Roman"/>
                    <a:cs typeface="Times New Roman"/>
                  </a:rPr>
                  <a:t>expression</a:t>
                </a:r>
                <a:r>
                  <a:rPr lang="en-US" dirty="0">
                    <a:latin typeface="Courier"/>
                    <a:cs typeface="Courier"/>
                  </a:rPr>
                  <a:t>;</a:t>
                </a:r>
              </a:p>
            </p:txBody>
          </p:sp>
          <p:sp>
            <p:nvSpPr>
              <p:cNvPr id="17" name="Rectangle 5">
                <a:extLst>
                  <a:ext uri="{FF2B5EF4-FFF2-40B4-BE49-F238E27FC236}">
                    <a16:creationId xmlns:a16="http://schemas.microsoft.com/office/drawing/2014/main" id="{B95EF73C-6E59-E840-923A-7356E8D7C816}"/>
                  </a:ext>
                </a:extLst>
              </p:cNvPr>
              <p:cNvSpPr>
                <a:spLocks noChangeArrowheads="1"/>
              </p:cNvSpPr>
              <p:nvPr/>
            </p:nvSpPr>
            <p:spPr bwMode="auto">
              <a:xfrm>
                <a:off x="288" y="448"/>
                <a:ext cx="648" cy="24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342900" indent="-342900" algn="just">
                  <a:spcBef>
                    <a:spcPct val="15000"/>
                  </a:spcBef>
                  <a:buClr>
                    <a:srgbClr val="006600"/>
                  </a:buClr>
                  <a:buSzPct val="85000"/>
                  <a:buFont typeface="Wingdings" charset="0"/>
                  <a:buNone/>
                </a:pPr>
                <a:r>
                  <a:rPr lang="en-US" sz="1600" dirty="0">
                    <a:latin typeface="Times New Roman"/>
                    <a:cs typeface="Times New Roman"/>
                  </a:rPr>
                  <a:t>Syntax:</a:t>
                </a:r>
              </a:p>
            </p:txBody>
          </p:sp>
        </p:grpSp>
        <p:sp>
          <p:nvSpPr>
            <p:cNvPr id="25" name="Rectangle 6">
              <a:extLst>
                <a:ext uri="{FF2B5EF4-FFF2-40B4-BE49-F238E27FC236}">
                  <a16:creationId xmlns:a16="http://schemas.microsoft.com/office/drawing/2014/main" id="{CD378A2A-90A4-6343-ABFD-AF1E37A35EB4}"/>
                </a:ext>
              </a:extLst>
            </p:cNvPr>
            <p:cNvSpPr txBox="1">
              <a:spLocks noChangeArrowheads="1"/>
            </p:cNvSpPr>
            <p:nvPr/>
          </p:nvSpPr>
          <p:spPr bwMode="auto">
            <a:xfrm>
              <a:off x="3713874" y="1566324"/>
              <a:ext cx="5266840" cy="1947995"/>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a:lnSpc>
                  <a:spcPct val="100000"/>
                </a:lnSpc>
                <a:spcBef>
                  <a:spcPts val="600"/>
                </a:spcBef>
                <a:buFont typeface="Wingdings" charset="0"/>
                <a:buNone/>
              </a:pPr>
              <a:r>
                <a:rPr lang="en-US" sz="1800" u="sng" kern="0" dirty="0">
                  <a:solidFill>
                    <a:srgbClr val="000000"/>
                  </a:solidFill>
                </a:rPr>
                <a:t>Assignment anatomy:</a:t>
              </a:r>
            </a:p>
            <a:p>
              <a:pPr marL="342900" indent="-342900">
                <a:lnSpc>
                  <a:spcPct val="100000"/>
                </a:lnSpc>
                <a:spcBef>
                  <a:spcPts val="600"/>
                </a:spcBef>
                <a:buClrTx/>
                <a:buFont typeface="+mj-lt"/>
                <a:buAutoNum type="arabicPeriod"/>
              </a:pPr>
              <a:r>
                <a:rPr lang="en-US" sz="1600" kern="0" dirty="0">
                  <a:solidFill>
                    <a:srgbClr val="000000"/>
                  </a:solidFill>
                </a:rPr>
                <a:t>The expression on the right hand side is evaluated</a:t>
              </a:r>
            </a:p>
            <a:p>
              <a:pPr marL="342900" indent="-342900">
                <a:lnSpc>
                  <a:spcPct val="100000"/>
                </a:lnSpc>
                <a:spcBef>
                  <a:spcPts val="600"/>
                </a:spcBef>
                <a:buClrTx/>
                <a:buFont typeface="+mj-lt"/>
                <a:buAutoNum type="arabicPeriod"/>
              </a:pPr>
              <a:r>
                <a:rPr lang="en-US" sz="1600" kern="0" dirty="0">
                  <a:solidFill>
                    <a:srgbClr val="000000"/>
                  </a:solidFill>
                </a:rPr>
                <a:t>The resulting value is assigned to the variable on the left hand side, overwriting its current value</a:t>
              </a:r>
            </a:p>
            <a:p>
              <a:pPr marL="9525" indent="-9525">
                <a:lnSpc>
                  <a:spcPct val="100000"/>
                </a:lnSpc>
                <a:spcBef>
                  <a:spcPts val="600"/>
                </a:spcBef>
                <a:buClr>
                  <a:schemeClr val="bg1"/>
                </a:buClr>
                <a:buFont typeface="+mj-lt"/>
                <a:buAutoNum type="arabicPeriod"/>
              </a:pPr>
              <a:r>
                <a:rPr lang="en-US" sz="1600" kern="0" dirty="0">
                  <a:solidFill>
                    <a:srgbClr val="000000"/>
                  </a:solidFill>
                </a:rPr>
                <a:t>(some languages use </a:t>
              </a:r>
              <a:r>
                <a:rPr lang="en-US" sz="1400" kern="0" dirty="0">
                  <a:solidFill>
                    <a:srgbClr val="000000"/>
                  </a:solidFill>
                  <a:latin typeface="Consolas" panose="020B0609020204030204" pitchFamily="49" charset="0"/>
                  <a:cs typeface="Consolas" panose="020B0609020204030204" pitchFamily="49" charset="0"/>
                </a:rPr>
                <a:t>let</a:t>
              </a:r>
              <a:r>
                <a:rPr lang="en-US" sz="1600" kern="0" dirty="0">
                  <a:solidFill>
                    <a:srgbClr val="000000"/>
                  </a:solidFill>
                </a:rPr>
                <a:t>, to make the syntax more explicit:</a:t>
              </a:r>
            </a:p>
            <a:p>
              <a:pPr marL="9525" indent="-9525">
                <a:lnSpc>
                  <a:spcPct val="100000"/>
                </a:lnSpc>
                <a:spcBef>
                  <a:spcPts val="0"/>
                </a:spcBef>
                <a:buClr>
                  <a:schemeClr val="bg1"/>
                </a:buClr>
                <a:buFont typeface="+mj-lt"/>
                <a:buAutoNum type="arabicPeriod"/>
              </a:pPr>
              <a:r>
                <a:rPr lang="en-US" kern="0" dirty="0">
                  <a:solidFill>
                    <a:srgbClr val="000000"/>
                  </a:solidFill>
                  <a:latin typeface="Consolas" panose="020B0609020204030204" pitchFamily="49" charset="0"/>
                  <a:cs typeface="Consolas" panose="020B0609020204030204" pitchFamily="49" charset="0"/>
                </a:rPr>
                <a:t>let</a:t>
              </a:r>
              <a:r>
                <a:rPr lang="en-US" sz="1600" kern="0" dirty="0">
                  <a:solidFill>
                    <a:srgbClr val="000000"/>
                  </a:solidFill>
                </a:rPr>
                <a:t> </a:t>
              </a:r>
              <a:r>
                <a:rPr lang="en-US" sz="1400" i="1" kern="0" dirty="0">
                  <a:solidFill>
                    <a:srgbClr val="000000"/>
                  </a:solidFill>
                </a:rPr>
                <a:t>variableName</a:t>
              </a:r>
              <a:r>
                <a:rPr lang="en-US" sz="1600" kern="0" dirty="0">
                  <a:solidFill>
                    <a:srgbClr val="000000"/>
                  </a:solidFill>
                </a:rPr>
                <a:t> </a:t>
              </a:r>
              <a:r>
                <a:rPr lang="en-US" kern="0" dirty="0">
                  <a:solidFill>
                    <a:srgbClr val="000000"/>
                  </a:solidFill>
                  <a:latin typeface="Consolas" panose="020B0609020204030204" pitchFamily="49" charset="0"/>
                  <a:cs typeface="Consolas" panose="020B0609020204030204" pitchFamily="49" charset="0"/>
                </a:rPr>
                <a:t>=</a:t>
              </a:r>
              <a:r>
                <a:rPr lang="en-US" sz="1600" kern="0" dirty="0">
                  <a:solidFill>
                    <a:srgbClr val="000000"/>
                  </a:solidFill>
                </a:rPr>
                <a:t> </a:t>
              </a:r>
              <a:r>
                <a:rPr lang="en-US" sz="1400" i="1" kern="0" dirty="0">
                  <a:solidFill>
                    <a:srgbClr val="000000"/>
                  </a:solidFill>
                </a:rPr>
                <a:t>expression</a:t>
              </a:r>
              <a:r>
                <a:rPr lang="en-US" kern="0" dirty="0">
                  <a:solidFill>
                    <a:srgbClr val="000000"/>
                  </a:solidFill>
                  <a:latin typeface="Consolas" panose="020B0609020204030204" pitchFamily="49" charset="0"/>
                  <a:cs typeface="Consolas" panose="020B0609020204030204" pitchFamily="49" charset="0"/>
                </a:rPr>
                <a:t>; )</a:t>
              </a:r>
            </a:p>
            <a:p>
              <a:pPr marL="0" indent="0">
                <a:lnSpc>
                  <a:spcPct val="100000"/>
                </a:lnSpc>
                <a:spcBef>
                  <a:spcPts val="600"/>
                </a:spcBef>
                <a:buClrTx/>
                <a:buNone/>
              </a:pPr>
              <a:endParaRPr lang="en-US" sz="1600" kern="0" dirty="0">
                <a:solidFill>
                  <a:srgbClr val="000000"/>
                </a:solidFill>
              </a:endParaRPr>
            </a:p>
          </p:txBody>
        </p:sp>
      </p:grpSp>
    </p:spTree>
    <p:extLst>
      <p:ext uri="{BB962C8B-B14F-4D97-AF65-F5344CB8AC3E}">
        <p14:creationId xmlns:p14="http://schemas.microsoft.com/office/powerpoint/2010/main" val="2778234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p:cNvSpPr>
            <a:spLocks noGrp="1"/>
          </p:cNvSpPr>
          <p:nvPr>
            <p:ph idx="1"/>
          </p:nvPr>
        </p:nvSpPr>
        <p:spPr>
          <a:xfrm>
            <a:off x="1820778" y="1321219"/>
            <a:ext cx="5889599" cy="3878180"/>
          </a:xfrm>
        </p:spPr>
        <p:txBody>
          <a:bodyPr>
            <a:noAutofit/>
          </a:bodyPr>
          <a:lstStyle/>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Variables</a:t>
            </a:r>
            <a:endParaRPr lang="en-US" sz="1600" dirty="0">
              <a:solidFill>
                <a:schemeClr val="tx1"/>
              </a:solidFill>
              <a:latin typeface="Consolas"/>
              <a:cs typeface="Consolas"/>
            </a:endParaRPr>
          </a:p>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Representing integers: </a:t>
            </a:r>
            <a:r>
              <a:rPr lang="en-US" sz="1400" dirty="0">
                <a:solidFill>
                  <a:schemeClr val="tx1"/>
                </a:solidFill>
                <a:latin typeface="Consolas"/>
                <a:cs typeface="Consolas"/>
              </a:rPr>
              <a:t>int</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text: </a:t>
            </a:r>
            <a:r>
              <a:rPr lang="en-US" sz="1400" dirty="0">
                <a:solidFill>
                  <a:schemeClr val="tx1"/>
                </a:solidFill>
                <a:latin typeface="Consolas"/>
                <a:cs typeface="Consolas"/>
              </a:rPr>
              <a:t>String</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real numbers: </a:t>
            </a:r>
            <a:r>
              <a:rPr lang="en-US" sz="1400" dirty="0">
                <a:solidFill>
                  <a:schemeClr val="tx1"/>
                </a:solidFill>
                <a:latin typeface="Consolas"/>
                <a:cs typeface="Consolas"/>
              </a:rPr>
              <a:t>double</a:t>
            </a:r>
          </a:p>
          <a:p>
            <a:pPr>
              <a:lnSpc>
                <a:spcPct val="100000"/>
              </a:lnSpc>
              <a:spcBef>
                <a:spcPts val="3000"/>
              </a:spcBef>
              <a:buClr>
                <a:schemeClr val="tx1"/>
              </a:buClr>
              <a:buFont typeface="Arial" charset="0"/>
              <a:buChar char="•"/>
            </a:pPr>
            <a:r>
              <a:rPr lang="en-US" sz="2000" dirty="0">
                <a:solidFill>
                  <a:schemeClr val="tx1"/>
                </a:solidFill>
                <a:cs typeface="Times New Roman"/>
              </a:rPr>
              <a:t>Representing logical values: </a:t>
            </a:r>
            <a:r>
              <a:rPr lang="en-US" sz="1400" dirty="0">
                <a:solidFill>
                  <a:schemeClr val="tx1"/>
                </a:solidFill>
                <a:latin typeface="Consolas"/>
                <a:cs typeface="Consolas"/>
              </a:rPr>
              <a:t>boolean</a:t>
            </a:r>
          </a:p>
          <a:p>
            <a:pPr>
              <a:lnSpc>
                <a:spcPct val="100000"/>
              </a:lnSpc>
              <a:spcBef>
                <a:spcPts val="3000"/>
              </a:spcBef>
              <a:buClr>
                <a:schemeClr val="tx1"/>
              </a:buClr>
              <a:buFont typeface="Arial" charset="0"/>
              <a:buChar char="•"/>
            </a:pPr>
            <a:r>
              <a:rPr lang="en-US" sz="2000" dirty="0">
                <a:solidFill>
                  <a:schemeClr val="tx1"/>
                </a:solidFill>
                <a:cs typeface="Times New Roman"/>
              </a:rPr>
              <a:t>Casting (“data type conversions”)</a:t>
            </a:r>
            <a:endParaRPr lang="en-US" sz="2000" dirty="0">
              <a:solidFill>
                <a:schemeClr val="tx1"/>
              </a:solidFill>
              <a:latin typeface="Times New Roman"/>
              <a:cs typeface="Times New Roman"/>
            </a:endParaRPr>
          </a:p>
          <a:p>
            <a:pPr>
              <a:lnSpc>
                <a:spcPct val="100000"/>
              </a:lnSpc>
              <a:spcBef>
                <a:spcPts val="2400"/>
              </a:spcBef>
            </a:pPr>
            <a:endParaRPr lang="en-US" sz="2000" dirty="0">
              <a:solidFill>
                <a:schemeClr val="tx1"/>
              </a:solidFill>
            </a:endParaRPr>
          </a:p>
          <a:p>
            <a:pPr>
              <a:lnSpc>
                <a:spcPct val="100000"/>
              </a:lnSpc>
              <a:spcBef>
                <a:spcPts val="2400"/>
              </a:spcBef>
            </a:pPr>
            <a:endParaRPr lang="en-US" sz="2000" dirty="0"/>
          </a:p>
          <a:p>
            <a:pPr marL="0" indent="0">
              <a:lnSpc>
                <a:spcPct val="100000"/>
              </a:lnSpc>
              <a:spcBef>
                <a:spcPts val="2400"/>
              </a:spcBef>
              <a:buNone/>
            </a:pPr>
            <a:endParaRPr lang="en-US" sz="2000" dirty="0"/>
          </a:p>
          <a:p>
            <a:pPr>
              <a:lnSpc>
                <a:spcPct val="100000"/>
              </a:lnSpc>
              <a:spcBef>
                <a:spcPts val="2400"/>
              </a:spcBef>
            </a:pPr>
            <a:endParaRPr lang="en-US" sz="2000" dirty="0"/>
          </a:p>
        </p:txBody>
      </p:sp>
      <p:sp>
        <p:nvSpPr>
          <p:cNvPr id="2" name="Title 1"/>
          <p:cNvSpPr>
            <a:spLocks noGrp="1"/>
          </p:cNvSpPr>
          <p:nvPr>
            <p:ph type="title"/>
          </p:nvPr>
        </p:nvSpPr>
        <p:spPr/>
        <p:txBody>
          <a:bodyPr/>
          <a:lstStyle/>
          <a:p>
            <a:r>
              <a:rPr lang="en-US" dirty="0"/>
              <a:t>Lecture plan</a:t>
            </a:r>
          </a:p>
        </p:txBody>
      </p:sp>
      <p:pic>
        <p:nvPicPr>
          <p:cNvPr id="6" name="Picture 5"/>
          <p:cNvPicPr>
            <a:picLocks noChangeAspect="1"/>
          </p:cNvPicPr>
          <p:nvPr/>
        </p:nvPicPr>
        <p:blipFill rotWithShape="1">
          <a:blip r:embed="rId2"/>
          <a:srcRect l="24869" r="17798"/>
          <a:stretch/>
        </p:blipFill>
        <p:spPr>
          <a:xfrm>
            <a:off x="1692191" y="1257719"/>
            <a:ext cx="497332" cy="486587"/>
          </a:xfrm>
          <a:prstGeom prst="rect">
            <a:avLst/>
          </a:prstGeom>
        </p:spPr>
      </p:pic>
      <p:sp>
        <p:nvSpPr>
          <p:cNvPr id="7" name="Right Arrow 6"/>
          <p:cNvSpPr/>
          <p:nvPr/>
        </p:nvSpPr>
        <p:spPr bwMode="auto">
          <a:xfrm>
            <a:off x="1575056" y="2010913"/>
            <a:ext cx="464457" cy="377371"/>
          </a:xfrm>
          <a:prstGeom prst="rightArrow">
            <a:avLst/>
          </a:prstGeom>
          <a:solidFill>
            <a:schemeClr val="bg1">
              <a:lumMod val="50000"/>
            </a:schemeClr>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Comic Sans MS" charset="0"/>
              <a:ea typeface="ＭＳ Ｐゴシック" charset="-128"/>
              <a:cs typeface="ＭＳ Ｐゴシック" charset="-128"/>
            </a:endParaRPr>
          </a:p>
        </p:txBody>
      </p:sp>
    </p:spTree>
    <p:extLst>
      <p:ext uri="{BB962C8B-B14F-4D97-AF65-F5344CB8AC3E}">
        <p14:creationId xmlns:p14="http://schemas.microsoft.com/office/powerpoint/2010/main" val="1864235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ChangeArrowheads="1"/>
          </p:cNvSpPr>
          <p:nvPr>
            <p:ph type="title"/>
          </p:nvPr>
        </p:nvSpPr>
        <p:spPr/>
        <p:txBody>
          <a:bodyPr/>
          <a:lstStyle/>
          <a:p>
            <a:r>
              <a:rPr kumimoji="0" lang="en-US" dirty="0"/>
              <a:t>Integer numbers</a:t>
            </a:r>
          </a:p>
        </p:txBody>
      </p:sp>
      <p:sp>
        <p:nvSpPr>
          <p:cNvPr id="10" name="Rectangle 3">
            <a:extLst>
              <a:ext uri="{FF2B5EF4-FFF2-40B4-BE49-F238E27FC236}">
                <a16:creationId xmlns:a16="http://schemas.microsoft.com/office/drawing/2014/main" id="{70F3C937-C3D2-6F45-9558-202B7804EF48}"/>
              </a:ext>
            </a:extLst>
          </p:cNvPr>
          <p:cNvSpPr txBox="1">
            <a:spLocks noChangeArrowheads="1"/>
          </p:cNvSpPr>
          <p:nvPr/>
        </p:nvSpPr>
        <p:spPr bwMode="auto">
          <a:xfrm>
            <a:off x="634518" y="4409827"/>
            <a:ext cx="7718890" cy="2244635"/>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ClrTx/>
              <a:buNone/>
            </a:pPr>
            <a:r>
              <a:rPr kumimoji="0" lang="en-US" sz="1800" u="sng" dirty="0">
                <a:solidFill>
                  <a:schemeClr val="tx1"/>
                </a:solidFill>
              </a:rPr>
              <a:t>Typical operations</a:t>
            </a:r>
          </a:p>
          <a:p>
            <a:pPr marL="0" indent="0">
              <a:lnSpc>
                <a:spcPct val="100000"/>
              </a:lnSpc>
              <a:spcBef>
                <a:spcPts val="600"/>
              </a:spcBef>
              <a:buClrTx/>
              <a:buNone/>
            </a:pPr>
            <a:r>
              <a:rPr kumimoji="0" lang="en-US" sz="1400" dirty="0">
                <a:solidFill>
                  <a:schemeClr val="tx1"/>
                </a:solidFill>
                <a:latin typeface="Consolas" panose="020B0609020204030204" pitchFamily="49" charset="0"/>
                <a:cs typeface="Consolas" panose="020B0609020204030204" pitchFamily="49" charset="0"/>
              </a:rPr>
              <a:t>a + b</a:t>
            </a:r>
            <a:r>
              <a:rPr kumimoji="0" lang="en-US" sz="1800" dirty="0">
                <a:solidFill>
                  <a:schemeClr val="tx1"/>
                </a:solidFill>
                <a:latin typeface="Consolas" panose="020B0609020204030204" pitchFamily="49" charset="0"/>
                <a:cs typeface="Consolas" panose="020B0609020204030204" pitchFamily="49" charset="0"/>
              </a:rPr>
              <a:t> </a:t>
            </a:r>
            <a:r>
              <a:rPr kumimoji="0" lang="en-US" sz="1100" dirty="0">
                <a:solidFill>
                  <a:schemeClr val="tx1"/>
                </a:solidFill>
                <a:latin typeface="Consolas" panose="020B0609020204030204" pitchFamily="49" charset="0"/>
                <a:cs typeface="Consolas" panose="020B0609020204030204" pitchFamily="49" charset="0"/>
              </a:rPr>
              <a:t> </a:t>
            </a:r>
            <a:r>
              <a:rPr kumimoji="0" lang="en-US" sz="1600" dirty="0">
                <a:solidFill>
                  <a:schemeClr val="tx1"/>
                </a:solidFill>
              </a:rPr>
              <a:t>Addition</a:t>
            </a:r>
            <a:endParaRPr kumimoji="0" lang="en-US" sz="1800" dirty="0">
              <a:solidFill>
                <a:schemeClr val="tx1"/>
              </a:solidFill>
            </a:endParaRPr>
          </a:p>
          <a:p>
            <a:pPr marL="0" indent="0">
              <a:lnSpc>
                <a:spcPct val="100000"/>
              </a:lnSpc>
              <a:spcBef>
                <a:spcPts val="600"/>
              </a:spcBef>
              <a:buClrTx/>
              <a:buNone/>
            </a:pPr>
            <a:r>
              <a:rPr kumimoji="0" lang="en-US" sz="1400" dirty="0">
                <a:solidFill>
                  <a:schemeClr val="tx1"/>
                </a:solidFill>
                <a:latin typeface="Consolas" panose="020B0609020204030204" pitchFamily="49" charset="0"/>
                <a:cs typeface="Consolas" panose="020B0609020204030204" pitchFamily="49" charset="0"/>
              </a:rPr>
              <a:t>a – b  </a:t>
            </a:r>
            <a:r>
              <a:rPr kumimoji="0" lang="en-US" sz="1600" dirty="0">
                <a:solidFill>
                  <a:schemeClr val="tx1"/>
                </a:solidFill>
                <a:cs typeface="Times New Roman"/>
              </a:rPr>
              <a:t>Subtraction</a:t>
            </a:r>
            <a:endParaRPr kumimoji="0" lang="en-US" sz="1800" dirty="0">
              <a:solidFill>
                <a:schemeClr val="tx1"/>
              </a:solidFill>
              <a:cs typeface="Times New Roman"/>
            </a:endParaRPr>
          </a:p>
          <a:p>
            <a:pPr marL="0" indent="0">
              <a:lnSpc>
                <a:spcPct val="100000"/>
              </a:lnSpc>
              <a:spcBef>
                <a:spcPts val="600"/>
              </a:spcBef>
              <a:buClrTx/>
              <a:buNone/>
            </a:pPr>
            <a:r>
              <a:rPr kumimoji="0" lang="en-US" sz="1400" dirty="0">
                <a:solidFill>
                  <a:schemeClr val="tx1"/>
                </a:solidFill>
                <a:latin typeface="Consolas" panose="020B0609020204030204" pitchFamily="49" charset="0"/>
                <a:cs typeface="Consolas" panose="020B0609020204030204" pitchFamily="49" charset="0"/>
              </a:rPr>
              <a:t>a * b  </a:t>
            </a:r>
            <a:r>
              <a:rPr kumimoji="0" lang="en-US" sz="1600" dirty="0">
                <a:solidFill>
                  <a:schemeClr val="tx1"/>
                </a:solidFill>
                <a:cs typeface="Times New Roman"/>
              </a:rPr>
              <a:t>Multiplication</a:t>
            </a:r>
          </a:p>
          <a:p>
            <a:pPr marL="0" indent="0">
              <a:lnSpc>
                <a:spcPct val="100000"/>
              </a:lnSpc>
              <a:spcBef>
                <a:spcPts val="600"/>
              </a:spcBef>
              <a:buClrTx/>
              <a:buNone/>
            </a:pPr>
            <a:r>
              <a:rPr kumimoji="0" lang="en-US" sz="1400" dirty="0">
                <a:solidFill>
                  <a:schemeClr val="tx1"/>
                </a:solidFill>
                <a:latin typeface="Consolas" panose="020B0609020204030204" pitchFamily="49" charset="0"/>
                <a:cs typeface="Consolas" panose="020B0609020204030204" pitchFamily="49" charset="0"/>
              </a:rPr>
              <a:t>a / b  </a:t>
            </a:r>
            <a:r>
              <a:rPr kumimoji="0" lang="en-US" sz="1600" dirty="0">
                <a:solidFill>
                  <a:schemeClr val="tx1"/>
                </a:solidFill>
                <a:latin typeface="Times New Roman" panose="02020603050405020304" pitchFamily="18" charset="0"/>
                <a:cs typeface="Times New Roman" panose="02020603050405020304" pitchFamily="18" charset="0"/>
              </a:rPr>
              <a:t>Integer division</a:t>
            </a:r>
            <a:endParaRPr kumimoji="0" lang="en-US" sz="1800" dirty="0">
              <a:solidFill>
                <a:schemeClr val="tx1"/>
              </a:solidFill>
              <a:latin typeface="Times New Roman" panose="02020603050405020304" pitchFamily="18" charset="0"/>
              <a:cs typeface="Times New Roman" panose="02020603050405020304" pitchFamily="18" charset="0"/>
            </a:endParaRPr>
          </a:p>
          <a:p>
            <a:pPr marL="0" indent="0">
              <a:lnSpc>
                <a:spcPct val="100000"/>
              </a:lnSpc>
              <a:spcBef>
                <a:spcPts val="600"/>
              </a:spcBef>
              <a:buClrTx/>
              <a:buNone/>
            </a:pPr>
            <a:r>
              <a:rPr kumimoji="0" lang="en-US" sz="1400" dirty="0">
                <a:solidFill>
                  <a:schemeClr val="tx1"/>
                </a:solidFill>
                <a:latin typeface="Consolas" panose="020B0609020204030204" pitchFamily="49" charset="0"/>
                <a:cs typeface="Consolas" panose="020B0609020204030204" pitchFamily="49" charset="0"/>
              </a:rPr>
              <a:t>a % b  </a:t>
            </a:r>
            <a:r>
              <a:rPr kumimoji="0" lang="en-US" sz="1600" dirty="0">
                <a:solidFill>
                  <a:schemeClr val="tx1"/>
                </a:solidFill>
                <a:cs typeface="Times New Roman"/>
              </a:rPr>
              <a:t>Modulo (remainder)</a:t>
            </a:r>
            <a:endParaRPr kumimoji="0" lang="en-US" sz="1800" dirty="0">
              <a:solidFill>
                <a:schemeClr val="tx1"/>
              </a:solidFill>
              <a:cs typeface="Times New Roman"/>
            </a:endParaRPr>
          </a:p>
        </p:txBody>
      </p:sp>
      <p:grpSp>
        <p:nvGrpSpPr>
          <p:cNvPr id="2" name="Group 1">
            <a:extLst>
              <a:ext uri="{FF2B5EF4-FFF2-40B4-BE49-F238E27FC236}">
                <a16:creationId xmlns:a16="http://schemas.microsoft.com/office/drawing/2014/main" id="{AEF2A41C-64A7-C248-68C0-426A561E165A}"/>
              </a:ext>
            </a:extLst>
          </p:cNvPr>
          <p:cNvGrpSpPr/>
          <p:nvPr/>
        </p:nvGrpSpPr>
        <p:grpSpPr>
          <a:xfrm>
            <a:off x="1760599" y="905336"/>
            <a:ext cx="5318069" cy="658645"/>
            <a:chOff x="1982617" y="2198149"/>
            <a:chExt cx="5318069" cy="658645"/>
          </a:xfrm>
        </p:grpSpPr>
        <p:sp>
          <p:nvSpPr>
            <p:cNvPr id="4" name="Content Placeholder 2">
              <a:extLst>
                <a:ext uri="{FF2B5EF4-FFF2-40B4-BE49-F238E27FC236}">
                  <a16:creationId xmlns:a16="http://schemas.microsoft.com/office/drawing/2014/main" id="{74A03DA8-DA6B-99D1-1AF6-90E2943B97B4}"/>
                </a:ext>
              </a:extLst>
            </p:cNvPr>
            <p:cNvSpPr txBox="1">
              <a:spLocks/>
            </p:cNvSpPr>
            <p:nvPr/>
          </p:nvSpPr>
          <p:spPr>
            <a:xfrm>
              <a:off x="6299975" y="2473800"/>
              <a:ext cx="640745" cy="334379"/>
            </a:xfrm>
            <a:prstGeom prst="rect">
              <a:avLst/>
            </a:prstGeom>
            <a:noFill/>
          </p:spPr>
          <p:txBody>
            <a:bodyPr vert="horz" lIns="0" tIns="0" rIns="0" bIns="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Times New Roman"/>
                  <a:ea typeface="+mn-ea"/>
                  <a:cs typeface="Times New Roman"/>
                </a:defRPr>
              </a:lvl1pPr>
              <a:lvl2pPr marL="717550" indent="-260350" algn="l" defTabSz="914400" rtl="0" eaLnBrk="1" latinLnBrk="0" hangingPunct="1">
                <a:lnSpc>
                  <a:spcPct val="90000"/>
                </a:lnSpc>
                <a:spcBef>
                  <a:spcPts val="1000"/>
                </a:spcBef>
                <a:buSzPct val="50000"/>
                <a:buFont typeface="Wingdings" charset="2"/>
                <a:buChar char="q"/>
                <a:defRPr sz="2000" kern="1200">
                  <a:solidFill>
                    <a:schemeClr val="tx1"/>
                  </a:solidFill>
                  <a:latin typeface="Times New Roman"/>
                  <a:ea typeface="+mn-ea"/>
                  <a:cs typeface="Times New Roman"/>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a:ea typeface="+mn-ea"/>
                  <a:cs typeface="Times New Roman"/>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a:ea typeface="+mn-ea"/>
                  <a:cs typeface="Times New Roman"/>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a:ea typeface="+mn-ea"/>
                  <a:cs typeface="Times New Roman"/>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dirty="0">
                  <a:latin typeface="Consolas" panose="020B0609020204030204" pitchFamily="49" charset="0"/>
                  <a:cs typeface="Consolas" panose="020B0609020204030204" pitchFamily="49" charset="0"/>
                </a:rPr>
                <a:t>...</a:t>
              </a:r>
              <a:r>
                <a:rPr lang="en-US" sz="2500" dirty="0">
                  <a:latin typeface="Consolas" panose="020B0609020204030204" pitchFamily="49" charset="0"/>
                  <a:cs typeface="Consolas" panose="020B0609020204030204" pitchFamily="49" charset="0"/>
                </a:rPr>
                <a:t> </a:t>
              </a:r>
            </a:p>
          </p:txBody>
        </p:sp>
        <p:sp>
          <p:nvSpPr>
            <p:cNvPr id="5" name="Content Placeholder 2">
              <a:extLst>
                <a:ext uri="{FF2B5EF4-FFF2-40B4-BE49-F238E27FC236}">
                  <a16:creationId xmlns:a16="http://schemas.microsoft.com/office/drawing/2014/main" id="{01890D5F-7B0E-FF93-9EBE-E4AF3EB8307A}"/>
                </a:ext>
              </a:extLst>
            </p:cNvPr>
            <p:cNvSpPr txBox="1">
              <a:spLocks/>
            </p:cNvSpPr>
            <p:nvPr/>
          </p:nvSpPr>
          <p:spPr>
            <a:xfrm>
              <a:off x="2190964" y="2466826"/>
              <a:ext cx="640745" cy="334379"/>
            </a:xfrm>
            <a:prstGeom prst="rect">
              <a:avLst/>
            </a:prstGeom>
            <a:noFill/>
          </p:spPr>
          <p:txBody>
            <a:bodyPr vert="horz" lIns="0" tIns="0" rIns="0" bIns="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Times New Roman"/>
                  <a:ea typeface="+mn-ea"/>
                  <a:cs typeface="Times New Roman"/>
                </a:defRPr>
              </a:lvl1pPr>
              <a:lvl2pPr marL="717550" indent="-260350" algn="l" defTabSz="914400" rtl="0" eaLnBrk="1" latinLnBrk="0" hangingPunct="1">
                <a:lnSpc>
                  <a:spcPct val="90000"/>
                </a:lnSpc>
                <a:spcBef>
                  <a:spcPts val="1000"/>
                </a:spcBef>
                <a:buSzPct val="50000"/>
                <a:buFont typeface="Wingdings" charset="2"/>
                <a:buChar char="q"/>
                <a:defRPr sz="2000" kern="1200">
                  <a:solidFill>
                    <a:schemeClr val="tx1"/>
                  </a:solidFill>
                  <a:latin typeface="Times New Roman"/>
                  <a:ea typeface="+mn-ea"/>
                  <a:cs typeface="Times New Roman"/>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a:ea typeface="+mn-ea"/>
                  <a:cs typeface="Times New Roman"/>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a:ea typeface="+mn-ea"/>
                  <a:cs typeface="Times New Roman"/>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a:ea typeface="+mn-ea"/>
                  <a:cs typeface="Times New Roman"/>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dirty="0">
                  <a:latin typeface="Consolas" panose="020B0609020204030204" pitchFamily="49" charset="0"/>
                  <a:cs typeface="Consolas" panose="020B0609020204030204" pitchFamily="49" charset="0"/>
                </a:rPr>
                <a:t>...</a:t>
              </a:r>
              <a:r>
                <a:rPr lang="en-US" sz="2500" dirty="0">
                  <a:latin typeface="Consolas" panose="020B0609020204030204" pitchFamily="49" charset="0"/>
                  <a:cs typeface="Consolas" panose="020B0609020204030204" pitchFamily="49" charset="0"/>
                </a:rPr>
                <a:t> </a:t>
              </a:r>
            </a:p>
          </p:txBody>
        </p:sp>
        <p:cxnSp>
          <p:nvCxnSpPr>
            <p:cNvPr id="6" name="Straight Connector 5">
              <a:extLst>
                <a:ext uri="{FF2B5EF4-FFF2-40B4-BE49-F238E27FC236}">
                  <a16:creationId xmlns:a16="http://schemas.microsoft.com/office/drawing/2014/main" id="{20A3A813-B221-1F06-9A74-BDD151BB3A9C}"/>
                </a:ext>
              </a:extLst>
            </p:cNvPr>
            <p:cNvCxnSpPr>
              <a:cxnSpLocks/>
            </p:cNvCxnSpPr>
            <p:nvPr/>
          </p:nvCxnSpPr>
          <p:spPr>
            <a:xfrm>
              <a:off x="1982617" y="2322407"/>
              <a:ext cx="5318069" cy="0"/>
            </a:xfrm>
            <a:prstGeom prst="line">
              <a:avLst/>
            </a:prstGeom>
            <a:ln w="44450">
              <a:solidFill>
                <a:schemeClr val="tx1">
                  <a:lumMod val="50000"/>
                  <a:lumOff val="50000"/>
                </a:schemeClr>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CF34A4C-3028-B4C7-1770-B95924ABC53F}"/>
                </a:ext>
              </a:extLst>
            </p:cNvPr>
            <p:cNvSpPr txBox="1"/>
            <p:nvPr/>
          </p:nvSpPr>
          <p:spPr>
            <a:xfrm>
              <a:off x="2701521" y="2487462"/>
              <a:ext cx="3913765" cy="369332"/>
            </a:xfrm>
            <a:prstGeom prst="rect">
              <a:avLst/>
            </a:prstGeom>
            <a:noFill/>
          </p:spPr>
          <p:txBody>
            <a:bodyPr wrap="square" rtlCol="0">
              <a:spAutoFit/>
            </a:bodyPr>
            <a:lstStyle/>
            <a:p>
              <a:r>
                <a:rPr lang="en-US" sz="1800" dirty="0">
                  <a:latin typeface="Times New Roman" panose="02020603050405020304" pitchFamily="18" charset="0"/>
                  <a:cs typeface="Times New Roman" panose="02020603050405020304" pitchFamily="18" charset="0"/>
                </a:rPr>
                <a:t>-4    -3    -2    -1     0     1     2      3     4   </a:t>
              </a:r>
            </a:p>
          </p:txBody>
        </p:sp>
        <p:cxnSp>
          <p:nvCxnSpPr>
            <p:cNvPr id="8" name="Straight Connector 7">
              <a:extLst>
                <a:ext uri="{FF2B5EF4-FFF2-40B4-BE49-F238E27FC236}">
                  <a16:creationId xmlns:a16="http://schemas.microsoft.com/office/drawing/2014/main" id="{76A2B711-2201-142C-1AF9-CB4AD822C6DF}"/>
                </a:ext>
              </a:extLst>
            </p:cNvPr>
            <p:cNvCxnSpPr>
              <a:cxnSpLocks/>
            </p:cNvCxnSpPr>
            <p:nvPr/>
          </p:nvCxnSpPr>
          <p:spPr>
            <a:xfrm>
              <a:off x="2903023" y="2198149"/>
              <a:ext cx="0" cy="248515"/>
            </a:xfrm>
            <a:prstGeom prst="line">
              <a:avLst/>
            </a:prstGeom>
            <a:ln w="25400">
              <a:solidFill>
                <a:schemeClr val="tx1">
                  <a:lumMod val="50000"/>
                  <a:lumOff val="5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9A09709-F805-9AFC-D14D-B09CA00294B4}"/>
                </a:ext>
              </a:extLst>
            </p:cNvPr>
            <p:cNvCxnSpPr>
              <a:cxnSpLocks/>
            </p:cNvCxnSpPr>
            <p:nvPr/>
          </p:nvCxnSpPr>
          <p:spPr>
            <a:xfrm>
              <a:off x="3320707" y="2203797"/>
              <a:ext cx="0" cy="248515"/>
            </a:xfrm>
            <a:prstGeom prst="line">
              <a:avLst/>
            </a:prstGeom>
            <a:ln w="25400">
              <a:solidFill>
                <a:schemeClr val="tx1">
                  <a:lumMod val="50000"/>
                  <a:lumOff val="5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0BC09DD-58B4-73C2-1B99-6E7C62E5B929}"/>
                </a:ext>
              </a:extLst>
            </p:cNvPr>
            <p:cNvCxnSpPr>
              <a:cxnSpLocks/>
            </p:cNvCxnSpPr>
            <p:nvPr/>
          </p:nvCxnSpPr>
          <p:spPr>
            <a:xfrm>
              <a:off x="3749689" y="2199435"/>
              <a:ext cx="0" cy="248515"/>
            </a:xfrm>
            <a:prstGeom prst="line">
              <a:avLst/>
            </a:prstGeom>
            <a:ln w="25400">
              <a:solidFill>
                <a:schemeClr val="tx1">
                  <a:lumMod val="50000"/>
                  <a:lumOff val="5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C53C9B2-E986-00D4-7EFC-0032604A9607}"/>
                </a:ext>
              </a:extLst>
            </p:cNvPr>
            <p:cNvCxnSpPr>
              <a:cxnSpLocks/>
            </p:cNvCxnSpPr>
            <p:nvPr/>
          </p:nvCxnSpPr>
          <p:spPr>
            <a:xfrm>
              <a:off x="4167373" y="2205083"/>
              <a:ext cx="0" cy="248515"/>
            </a:xfrm>
            <a:prstGeom prst="line">
              <a:avLst/>
            </a:prstGeom>
            <a:ln w="25400">
              <a:solidFill>
                <a:schemeClr val="tx1">
                  <a:lumMod val="50000"/>
                  <a:lumOff val="5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7B8EED9-75D9-F2C3-DA00-8D0CDE7F214A}"/>
                </a:ext>
              </a:extLst>
            </p:cNvPr>
            <p:cNvCxnSpPr>
              <a:cxnSpLocks/>
            </p:cNvCxnSpPr>
            <p:nvPr/>
          </p:nvCxnSpPr>
          <p:spPr>
            <a:xfrm>
              <a:off x="4551199" y="2207622"/>
              <a:ext cx="0" cy="248515"/>
            </a:xfrm>
            <a:prstGeom prst="line">
              <a:avLst/>
            </a:prstGeom>
            <a:ln w="25400">
              <a:solidFill>
                <a:schemeClr val="tx1">
                  <a:lumMod val="50000"/>
                  <a:lumOff val="5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139F286-A1E5-5010-4C87-877B439DF4FC}"/>
                </a:ext>
              </a:extLst>
            </p:cNvPr>
            <p:cNvCxnSpPr>
              <a:cxnSpLocks/>
            </p:cNvCxnSpPr>
            <p:nvPr/>
          </p:nvCxnSpPr>
          <p:spPr>
            <a:xfrm>
              <a:off x="4968883" y="2213270"/>
              <a:ext cx="0" cy="248515"/>
            </a:xfrm>
            <a:prstGeom prst="line">
              <a:avLst/>
            </a:prstGeom>
            <a:ln w="25400">
              <a:solidFill>
                <a:schemeClr val="tx1">
                  <a:lumMod val="50000"/>
                  <a:lumOff val="5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ED314E8-7241-44E2-1948-49411457C53C}"/>
                </a:ext>
              </a:extLst>
            </p:cNvPr>
            <p:cNvCxnSpPr>
              <a:cxnSpLocks/>
            </p:cNvCxnSpPr>
            <p:nvPr/>
          </p:nvCxnSpPr>
          <p:spPr>
            <a:xfrm>
              <a:off x="5397865" y="2208908"/>
              <a:ext cx="0" cy="248515"/>
            </a:xfrm>
            <a:prstGeom prst="line">
              <a:avLst/>
            </a:prstGeom>
            <a:ln w="25400">
              <a:solidFill>
                <a:schemeClr val="tx1">
                  <a:lumMod val="50000"/>
                  <a:lumOff val="5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B710C63-AE03-1D26-0C4C-8785BF55DEB5}"/>
                </a:ext>
              </a:extLst>
            </p:cNvPr>
            <p:cNvCxnSpPr>
              <a:cxnSpLocks/>
            </p:cNvCxnSpPr>
            <p:nvPr/>
          </p:nvCxnSpPr>
          <p:spPr>
            <a:xfrm>
              <a:off x="5815549" y="2214556"/>
              <a:ext cx="0" cy="248515"/>
            </a:xfrm>
            <a:prstGeom prst="line">
              <a:avLst/>
            </a:prstGeom>
            <a:ln w="25400">
              <a:solidFill>
                <a:schemeClr val="tx1">
                  <a:lumMod val="50000"/>
                  <a:lumOff val="5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26C9007-21EF-EC77-4C30-D8E67255FD7D}"/>
                </a:ext>
              </a:extLst>
            </p:cNvPr>
            <p:cNvCxnSpPr>
              <a:cxnSpLocks/>
            </p:cNvCxnSpPr>
            <p:nvPr/>
          </p:nvCxnSpPr>
          <p:spPr>
            <a:xfrm>
              <a:off x="6227660" y="2213270"/>
              <a:ext cx="0" cy="248515"/>
            </a:xfrm>
            <a:prstGeom prst="line">
              <a:avLst/>
            </a:prstGeom>
            <a:ln w="25400">
              <a:solidFill>
                <a:schemeClr val="tx1">
                  <a:lumMod val="50000"/>
                  <a:lumOff val="5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A20D9B7A-58FD-F1BC-C84A-44E91E06535D}"/>
              </a:ext>
            </a:extLst>
          </p:cNvPr>
          <p:cNvGrpSpPr/>
          <p:nvPr/>
        </p:nvGrpSpPr>
        <p:grpSpPr>
          <a:xfrm>
            <a:off x="634518" y="1659784"/>
            <a:ext cx="7556171" cy="2728397"/>
            <a:chOff x="634518" y="1659784"/>
            <a:chExt cx="7556171" cy="2728397"/>
          </a:xfrm>
        </p:grpSpPr>
        <p:sp>
          <p:nvSpPr>
            <p:cNvPr id="11" name="Rectangle 3">
              <a:extLst>
                <a:ext uri="{FF2B5EF4-FFF2-40B4-BE49-F238E27FC236}">
                  <a16:creationId xmlns:a16="http://schemas.microsoft.com/office/drawing/2014/main" id="{985BBA73-8899-B54E-B787-15713BCC06CF}"/>
                </a:ext>
              </a:extLst>
            </p:cNvPr>
            <p:cNvSpPr txBox="1">
              <a:spLocks noChangeArrowheads="1"/>
            </p:cNvSpPr>
            <p:nvPr/>
          </p:nvSpPr>
          <p:spPr bwMode="auto">
            <a:xfrm>
              <a:off x="634518" y="1659784"/>
              <a:ext cx="7556171" cy="241791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800" u="sng" kern="0" dirty="0">
                  <a:solidFill>
                    <a:schemeClr val="tx1"/>
                  </a:solidFill>
                </a:rPr>
                <a:t>Java data types for integers</a:t>
              </a:r>
            </a:p>
            <a:p>
              <a:pPr marL="0" indent="0">
                <a:lnSpc>
                  <a:spcPct val="100000"/>
                </a:lnSpc>
                <a:spcBef>
                  <a:spcPts val="900"/>
                </a:spcBef>
                <a:buClr>
                  <a:schemeClr val="tx1"/>
                </a:buClr>
                <a:buSzPct val="120000"/>
                <a:buNone/>
              </a:pPr>
              <a:r>
                <a:rPr kumimoji="0" lang="en-US" sz="1400" kern="0" dirty="0">
                  <a:solidFill>
                    <a:schemeClr val="tx1"/>
                  </a:solidFill>
                  <a:latin typeface="Consolas" charset="0"/>
                  <a:ea typeface="Consolas" charset="0"/>
                  <a:cs typeface="Consolas" charset="0"/>
                </a:rPr>
                <a:t>byte:  </a:t>
              </a:r>
              <a:r>
                <a:rPr kumimoji="0" lang="en-US" sz="1600" kern="0" dirty="0">
                  <a:solidFill>
                    <a:schemeClr val="tx1"/>
                  </a:solidFill>
                  <a:latin typeface="Times New Roman" panose="02020603050405020304" pitchFamily="18" charset="0"/>
                  <a:ea typeface="Consolas" charset="0"/>
                  <a:cs typeface="Times New Roman" panose="02020603050405020304" pitchFamily="18" charset="0"/>
                </a:rPr>
                <a:t>(8 bits),   stores integers from -128 to 127</a:t>
              </a:r>
            </a:p>
            <a:p>
              <a:pPr marL="0" indent="0">
                <a:lnSpc>
                  <a:spcPct val="100000"/>
                </a:lnSpc>
                <a:spcBef>
                  <a:spcPts val="900"/>
                </a:spcBef>
                <a:buClr>
                  <a:schemeClr val="tx1"/>
                </a:buClr>
                <a:buSzPct val="120000"/>
                <a:buNone/>
              </a:pPr>
              <a:r>
                <a:rPr kumimoji="0" lang="en-US" sz="1400" kern="0" dirty="0">
                  <a:solidFill>
                    <a:schemeClr val="tx1"/>
                  </a:solidFill>
                  <a:latin typeface="Consolas" panose="020B0609020204030204" pitchFamily="49" charset="0"/>
                  <a:ea typeface="Consolas" charset="0"/>
                  <a:cs typeface="Consolas" panose="020B0609020204030204" pitchFamily="49" charset="0"/>
                </a:rPr>
                <a:t>short:</a:t>
              </a:r>
              <a:r>
                <a:rPr kumimoji="0" lang="en-US" sz="1600" kern="0" dirty="0">
                  <a:solidFill>
                    <a:schemeClr val="tx1"/>
                  </a:solidFill>
                  <a:latin typeface="Times New Roman" panose="02020603050405020304" pitchFamily="18" charset="0"/>
                  <a:ea typeface="Consolas" charset="0"/>
                  <a:cs typeface="Times New Roman" panose="02020603050405020304" pitchFamily="18" charset="0"/>
                </a:rPr>
                <a:t>  (16 bits), stores integers from -32,768 to 32,767</a:t>
              </a:r>
            </a:p>
            <a:p>
              <a:pPr marL="0" indent="0">
                <a:lnSpc>
                  <a:spcPct val="100000"/>
                </a:lnSpc>
                <a:spcBef>
                  <a:spcPts val="900"/>
                </a:spcBef>
                <a:buClr>
                  <a:schemeClr val="tx1"/>
                </a:buClr>
                <a:buSzPct val="120000"/>
                <a:buNone/>
              </a:pPr>
              <a:r>
                <a:rPr kumimoji="0" lang="en-US" sz="1400" kern="0" dirty="0">
                  <a:solidFill>
                    <a:schemeClr val="tx1"/>
                  </a:solidFill>
                  <a:latin typeface="Consolas" panose="020B0609020204030204" pitchFamily="49" charset="0"/>
                  <a:ea typeface="Consolas" charset="0"/>
                  <a:cs typeface="Consolas" panose="020B0609020204030204" pitchFamily="49" charset="0"/>
                </a:rPr>
                <a:t>char:</a:t>
              </a:r>
              <a:r>
                <a:rPr kumimoji="0" lang="en-US" sz="1600" kern="0" dirty="0">
                  <a:solidFill>
                    <a:schemeClr val="tx1"/>
                  </a:solidFill>
                  <a:latin typeface="Times New Roman" panose="02020603050405020304" pitchFamily="18" charset="0"/>
                  <a:ea typeface="Consolas" charset="0"/>
                  <a:cs typeface="Times New Roman" panose="02020603050405020304" pitchFamily="18" charset="0"/>
                </a:rPr>
                <a:t>    (16 bits), stores integers from 0 to 65535 (used to represent characters, later)</a:t>
              </a:r>
            </a:p>
            <a:p>
              <a:pPr marL="0" indent="0">
                <a:lnSpc>
                  <a:spcPct val="100000"/>
                </a:lnSpc>
                <a:spcBef>
                  <a:spcPts val="900"/>
                </a:spcBef>
                <a:buClr>
                  <a:schemeClr val="tx1"/>
                </a:buClr>
                <a:buSzPct val="120000"/>
                <a:buNone/>
              </a:pPr>
              <a:r>
                <a:rPr kumimoji="0" lang="en-US" sz="1400" kern="0" dirty="0">
                  <a:solidFill>
                    <a:schemeClr val="tx1"/>
                  </a:solidFill>
                  <a:latin typeface="Consolas" panose="020B0609020204030204" pitchFamily="49" charset="0"/>
                  <a:ea typeface="Consolas" charset="0"/>
                  <a:cs typeface="Consolas" panose="020B0609020204030204" pitchFamily="49" charset="0"/>
                </a:rPr>
                <a:t>int:</a:t>
              </a:r>
              <a:r>
                <a:rPr kumimoji="0" lang="en-US" sz="1600" kern="0" dirty="0">
                  <a:solidFill>
                    <a:schemeClr val="tx1"/>
                  </a:solidFill>
                  <a:latin typeface="Times New Roman" panose="02020603050405020304" pitchFamily="18" charset="0"/>
                  <a:ea typeface="Consolas" charset="0"/>
                  <a:cs typeface="Times New Roman" panose="02020603050405020304" pitchFamily="18" charset="0"/>
                </a:rPr>
                <a:t>      (32 bits), stores integers from -2,147,483,648 to 2,147,483,647</a:t>
              </a:r>
            </a:p>
            <a:p>
              <a:pPr marL="0" indent="0">
                <a:lnSpc>
                  <a:spcPct val="100000"/>
                </a:lnSpc>
                <a:spcBef>
                  <a:spcPts val="900"/>
                </a:spcBef>
                <a:buClr>
                  <a:schemeClr val="tx1"/>
                </a:buClr>
                <a:buSzPct val="120000"/>
                <a:buNone/>
              </a:pPr>
              <a:r>
                <a:rPr kumimoji="0" lang="en-US" sz="1400" kern="0" dirty="0">
                  <a:solidFill>
                    <a:schemeClr val="tx1"/>
                  </a:solidFill>
                  <a:latin typeface="Consolas" panose="020B0609020204030204" pitchFamily="49" charset="0"/>
                  <a:ea typeface="Consolas" charset="0"/>
                  <a:cs typeface="Consolas" panose="020B0609020204030204" pitchFamily="49" charset="0"/>
                </a:rPr>
                <a:t>long:</a:t>
              </a:r>
              <a:r>
                <a:rPr kumimoji="0" lang="en-US" sz="1600" kern="0" dirty="0">
                  <a:solidFill>
                    <a:schemeClr val="tx1"/>
                  </a:solidFill>
                  <a:latin typeface="Times New Roman" panose="02020603050405020304" pitchFamily="18" charset="0"/>
                  <a:ea typeface="Consolas" charset="0"/>
                  <a:cs typeface="Times New Roman" panose="02020603050405020304" pitchFamily="18" charset="0"/>
                </a:rPr>
                <a:t>    (64 bits), stores integers from -9,223,372,036,854,775,808 to</a:t>
              </a:r>
              <a:br>
                <a:rPr kumimoji="0" lang="en-US" sz="1600" kern="0" dirty="0">
                  <a:solidFill>
                    <a:schemeClr val="tx1"/>
                  </a:solidFill>
                  <a:latin typeface="Times New Roman" panose="02020603050405020304" pitchFamily="18" charset="0"/>
                  <a:ea typeface="Consolas" charset="0"/>
                  <a:cs typeface="Times New Roman" panose="02020603050405020304" pitchFamily="18" charset="0"/>
                </a:rPr>
              </a:br>
              <a:r>
                <a:rPr kumimoji="0" lang="en-US" sz="1600" kern="0" dirty="0">
                  <a:solidFill>
                    <a:schemeClr val="tx1"/>
                  </a:solidFill>
                  <a:latin typeface="Times New Roman" panose="02020603050405020304" pitchFamily="18" charset="0"/>
                  <a:ea typeface="Consolas" charset="0"/>
                  <a:cs typeface="Times New Roman" panose="02020603050405020304" pitchFamily="18" charset="0"/>
                </a:rPr>
                <a:t>                                                               9,223,372,036,854,775,807</a:t>
              </a:r>
            </a:p>
          </p:txBody>
        </p:sp>
        <p:sp>
          <p:nvSpPr>
            <p:cNvPr id="3" name="AutoShape 13">
              <a:extLst>
                <a:ext uri="{FF2B5EF4-FFF2-40B4-BE49-F238E27FC236}">
                  <a16:creationId xmlns:a16="http://schemas.microsoft.com/office/drawing/2014/main" id="{0806C285-4304-6307-8724-ED0BE86C08F0}"/>
                </a:ext>
              </a:extLst>
            </p:cNvPr>
            <p:cNvSpPr>
              <a:spLocks noChangeArrowheads="1"/>
            </p:cNvSpPr>
            <p:nvPr/>
          </p:nvSpPr>
          <p:spPr bwMode="auto">
            <a:xfrm>
              <a:off x="634518" y="4056054"/>
              <a:ext cx="6539168" cy="332127"/>
            </a:xfrm>
            <a:prstGeom prst="roundRect">
              <a:avLst>
                <a:gd name="adj" fmla="val 16667"/>
              </a:avLst>
            </a:prstGeom>
            <a:noFill/>
            <a:ln w="19050">
              <a:noFill/>
              <a:round/>
              <a:headEnd/>
              <a:tailEnd/>
            </a:ln>
            <a:effectLst/>
            <a:extLst>
              <a:ext uri="{AF507438-7753-43e0-B8FC-AC1667EBCBE1}">
                <a14:hiddenEffects xmlns:mc="http://schemas.openxmlformats.org/markup-compatibility/2006"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spcBef>
                  <a:spcPts val="1200"/>
                </a:spcBef>
                <a:buClr>
                  <a:schemeClr val="tx1"/>
                </a:buClr>
                <a:buSzPct val="100000"/>
              </a:pPr>
              <a:r>
                <a:rPr lang="en-US" sz="1600" dirty="0">
                  <a:latin typeface="Times New Roman" panose="02020603050405020304" pitchFamily="18" charset="0"/>
                  <a:cs typeface="Times New Roman" panose="02020603050405020304" pitchFamily="18" charset="0"/>
                </a:rPr>
                <a:t>As a convention, in this course we’ll represent integer numbers using </a:t>
              </a:r>
              <a:r>
                <a:rPr lang="en-US" sz="1400" dirty="0">
                  <a:latin typeface="Consolas" panose="020B0609020204030204" pitchFamily="49" charset="0"/>
                  <a:cs typeface="Consolas" panose="020B0609020204030204" pitchFamily="49" charset="0"/>
                </a:rPr>
                <a:t>int</a:t>
              </a:r>
              <a:endParaRPr lang="en-US" sz="1600" baseline="30000" dirty="0">
                <a:latin typeface="Consolas" panose="020B0609020204030204" pitchFamily="49" charset="0"/>
                <a:cs typeface="Consolas" panose="020B0609020204030204" pitchFamily="49" charset="0"/>
              </a:endParaRPr>
            </a:p>
          </p:txBody>
        </p:sp>
      </p:grpSp>
    </p:spTree>
    <p:extLst>
      <p:ext uri="{BB962C8B-B14F-4D97-AF65-F5344CB8AC3E}">
        <p14:creationId xmlns:p14="http://schemas.microsoft.com/office/powerpoint/2010/main" val="1497121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kumimoji="0" lang="en-US" dirty="0"/>
              <a:t>Integer expressions</a:t>
            </a:r>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9" name="Rectangle 8"/>
          <p:cNvSpPr>
            <a:spLocks noChangeArrowheads="1"/>
          </p:cNvSpPr>
          <p:nvPr/>
        </p:nvSpPr>
        <p:spPr bwMode="auto">
          <a:xfrm>
            <a:off x="627099" y="939448"/>
            <a:ext cx="6933907" cy="5166385"/>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108000" rIns="93600" bIns="108000"/>
          <a:lstStyle/>
          <a:p>
            <a:pPr>
              <a:spcBef>
                <a:spcPts val="1200"/>
              </a:spcBef>
            </a:pP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class</a:t>
            </a:r>
            <a:r>
              <a:rPr lang="en-US" dirty="0">
                <a:latin typeface="Consolas" panose="020B0609020204030204" pitchFamily="49" charset="0"/>
                <a:cs typeface="Consolas" panose="020B0609020204030204" pitchFamily="49" charset="0"/>
              </a:rPr>
              <a:t> Demo2 {</a:t>
            </a:r>
          </a:p>
          <a:p>
            <a:pPr>
              <a:spcBef>
                <a:spcPts val="12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static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void</a:t>
            </a:r>
            <a:r>
              <a:rPr lang="en-US" dirty="0">
                <a:latin typeface="Consolas" panose="020B0609020204030204" pitchFamily="49" charset="0"/>
                <a:cs typeface="Consolas" panose="020B0609020204030204" pitchFamily="49" charset="0"/>
              </a:rPr>
              <a:t> main(String[] </a:t>
            </a:r>
            <a:r>
              <a:rPr lang="en-US" dirty="0">
                <a:solidFill>
                  <a:srgbClr val="6A3E3E"/>
                </a:solidFill>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 {</a:t>
            </a: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.println(5 + 3);  </a:t>
            </a:r>
            <a:r>
              <a:rPr lang="en-US" dirty="0">
                <a:solidFill>
                  <a:srgbClr val="3F7F5F"/>
                </a:solidFill>
                <a:latin typeface="Consolas" panose="020B0609020204030204" pitchFamily="49" charset="0"/>
                <a:cs typeface="Consolas" panose="020B0609020204030204" pitchFamily="49" charset="0"/>
              </a:rPr>
              <a:t>// 8</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.println(5 - 3);  </a:t>
            </a:r>
            <a:r>
              <a:rPr lang="en-US" dirty="0">
                <a:solidFill>
                  <a:srgbClr val="3F7F5F"/>
                </a:solidFill>
                <a:latin typeface="Consolas" panose="020B0609020204030204" pitchFamily="49" charset="0"/>
                <a:cs typeface="Consolas" panose="020B0609020204030204" pitchFamily="49" charset="0"/>
              </a:rPr>
              <a:t>// 2</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.println(5 * 3);  </a:t>
            </a:r>
            <a:r>
              <a:rPr lang="en-US" dirty="0">
                <a:solidFill>
                  <a:srgbClr val="3F7F5F"/>
                </a:solidFill>
                <a:latin typeface="Consolas" panose="020B0609020204030204" pitchFamily="49" charset="0"/>
                <a:cs typeface="Consolas" panose="020B0609020204030204" pitchFamily="49" charset="0"/>
              </a:rPr>
              <a:t>// 15</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.println(5 / 5);  </a:t>
            </a:r>
            <a:r>
              <a:rPr lang="en-US" dirty="0">
                <a:solidFill>
                  <a:srgbClr val="3F7F5F"/>
                </a:solidFill>
                <a:latin typeface="Consolas" panose="020B0609020204030204" pitchFamily="49" charset="0"/>
                <a:cs typeface="Consolas" panose="020B0609020204030204" pitchFamily="49" charset="0"/>
              </a:rPr>
              <a:t>// 1</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.println(5 % 3);  </a:t>
            </a:r>
            <a:r>
              <a:rPr lang="en-US" dirty="0">
                <a:solidFill>
                  <a:srgbClr val="3F7F5F"/>
                </a:solidFill>
                <a:latin typeface="Consolas" panose="020B0609020204030204" pitchFamily="49" charset="0"/>
                <a:cs typeface="Consolas" panose="020B0609020204030204" pitchFamily="49" charset="0"/>
              </a:rPr>
              <a:t>// 2</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.println(1 / 0);  </a:t>
            </a:r>
            <a:r>
              <a:rPr lang="en-US" dirty="0">
                <a:solidFill>
                  <a:srgbClr val="3F7F5F"/>
                </a:solidFill>
                <a:latin typeface="Consolas" panose="020B0609020204030204" pitchFamily="49" charset="0"/>
                <a:cs typeface="Consolas" panose="020B0609020204030204" pitchFamily="49" charset="0"/>
              </a:rPr>
              <a:t>// Run-time error</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     </a:t>
            </a:r>
          </a:p>
        </p:txBody>
      </p:sp>
    </p:spTree>
    <p:extLst>
      <p:ext uri="{BB962C8B-B14F-4D97-AF65-F5344CB8AC3E}">
        <p14:creationId xmlns:p14="http://schemas.microsoft.com/office/powerpoint/2010/main" val="11154105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kumimoji="0" lang="en-US" dirty="0"/>
              <a:t>Integer expressions</a:t>
            </a:r>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9" name="Rectangle 8"/>
          <p:cNvSpPr>
            <a:spLocks noChangeArrowheads="1"/>
          </p:cNvSpPr>
          <p:nvPr/>
        </p:nvSpPr>
        <p:spPr bwMode="auto">
          <a:xfrm>
            <a:off x="627099" y="939448"/>
            <a:ext cx="6933907" cy="5166385"/>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108000" rIns="93600" bIns="108000"/>
          <a:lstStyle/>
          <a:p>
            <a:pPr>
              <a:spcBef>
                <a:spcPts val="1200"/>
              </a:spcBef>
            </a:pPr>
            <a:r>
              <a:rPr lang="en-US" dirty="0">
                <a:latin typeface="Consolas" panose="020B0609020204030204" pitchFamily="49" charset="0"/>
                <a:cs typeface="Consolas" panose="020B0609020204030204" pitchFamily="49" charset="0"/>
              </a:rPr>
              <a:t>public class Demo2 {</a:t>
            </a:r>
          </a:p>
          <a:p>
            <a:pPr>
              <a:spcBef>
                <a:spcPts val="1200"/>
              </a:spcBef>
            </a:pPr>
            <a:r>
              <a:rPr lang="en-US" dirty="0">
                <a:latin typeface="Consolas" panose="020B0609020204030204" pitchFamily="49" charset="0"/>
                <a:cs typeface="Consolas" panose="020B0609020204030204" pitchFamily="49" charset="0"/>
              </a:rPr>
              <a:t>   public static void main(String[] args) {</a:t>
            </a:r>
          </a:p>
          <a:p>
            <a:pPr>
              <a:spcBef>
                <a:spcPts val="1200"/>
              </a:spcBef>
            </a:pPr>
            <a:r>
              <a:rPr lang="en-US" dirty="0">
                <a:latin typeface="Consolas" panose="020B0609020204030204" pitchFamily="49" charset="0"/>
                <a:cs typeface="Consolas" panose="020B0609020204030204" pitchFamily="49" charset="0"/>
              </a:rPr>
              <a:t>      System.out.println(5 + 3);  // 8</a:t>
            </a:r>
          </a:p>
          <a:p>
            <a:pPr>
              <a:spcBef>
                <a:spcPts val="1200"/>
              </a:spcBef>
            </a:pPr>
            <a:r>
              <a:rPr lang="en-US" dirty="0">
                <a:latin typeface="Consolas" panose="020B0609020204030204" pitchFamily="49" charset="0"/>
                <a:cs typeface="Consolas" panose="020B0609020204030204" pitchFamily="49" charset="0"/>
              </a:rPr>
              <a:t>      System.out.println(5 - 3);  // 2</a:t>
            </a:r>
          </a:p>
          <a:p>
            <a:pPr>
              <a:spcBef>
                <a:spcPts val="1200"/>
              </a:spcBef>
            </a:pPr>
            <a:r>
              <a:rPr lang="en-US" dirty="0">
                <a:latin typeface="Consolas" panose="020B0609020204030204" pitchFamily="49" charset="0"/>
                <a:cs typeface="Consolas" panose="020B0609020204030204" pitchFamily="49" charset="0"/>
              </a:rPr>
              <a:t>      System.out.println(5 * 3);  // 15</a:t>
            </a:r>
          </a:p>
          <a:p>
            <a:pPr>
              <a:spcBef>
                <a:spcPts val="1200"/>
              </a:spcBef>
            </a:pPr>
            <a:r>
              <a:rPr lang="en-US" dirty="0">
                <a:latin typeface="Consolas" panose="020B0609020204030204" pitchFamily="49" charset="0"/>
                <a:cs typeface="Consolas" panose="020B0609020204030204" pitchFamily="49" charset="0"/>
              </a:rPr>
              <a:t>      System.out.println(5 / 5);  // 1</a:t>
            </a:r>
          </a:p>
          <a:p>
            <a:pPr>
              <a:spcBef>
                <a:spcPts val="1200"/>
              </a:spcBef>
            </a:pPr>
            <a:r>
              <a:rPr lang="en-US" dirty="0">
                <a:latin typeface="Consolas" panose="020B0609020204030204" pitchFamily="49" charset="0"/>
                <a:cs typeface="Consolas" panose="020B0609020204030204" pitchFamily="49" charset="0"/>
              </a:rPr>
              <a:t>      System.out.println(5 % 3);  // 2</a:t>
            </a:r>
          </a:p>
          <a:p>
            <a:pPr>
              <a:spcBef>
                <a:spcPts val="1200"/>
              </a:spcBef>
            </a:pPr>
            <a:r>
              <a:rPr lang="en-US" dirty="0">
                <a:latin typeface="Consolas" panose="020B0609020204030204" pitchFamily="49" charset="0"/>
                <a:cs typeface="Consolas" panose="020B0609020204030204" pitchFamily="49" charset="0"/>
              </a:rPr>
              <a:t>      System.out.println(1 / 0);  // Run-time error</a:t>
            </a:r>
          </a:p>
          <a:p>
            <a:pPr>
              <a:spcBef>
                <a:spcPts val="1200"/>
              </a:spcBef>
            </a:pPr>
            <a:r>
              <a:rPr lang="en-US" dirty="0">
                <a:latin typeface="Consolas" panose="020B0609020204030204" pitchFamily="49" charset="0"/>
                <a:cs typeface="Consolas" panose="020B0609020204030204" pitchFamily="49" charset="0"/>
              </a:rPr>
              <a:t>      System.out.println(3 * 5 - 2);    // 13  (* has precedence)</a:t>
            </a:r>
          </a:p>
          <a:p>
            <a:pPr>
              <a:spcBef>
                <a:spcPts val="1200"/>
              </a:spcBef>
            </a:pPr>
            <a:r>
              <a:rPr lang="en-US" dirty="0">
                <a:latin typeface="Consolas" panose="020B0609020204030204" pitchFamily="49" charset="0"/>
                <a:cs typeface="Consolas" panose="020B0609020204030204" pitchFamily="49" charset="0"/>
              </a:rPr>
              <a:t>      System.out.println(3 + 5 / 2);    // 5   (/ has precedence)</a:t>
            </a:r>
          </a:p>
          <a:p>
            <a:pPr>
              <a:spcBef>
                <a:spcPts val="1200"/>
              </a:spcBef>
            </a:pPr>
            <a:r>
              <a:rPr lang="en-US" dirty="0">
                <a:latin typeface="Consolas" panose="020B0609020204030204" pitchFamily="49" charset="0"/>
                <a:cs typeface="Consolas" panose="020B0609020204030204" pitchFamily="49" charset="0"/>
              </a:rPr>
              <a:t>      System.out.println(3 - 5 - 2);    // -4  (- associates to the left)</a:t>
            </a:r>
          </a:p>
          <a:p>
            <a:pPr>
              <a:spcBef>
                <a:spcPts val="1200"/>
              </a:spcBef>
            </a:pPr>
            <a:r>
              <a:rPr lang="en-US" dirty="0">
                <a:latin typeface="Consolas" panose="020B0609020204030204" pitchFamily="49" charset="0"/>
                <a:cs typeface="Consolas" panose="020B0609020204030204" pitchFamily="49" charset="0"/>
              </a:rPr>
              <a:t>      System.out.println((3 - 5) - 2);  // -4  (better style)</a:t>
            </a:r>
          </a:p>
          <a:p>
            <a:pPr>
              <a:spcBef>
                <a:spcPts val="1200"/>
              </a:spcBef>
            </a:pPr>
            <a:r>
              <a:rPr lang="en-US" dirty="0">
                <a:latin typeface="Consolas" panose="020B0609020204030204" pitchFamily="49" charset="0"/>
                <a:cs typeface="Consolas" panose="020B0609020204030204" pitchFamily="49" charset="0"/>
              </a:rPr>
              <a:t>      System.out.println(3 - (5 - 2));  // 0   (parentheses have precedence)</a:t>
            </a:r>
          </a:p>
          <a:p>
            <a:pPr>
              <a:spcBef>
                <a:spcPts val="1200"/>
              </a:spcBef>
            </a:pPr>
            <a:r>
              <a:rPr lang="en-US" dirty="0">
                <a:latin typeface="Consolas" panose="020B0609020204030204" pitchFamily="49" charset="0"/>
                <a:cs typeface="Consolas" panose="020B0609020204030204" pitchFamily="49" charset="0"/>
              </a:rPr>
              <a:t>   }</a:t>
            </a:r>
          </a:p>
          <a:p>
            <a:pPr>
              <a:spcBef>
                <a:spcPts val="1200"/>
              </a:spcBef>
            </a:pPr>
            <a:r>
              <a:rPr lang="en-US" dirty="0">
                <a:latin typeface="Consolas" panose="020B0609020204030204" pitchFamily="49" charset="0"/>
                <a:cs typeface="Consolas" panose="020B0609020204030204" pitchFamily="49" charset="0"/>
              </a:rPr>
              <a:t>}</a:t>
            </a:r>
          </a:p>
          <a:p>
            <a:pPr>
              <a:spcBef>
                <a:spcPts val="600"/>
              </a:spcBef>
            </a:pPr>
            <a:endParaRPr lang="en-US" dirty="0"/>
          </a:p>
        </p:txBody>
      </p:sp>
    </p:spTree>
    <p:extLst>
      <p:ext uri="{BB962C8B-B14F-4D97-AF65-F5344CB8AC3E}">
        <p14:creationId xmlns:p14="http://schemas.microsoft.com/office/powerpoint/2010/main" val="29777252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Lecture plan</a:t>
            </a:r>
          </a:p>
        </p:txBody>
      </p:sp>
      <p:sp>
        <p:nvSpPr>
          <p:cNvPr id="5" name="Content Placeholder 2"/>
          <p:cNvSpPr>
            <a:spLocks noGrp="1"/>
          </p:cNvSpPr>
          <p:nvPr>
            <p:ph idx="1"/>
          </p:nvPr>
        </p:nvSpPr>
        <p:spPr>
          <a:xfrm>
            <a:off x="1820778" y="1321219"/>
            <a:ext cx="5889599" cy="3878180"/>
          </a:xfrm>
        </p:spPr>
        <p:txBody>
          <a:bodyPr>
            <a:noAutofit/>
          </a:bodyPr>
          <a:lstStyle/>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Variables</a:t>
            </a:r>
            <a:endParaRPr lang="en-US" sz="1600" dirty="0">
              <a:solidFill>
                <a:schemeClr val="tx1"/>
              </a:solidFill>
              <a:latin typeface="Consolas"/>
              <a:cs typeface="Consolas"/>
            </a:endParaRPr>
          </a:p>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Representing integers: </a:t>
            </a:r>
            <a:r>
              <a:rPr lang="en-US" sz="1400" dirty="0">
                <a:solidFill>
                  <a:schemeClr val="tx1"/>
                </a:solidFill>
                <a:latin typeface="Consolas"/>
                <a:cs typeface="Consolas"/>
              </a:rPr>
              <a:t>int</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text: </a:t>
            </a:r>
            <a:r>
              <a:rPr lang="en-US" sz="1400" dirty="0">
                <a:solidFill>
                  <a:schemeClr val="tx1"/>
                </a:solidFill>
                <a:latin typeface="Consolas"/>
                <a:cs typeface="Consolas"/>
              </a:rPr>
              <a:t>String</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real numbers: </a:t>
            </a:r>
            <a:r>
              <a:rPr lang="en-US" sz="1400" dirty="0">
                <a:solidFill>
                  <a:schemeClr val="tx1"/>
                </a:solidFill>
                <a:latin typeface="Consolas"/>
                <a:cs typeface="Consolas"/>
              </a:rPr>
              <a:t>double</a:t>
            </a:r>
          </a:p>
          <a:p>
            <a:pPr>
              <a:lnSpc>
                <a:spcPct val="100000"/>
              </a:lnSpc>
              <a:spcBef>
                <a:spcPts val="3000"/>
              </a:spcBef>
              <a:buClr>
                <a:schemeClr val="tx1"/>
              </a:buClr>
              <a:buFont typeface="Arial" charset="0"/>
              <a:buChar char="•"/>
            </a:pPr>
            <a:r>
              <a:rPr lang="en-US" sz="2000" dirty="0">
                <a:solidFill>
                  <a:schemeClr val="tx1"/>
                </a:solidFill>
                <a:cs typeface="Times New Roman"/>
              </a:rPr>
              <a:t>Representing logical values: </a:t>
            </a:r>
            <a:r>
              <a:rPr lang="en-US" sz="1400" dirty="0">
                <a:solidFill>
                  <a:schemeClr val="tx1"/>
                </a:solidFill>
                <a:latin typeface="Consolas"/>
                <a:cs typeface="Consolas"/>
              </a:rPr>
              <a:t>boolean</a:t>
            </a:r>
          </a:p>
          <a:p>
            <a:pPr>
              <a:lnSpc>
                <a:spcPct val="100000"/>
              </a:lnSpc>
              <a:spcBef>
                <a:spcPts val="3000"/>
              </a:spcBef>
              <a:buClr>
                <a:schemeClr val="tx1"/>
              </a:buClr>
              <a:buFont typeface="Arial" charset="0"/>
              <a:buChar char="•"/>
            </a:pPr>
            <a:r>
              <a:rPr lang="en-US" sz="2000" dirty="0">
                <a:solidFill>
                  <a:schemeClr val="tx1"/>
                </a:solidFill>
                <a:cs typeface="Times New Roman"/>
              </a:rPr>
              <a:t>Casting (“data type conversions”)</a:t>
            </a:r>
            <a:endParaRPr lang="en-US" sz="2000" dirty="0">
              <a:solidFill>
                <a:schemeClr val="tx1"/>
              </a:solidFill>
              <a:latin typeface="Times New Roman"/>
              <a:cs typeface="Times New Roman"/>
            </a:endParaRPr>
          </a:p>
          <a:p>
            <a:pPr>
              <a:lnSpc>
                <a:spcPct val="100000"/>
              </a:lnSpc>
              <a:spcBef>
                <a:spcPts val="2400"/>
              </a:spcBef>
            </a:pPr>
            <a:endParaRPr lang="en-US" sz="2000" dirty="0">
              <a:solidFill>
                <a:schemeClr val="tx1"/>
              </a:solidFill>
            </a:endParaRPr>
          </a:p>
          <a:p>
            <a:pPr>
              <a:lnSpc>
                <a:spcPct val="100000"/>
              </a:lnSpc>
              <a:spcBef>
                <a:spcPts val="2400"/>
              </a:spcBef>
            </a:pPr>
            <a:endParaRPr lang="en-US" sz="2000" dirty="0"/>
          </a:p>
          <a:p>
            <a:pPr marL="0" indent="0">
              <a:lnSpc>
                <a:spcPct val="100000"/>
              </a:lnSpc>
              <a:spcBef>
                <a:spcPts val="2400"/>
              </a:spcBef>
              <a:buNone/>
            </a:pPr>
            <a:endParaRPr lang="en-US" sz="2000" dirty="0"/>
          </a:p>
          <a:p>
            <a:pPr>
              <a:lnSpc>
                <a:spcPct val="100000"/>
              </a:lnSpc>
              <a:spcBef>
                <a:spcPts val="2400"/>
              </a:spcBef>
            </a:pPr>
            <a:endParaRPr lang="en-US" sz="2000" dirty="0"/>
          </a:p>
        </p:txBody>
      </p:sp>
      <p:pic>
        <p:nvPicPr>
          <p:cNvPr id="6" name="Picture 5"/>
          <p:cNvPicPr>
            <a:picLocks noChangeAspect="1"/>
          </p:cNvPicPr>
          <p:nvPr/>
        </p:nvPicPr>
        <p:blipFill rotWithShape="1">
          <a:blip r:embed="rId2"/>
          <a:srcRect l="24869" r="17798"/>
          <a:stretch/>
        </p:blipFill>
        <p:spPr>
          <a:xfrm>
            <a:off x="1692191" y="1257719"/>
            <a:ext cx="497332" cy="486587"/>
          </a:xfrm>
          <a:prstGeom prst="rect">
            <a:avLst/>
          </a:prstGeom>
        </p:spPr>
      </p:pic>
      <p:sp>
        <p:nvSpPr>
          <p:cNvPr id="7" name="Right Arrow 6"/>
          <p:cNvSpPr/>
          <p:nvPr/>
        </p:nvSpPr>
        <p:spPr bwMode="auto">
          <a:xfrm>
            <a:off x="1588549" y="2705003"/>
            <a:ext cx="464457" cy="377371"/>
          </a:xfrm>
          <a:prstGeom prst="rightArrow">
            <a:avLst/>
          </a:prstGeom>
          <a:solidFill>
            <a:schemeClr val="bg1">
              <a:lumMod val="50000"/>
            </a:schemeClr>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Comic Sans MS" charset="0"/>
              <a:ea typeface="ＭＳ Ｐゴシック" charset="-128"/>
              <a:cs typeface="ＭＳ Ｐゴシック" charset="-128"/>
            </a:endParaRPr>
          </a:p>
        </p:txBody>
      </p:sp>
      <p:pic>
        <p:nvPicPr>
          <p:cNvPr id="8" name="Picture 7"/>
          <p:cNvPicPr>
            <a:picLocks noChangeAspect="1"/>
          </p:cNvPicPr>
          <p:nvPr/>
        </p:nvPicPr>
        <p:blipFill rotWithShape="1">
          <a:blip r:embed="rId2"/>
          <a:srcRect l="24869" r="17798"/>
          <a:stretch/>
        </p:blipFill>
        <p:spPr>
          <a:xfrm>
            <a:off x="1692191" y="1935306"/>
            <a:ext cx="497332" cy="486587"/>
          </a:xfrm>
          <a:prstGeom prst="rect">
            <a:avLst/>
          </a:prstGeom>
        </p:spPr>
      </p:pic>
    </p:spTree>
    <p:extLst>
      <p:ext uri="{BB962C8B-B14F-4D97-AF65-F5344CB8AC3E}">
        <p14:creationId xmlns:p14="http://schemas.microsoft.com/office/powerpoint/2010/main" val="1263925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kumimoji="0" lang="en-US" dirty="0"/>
              <a:t>Textual information</a:t>
            </a:r>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grpSp>
        <p:nvGrpSpPr>
          <p:cNvPr id="9" name="Group 8">
            <a:extLst>
              <a:ext uri="{FF2B5EF4-FFF2-40B4-BE49-F238E27FC236}">
                <a16:creationId xmlns:a16="http://schemas.microsoft.com/office/drawing/2014/main" id="{C5A8FA29-5D3A-4E49-9BE6-48E3E350693A}"/>
              </a:ext>
            </a:extLst>
          </p:cNvPr>
          <p:cNvGrpSpPr/>
          <p:nvPr/>
        </p:nvGrpSpPr>
        <p:grpSpPr>
          <a:xfrm>
            <a:off x="2885954" y="857920"/>
            <a:ext cx="2430565" cy="2374570"/>
            <a:chOff x="5788520" y="1135306"/>
            <a:chExt cx="2430565" cy="2374570"/>
          </a:xfrm>
        </p:grpSpPr>
        <p:sp>
          <p:nvSpPr>
            <p:cNvPr id="18" name="TextBox 6"/>
            <p:cNvSpPr txBox="1">
              <a:spLocks noChangeArrowheads="1"/>
            </p:cNvSpPr>
            <p:nvPr/>
          </p:nvSpPr>
          <p:spPr bwMode="auto">
            <a:xfrm>
              <a:off x="5788520" y="1135306"/>
              <a:ext cx="741926" cy="369332"/>
            </a:xfrm>
            <a:prstGeom prst="rect">
              <a:avLst/>
            </a:prstGeom>
            <a:solidFill>
              <a:schemeClr val="bg1"/>
            </a:solidFill>
            <a:ln w="9525">
              <a:noFill/>
              <a:miter lim="800000"/>
              <a:headEnd/>
              <a:tailEnd/>
            </a:ln>
          </p:spPr>
          <p:txBody>
            <a:bodyPr wrap="square">
              <a:prstTxWarp prst="textNoShape">
                <a:avLst/>
              </a:prstTxWarp>
              <a:spAutoFit/>
            </a:bodyPr>
            <a:lstStyle/>
            <a:p>
              <a:r>
                <a:rPr lang="en-US" sz="1800" dirty="0">
                  <a:latin typeface="Times New Roman"/>
                  <a:cs typeface="Times New Roman"/>
                </a:rPr>
                <a:t>DNA:</a:t>
              </a:r>
            </a:p>
          </p:txBody>
        </p:sp>
        <p:pic>
          <p:nvPicPr>
            <p:cNvPr id="5" name="Picture 4"/>
            <p:cNvPicPr>
              <a:picLocks noChangeAspect="1"/>
            </p:cNvPicPr>
            <p:nvPr/>
          </p:nvPicPr>
          <p:blipFill rotWithShape="1">
            <a:blip r:embed="rId3"/>
            <a:srcRect l="1842" r="38680"/>
            <a:stretch/>
          </p:blipFill>
          <p:spPr>
            <a:xfrm>
              <a:off x="5835938" y="1525588"/>
              <a:ext cx="2383147" cy="1984288"/>
            </a:xfrm>
            <a:prstGeom prst="rect">
              <a:avLst/>
            </a:prstGeom>
          </p:spPr>
        </p:pic>
      </p:grpSp>
      <p:grpSp>
        <p:nvGrpSpPr>
          <p:cNvPr id="6" name="Group 5">
            <a:extLst>
              <a:ext uri="{FF2B5EF4-FFF2-40B4-BE49-F238E27FC236}">
                <a16:creationId xmlns:a16="http://schemas.microsoft.com/office/drawing/2014/main" id="{7B2FDF61-1C81-7741-9A12-127B7DD2D075}"/>
              </a:ext>
            </a:extLst>
          </p:cNvPr>
          <p:cNvGrpSpPr/>
          <p:nvPr/>
        </p:nvGrpSpPr>
        <p:grpSpPr>
          <a:xfrm>
            <a:off x="5423667" y="861790"/>
            <a:ext cx="3287170" cy="2225966"/>
            <a:chOff x="378281" y="3603334"/>
            <a:chExt cx="3287170" cy="2225966"/>
          </a:xfrm>
        </p:grpSpPr>
        <p:pic>
          <p:nvPicPr>
            <p:cNvPr id="3" name="Picture 2">
              <a:extLst>
                <a:ext uri="{FF2B5EF4-FFF2-40B4-BE49-F238E27FC236}">
                  <a16:creationId xmlns:a16="http://schemas.microsoft.com/office/drawing/2014/main" id="{D3342CAD-0AB8-9341-9197-40A46E6BEE0E}"/>
                </a:ext>
              </a:extLst>
            </p:cNvPr>
            <p:cNvPicPr>
              <a:picLocks noChangeAspect="1"/>
            </p:cNvPicPr>
            <p:nvPr/>
          </p:nvPicPr>
          <p:blipFill>
            <a:blip r:embed="rId4"/>
            <a:stretch>
              <a:fillRect/>
            </a:stretch>
          </p:blipFill>
          <p:spPr>
            <a:xfrm>
              <a:off x="378281" y="3900827"/>
              <a:ext cx="3287170" cy="1928473"/>
            </a:xfrm>
            <a:prstGeom prst="rect">
              <a:avLst/>
            </a:prstGeom>
          </p:spPr>
        </p:pic>
        <p:sp>
          <p:nvSpPr>
            <p:cNvPr id="12" name="TextBox 6">
              <a:extLst>
                <a:ext uri="{FF2B5EF4-FFF2-40B4-BE49-F238E27FC236}">
                  <a16:creationId xmlns:a16="http://schemas.microsoft.com/office/drawing/2014/main" id="{343DDF59-ACD0-D249-ADE0-3CBB1B755EA1}"/>
                </a:ext>
              </a:extLst>
            </p:cNvPr>
            <p:cNvSpPr txBox="1">
              <a:spLocks noChangeArrowheads="1"/>
            </p:cNvSpPr>
            <p:nvPr/>
          </p:nvSpPr>
          <p:spPr bwMode="auto">
            <a:xfrm>
              <a:off x="543010" y="3603334"/>
              <a:ext cx="959482" cy="369332"/>
            </a:xfrm>
            <a:prstGeom prst="rect">
              <a:avLst/>
            </a:prstGeom>
            <a:solidFill>
              <a:schemeClr val="bg1"/>
            </a:solidFill>
            <a:ln w="9525">
              <a:noFill/>
              <a:miter lim="800000"/>
              <a:headEnd/>
              <a:tailEnd/>
            </a:ln>
          </p:spPr>
          <p:txBody>
            <a:bodyPr wrap="square">
              <a:prstTxWarp prst="textNoShape">
                <a:avLst/>
              </a:prstTxWarp>
              <a:spAutoFit/>
            </a:bodyPr>
            <a:lstStyle/>
            <a:p>
              <a:r>
                <a:rPr lang="en-US" sz="1800" dirty="0">
                  <a:latin typeface="Times New Roman"/>
                  <a:cs typeface="Times New Roman"/>
                </a:rPr>
                <a:t>HTML:</a:t>
              </a:r>
            </a:p>
          </p:txBody>
        </p:sp>
      </p:grpSp>
      <p:sp>
        <p:nvSpPr>
          <p:cNvPr id="13" name="TextBox 6">
            <a:extLst>
              <a:ext uri="{FF2B5EF4-FFF2-40B4-BE49-F238E27FC236}">
                <a16:creationId xmlns:a16="http://schemas.microsoft.com/office/drawing/2014/main" id="{54F1A3BC-ADB3-E448-80C8-952730C8045A}"/>
              </a:ext>
            </a:extLst>
          </p:cNvPr>
          <p:cNvSpPr txBox="1">
            <a:spLocks noChangeArrowheads="1"/>
          </p:cNvSpPr>
          <p:nvPr/>
        </p:nvSpPr>
        <p:spPr bwMode="auto">
          <a:xfrm>
            <a:off x="540187" y="806274"/>
            <a:ext cx="741926" cy="369332"/>
          </a:xfrm>
          <a:prstGeom prst="rect">
            <a:avLst/>
          </a:prstGeom>
          <a:solidFill>
            <a:schemeClr val="bg1"/>
          </a:solidFill>
          <a:ln w="9525">
            <a:noFill/>
            <a:miter lim="800000"/>
            <a:headEnd/>
            <a:tailEnd/>
          </a:ln>
        </p:spPr>
        <p:txBody>
          <a:bodyPr wrap="square">
            <a:prstTxWarp prst="textNoShape">
              <a:avLst/>
            </a:prstTxWarp>
            <a:spAutoFit/>
          </a:bodyPr>
          <a:lstStyle/>
          <a:p>
            <a:r>
              <a:rPr lang="en-US" sz="1800" dirty="0">
                <a:latin typeface="Times New Roman"/>
                <a:cs typeface="Times New Roman"/>
              </a:rPr>
              <a:t>Text:</a:t>
            </a:r>
          </a:p>
        </p:txBody>
      </p:sp>
      <p:grpSp>
        <p:nvGrpSpPr>
          <p:cNvPr id="7" name="Group 6">
            <a:extLst>
              <a:ext uri="{FF2B5EF4-FFF2-40B4-BE49-F238E27FC236}">
                <a16:creationId xmlns:a16="http://schemas.microsoft.com/office/drawing/2014/main" id="{5064742F-2727-0B42-9770-4BFAA287DA1F}"/>
              </a:ext>
            </a:extLst>
          </p:cNvPr>
          <p:cNvGrpSpPr/>
          <p:nvPr/>
        </p:nvGrpSpPr>
        <p:grpSpPr>
          <a:xfrm>
            <a:off x="540186" y="3661209"/>
            <a:ext cx="8277243" cy="2390517"/>
            <a:chOff x="1369124" y="3675220"/>
            <a:chExt cx="8277243" cy="2390517"/>
          </a:xfrm>
        </p:grpSpPr>
        <p:grpSp>
          <p:nvGrpSpPr>
            <p:cNvPr id="4" name="Group 3">
              <a:extLst>
                <a:ext uri="{FF2B5EF4-FFF2-40B4-BE49-F238E27FC236}">
                  <a16:creationId xmlns:a16="http://schemas.microsoft.com/office/drawing/2014/main" id="{11791A12-32C4-4346-9897-2E604A2D2658}"/>
                </a:ext>
              </a:extLst>
            </p:cNvPr>
            <p:cNvGrpSpPr/>
            <p:nvPr/>
          </p:nvGrpSpPr>
          <p:grpSpPr>
            <a:xfrm>
              <a:off x="1369124" y="3675220"/>
              <a:ext cx="4911932" cy="2390517"/>
              <a:chOff x="4341352" y="3431767"/>
              <a:chExt cx="4911932" cy="2390517"/>
            </a:xfrm>
          </p:grpSpPr>
          <p:sp>
            <p:nvSpPr>
              <p:cNvPr id="10" name="Rectangle 9"/>
              <p:cNvSpPr>
                <a:spLocks noChangeArrowheads="1"/>
              </p:cNvSpPr>
              <p:nvPr/>
            </p:nvSpPr>
            <p:spPr bwMode="auto">
              <a:xfrm>
                <a:off x="4419633" y="3838332"/>
                <a:ext cx="4833651" cy="1983952"/>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44000" tIns="72000" rIns="0" bIns="75600" anchor="ctr" anchorCtr="0"/>
              <a:lstStyle/>
              <a:p>
                <a:pPr>
                  <a:spcBef>
                    <a:spcPts val="0"/>
                  </a:spcBef>
                </a:pPr>
                <a:r>
                  <a:rPr lang="en-US" dirty="0">
                    <a:solidFill>
                      <a:srgbClr val="000000"/>
                    </a:solidFill>
                    <a:latin typeface="Consolas" panose="020B0609020204030204" pitchFamily="49" charset="0"/>
                    <a:cs typeface="Consolas" panose="020B0609020204030204" pitchFamily="49" charset="0"/>
                  </a:rPr>
                  <a:t>String textSegment =</a:t>
                </a:r>
              </a:p>
              <a:p>
                <a:pPr>
                  <a:spcBef>
                    <a:spcPts val="300"/>
                  </a:spcBef>
                </a:pPr>
                <a:r>
                  <a:rPr lang="en-US" dirty="0">
                    <a:solidFill>
                      <a:srgbClr val="000000"/>
                    </a:solidFill>
                    <a:latin typeface="Consolas" panose="020B0609020204030204" pitchFamily="49" charset="0"/>
                    <a:cs typeface="Consolas" panose="020B0609020204030204" pitchFamily="49" charset="0"/>
                  </a:rPr>
                  <a:t>       </a:t>
                </a:r>
                <a:r>
                  <a:rPr lang="en-US" dirty="0">
                    <a:solidFill>
                      <a:srgbClr val="0049DC"/>
                    </a:solidFill>
                    <a:latin typeface="Consolas" panose="020B0609020204030204" pitchFamily="49" charset="0"/>
                    <a:cs typeface="Consolas" panose="020B0609020204030204" pitchFamily="49" charset="0"/>
                  </a:rPr>
                  <a:t>"We hold these truths</a:t>
                </a:r>
                <a:r>
                  <a:rPr lang="en-US" dirty="0">
                    <a:solidFill>
                      <a:srgbClr val="0049DC"/>
                    </a:solidFill>
                    <a:latin typeface="Times New Roman" panose="02020603050405020304" pitchFamily="18" charset="0"/>
                    <a:cs typeface="Times New Roman" panose="02020603050405020304" pitchFamily="18" charset="0"/>
                  </a:rPr>
                  <a:t> ...</a:t>
                </a:r>
                <a:r>
                  <a:rPr lang="en-US" dirty="0">
                    <a:solidFill>
                      <a:srgbClr val="0049DC"/>
                    </a:solidFill>
                    <a:latin typeface="Consolas" panose="020B0609020204030204" pitchFamily="49" charset="0"/>
                    <a:cs typeface="Consolas" panose="020B0609020204030204" pitchFamily="49" charset="0"/>
                  </a:rPr>
                  <a:t>"</a:t>
                </a:r>
                <a:r>
                  <a:rPr lang="en-US" dirty="0">
                    <a:solidFill>
                      <a:srgbClr val="002060"/>
                    </a:solidFill>
                    <a:latin typeface="Consolas" panose="020B0609020204030204" pitchFamily="49" charset="0"/>
                    <a:cs typeface="Consolas" panose="020B0609020204030204" pitchFamily="49" charset="0"/>
                  </a:rPr>
                  <a:t>;</a:t>
                </a:r>
              </a:p>
              <a:p>
                <a:pPr>
                  <a:spcBef>
                    <a:spcPts val="600"/>
                  </a:spcBef>
                </a:pPr>
                <a:endParaRPr lang="en-US" dirty="0">
                  <a:solidFill>
                    <a:srgbClr val="000000"/>
                  </a:solidFill>
                  <a:latin typeface="Consolas" panose="020B0609020204030204" pitchFamily="49" charset="0"/>
                  <a:cs typeface="Consolas" panose="020B0609020204030204" pitchFamily="49" charset="0"/>
                </a:endParaRPr>
              </a:p>
              <a:p>
                <a:pPr>
                  <a:spcBef>
                    <a:spcPts val="600"/>
                  </a:spcBef>
                </a:pPr>
                <a:r>
                  <a:rPr lang="en-US" dirty="0">
                    <a:solidFill>
                      <a:srgbClr val="000000"/>
                    </a:solidFill>
                    <a:latin typeface="Consolas" panose="020B0609020204030204" pitchFamily="49" charset="0"/>
                    <a:cs typeface="Consolas" panose="020B0609020204030204" pitchFamily="49" charset="0"/>
                  </a:rPr>
                  <a:t>String dnaSegment = </a:t>
                </a:r>
                <a:r>
                  <a:rPr lang="en-US" dirty="0">
                    <a:solidFill>
                      <a:srgbClr val="0049DC"/>
                    </a:solidFill>
                    <a:latin typeface="Consolas" panose="020B0609020204030204" pitchFamily="49" charset="0"/>
                    <a:cs typeface="Consolas" panose="020B0609020204030204" pitchFamily="49" charset="0"/>
                  </a:rPr>
                  <a:t>"ATGTTGCGGCTCGGGGCCAA ..."</a:t>
                </a:r>
                <a:r>
                  <a:rPr lang="en-US" dirty="0">
                    <a:solidFill>
                      <a:srgbClr val="002060"/>
                    </a:solidFill>
                    <a:latin typeface="Consolas" panose="020B0609020204030204" pitchFamily="49" charset="0"/>
                    <a:cs typeface="Consolas" panose="020B0609020204030204" pitchFamily="49" charset="0"/>
                  </a:rPr>
                  <a:t>;</a:t>
                </a:r>
              </a:p>
              <a:p>
                <a:pPr>
                  <a:spcBef>
                    <a:spcPts val="0"/>
                  </a:spcBef>
                </a:pPr>
                <a:endParaRPr lang="en-US" dirty="0">
                  <a:solidFill>
                    <a:srgbClr val="000000"/>
                  </a:solidFill>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String HTMLSegment =</a:t>
                </a:r>
              </a:p>
              <a:p>
                <a:pPr>
                  <a:spcBef>
                    <a:spcPts val="300"/>
                  </a:spcBef>
                </a:pPr>
                <a:r>
                  <a:rPr lang="en-US" dirty="0">
                    <a:solidFill>
                      <a:srgbClr val="2A00FF"/>
                    </a:solidFill>
                    <a:latin typeface="Consolas" panose="020B0609020204030204" pitchFamily="49" charset="0"/>
                    <a:cs typeface="Consolas" panose="020B0609020204030204" pitchFamily="49" charset="0"/>
                  </a:rPr>
                  <a:t>       </a:t>
                </a:r>
                <a:r>
                  <a:rPr lang="en-US" dirty="0">
                    <a:solidFill>
                      <a:srgbClr val="0049DC"/>
                    </a:solidFill>
                    <a:latin typeface="Consolas" panose="020B0609020204030204" pitchFamily="49" charset="0"/>
                    <a:cs typeface="Consolas" panose="020B0609020204030204" pitchFamily="49" charset="0"/>
                  </a:rPr>
                  <a:t>"&lt;!DOCTYPE html&gt; &lt;html lang=\"en-US\"&gt; ..."</a:t>
                </a:r>
                <a:r>
                  <a:rPr lang="en-US" dirty="0">
                    <a:solidFill>
                      <a:srgbClr val="000000"/>
                    </a:solidFill>
                    <a:latin typeface="Consolas" panose="020B0609020204030204" pitchFamily="49" charset="0"/>
                    <a:cs typeface="Consolas" panose="020B0609020204030204" pitchFamily="49" charset="0"/>
                  </a:rPr>
                  <a:t>;</a:t>
                </a:r>
                <a:r>
                  <a:rPr lang="en-US" dirty="0">
                    <a:solidFill>
                      <a:srgbClr val="2A00FF"/>
                    </a:solidFill>
                    <a:latin typeface="Consolas" panose="020B0609020204030204" pitchFamily="49" charset="0"/>
                    <a:cs typeface="Consolas" panose="020B0609020204030204" pitchFamily="49" charset="0"/>
                  </a:rPr>
                  <a:t> </a:t>
                </a:r>
              </a:p>
            </p:txBody>
          </p:sp>
          <p:sp>
            <p:nvSpPr>
              <p:cNvPr id="14" name="TextBox 6">
                <a:extLst>
                  <a:ext uri="{FF2B5EF4-FFF2-40B4-BE49-F238E27FC236}">
                    <a16:creationId xmlns:a16="http://schemas.microsoft.com/office/drawing/2014/main" id="{0ECA42CC-11F9-D944-AD24-77E8959D9E7D}"/>
                  </a:ext>
                </a:extLst>
              </p:cNvPr>
              <p:cNvSpPr txBox="1">
                <a:spLocks noChangeArrowheads="1"/>
              </p:cNvSpPr>
              <p:nvPr/>
            </p:nvSpPr>
            <p:spPr bwMode="auto">
              <a:xfrm>
                <a:off x="4341352" y="3431767"/>
                <a:ext cx="741926" cy="369332"/>
              </a:xfrm>
              <a:prstGeom prst="rect">
                <a:avLst/>
              </a:prstGeom>
              <a:solidFill>
                <a:schemeClr val="bg1"/>
              </a:solidFill>
              <a:ln w="9525">
                <a:noFill/>
                <a:miter lim="800000"/>
                <a:headEnd/>
                <a:tailEnd/>
              </a:ln>
            </p:spPr>
            <p:txBody>
              <a:bodyPr wrap="square">
                <a:prstTxWarp prst="textNoShape">
                  <a:avLst/>
                </a:prstTxWarp>
                <a:spAutoFit/>
              </a:bodyPr>
              <a:lstStyle/>
              <a:p>
                <a:r>
                  <a:rPr lang="en-US" sz="1800" dirty="0">
                    <a:latin typeface="Times New Roman"/>
                    <a:cs typeface="Times New Roman"/>
                  </a:rPr>
                  <a:t>Java:</a:t>
                </a:r>
              </a:p>
            </p:txBody>
          </p:sp>
        </p:grpSp>
        <p:sp>
          <p:nvSpPr>
            <p:cNvPr id="16" name="Rounded Rectangular Callout 15">
              <a:extLst>
                <a:ext uri="{FF2B5EF4-FFF2-40B4-BE49-F238E27FC236}">
                  <a16:creationId xmlns:a16="http://schemas.microsoft.com/office/drawing/2014/main" id="{775CB1F3-18B1-B94E-AF3A-67E886BF5B21}"/>
                </a:ext>
              </a:extLst>
            </p:cNvPr>
            <p:cNvSpPr/>
            <p:nvPr/>
          </p:nvSpPr>
          <p:spPr>
            <a:xfrm>
              <a:off x="5626719" y="3859886"/>
              <a:ext cx="4019648" cy="906412"/>
            </a:xfrm>
            <a:prstGeom prst="wedgeRoundRectCallout">
              <a:avLst>
                <a:gd name="adj1" fmla="val -65972"/>
                <a:gd name="adj2" fmla="val 31736"/>
                <a:gd name="adj3" fmla="val 16667"/>
              </a:avLst>
            </a:prstGeom>
            <a:solidFill>
              <a:srgbClr val="FFE9C4"/>
            </a:solidFill>
            <a:ln w="19050">
              <a:noFill/>
              <a:round/>
              <a:headEnd/>
              <a:tailEnd/>
            </a:ln>
            <a:effectLst/>
          </p:spPr>
          <p:txBody>
            <a:bodyPr anchor="ctr"/>
            <a:lstStyle/>
            <a:p>
              <a:pPr>
                <a:spcBef>
                  <a:spcPts val="600"/>
                </a:spcBef>
                <a:buClr>
                  <a:schemeClr val="tx1"/>
                </a:buClr>
                <a:buSzPct val="100000"/>
              </a:pPr>
              <a:r>
                <a:rPr lang="en-US" sz="1800" dirty="0">
                  <a:solidFill>
                    <a:schemeClr val="tx1"/>
                  </a:solidFill>
                  <a:latin typeface="Times New Roman" panose="02020603050405020304" pitchFamily="18" charset="0"/>
                  <a:ea typeface="ＭＳ Ｐゴシック" charset="-128"/>
                  <a:cs typeface="Times New Roman" panose="02020603050405020304" pitchFamily="18" charset="0"/>
                </a:rPr>
                <a:t>Java represents a sequence of characters</a:t>
              </a:r>
            </a:p>
            <a:p>
              <a:pPr>
                <a:spcBef>
                  <a:spcPts val="600"/>
                </a:spcBef>
                <a:buClr>
                  <a:schemeClr val="tx1"/>
                </a:buClr>
                <a:buSzPct val="100000"/>
              </a:pPr>
              <a:r>
                <a:rPr lang="en-US" sz="1800" dirty="0">
                  <a:solidFill>
                    <a:schemeClr val="tx1"/>
                  </a:solidFill>
                  <a:latin typeface="Times New Roman" panose="02020603050405020304" pitchFamily="18" charset="0"/>
                  <a:ea typeface="ＭＳ Ｐゴシック" charset="-128"/>
                  <a:cs typeface="Times New Roman" panose="02020603050405020304" pitchFamily="18" charset="0"/>
                </a:rPr>
                <a:t>using a data type called </a:t>
              </a:r>
              <a:r>
                <a:rPr lang="en-US" sz="1400" dirty="0">
                  <a:solidFill>
                    <a:schemeClr val="tx1"/>
                  </a:solidFill>
                  <a:latin typeface="Consolas" panose="020B0609020204030204" pitchFamily="49" charset="0"/>
                  <a:cs typeface="Consolas" panose="020B0609020204030204" pitchFamily="49" charset="0"/>
                </a:rPr>
                <a:t>String</a:t>
              </a:r>
            </a:p>
          </p:txBody>
        </p:sp>
      </p:grpSp>
      <p:sp>
        <p:nvSpPr>
          <p:cNvPr id="15" name="TextBox 14">
            <a:extLst>
              <a:ext uri="{FF2B5EF4-FFF2-40B4-BE49-F238E27FC236}">
                <a16:creationId xmlns:a16="http://schemas.microsoft.com/office/drawing/2014/main" id="{5B5ABC45-1ACC-49CE-098B-E394CDD5DB7C}"/>
              </a:ext>
            </a:extLst>
          </p:cNvPr>
          <p:cNvSpPr txBox="1"/>
          <p:nvPr/>
        </p:nvSpPr>
        <p:spPr>
          <a:xfrm>
            <a:off x="540186" y="1182837"/>
            <a:ext cx="2383147" cy="2246769"/>
          </a:xfrm>
          <a:prstGeom prst="rect">
            <a:avLst/>
          </a:prstGeom>
          <a:noFill/>
        </p:spPr>
        <p:txBody>
          <a:bodyPr wrap="square" rtlCol="0">
            <a:spAutoFit/>
          </a:bodyPr>
          <a:lstStyle/>
          <a:p>
            <a:pPr eaLnBrk="0" fontAlgn="base" hangingPunct="0">
              <a:spcBef>
                <a:spcPct val="0"/>
              </a:spcBef>
              <a:spcAft>
                <a:spcPct val="0"/>
              </a:spcAft>
            </a:pPr>
            <a:r>
              <a:rPr lang="en-US" sz="1400" dirty="0">
                <a:latin typeface="Times New Roman" panose="02020603050405020304" pitchFamily="18" charset="0"/>
                <a:cs typeface="Times New Roman" panose="02020603050405020304" pitchFamily="18" charset="0"/>
              </a:rPr>
              <a:t>We hold these truths to be self-evident, that all men are created equal, that they are endowed by their Creator with certain unalienable Rights, that among these are Life, Liberty and the pursuit of Happiness. That to secure these rights, Governments are instituted among Men, ...</a:t>
            </a:r>
          </a:p>
        </p:txBody>
      </p:sp>
    </p:spTree>
    <p:extLst>
      <p:ext uri="{BB962C8B-B14F-4D97-AF65-F5344CB8AC3E}">
        <p14:creationId xmlns:p14="http://schemas.microsoft.com/office/powerpoint/2010/main" val="2626625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kumimoji="0" lang="en-US" dirty="0"/>
              <a:t>Strings</a:t>
            </a:r>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14" name="TextBox 13">
            <a:extLst>
              <a:ext uri="{FF2B5EF4-FFF2-40B4-BE49-F238E27FC236}">
                <a16:creationId xmlns:a16="http://schemas.microsoft.com/office/drawing/2014/main" id="{4D4D47EE-9A29-CB4C-AC3A-D2D2A122A91A}"/>
              </a:ext>
            </a:extLst>
          </p:cNvPr>
          <p:cNvSpPr txBox="1">
            <a:spLocks noChangeArrowheads="1"/>
          </p:cNvSpPr>
          <p:nvPr/>
        </p:nvSpPr>
        <p:spPr bwMode="auto">
          <a:xfrm>
            <a:off x="554686" y="731549"/>
            <a:ext cx="6234762" cy="369332"/>
          </a:xfrm>
          <a:prstGeom prst="rect">
            <a:avLst/>
          </a:prstGeom>
          <a:solidFill>
            <a:schemeClr val="bg1"/>
          </a:solidFill>
          <a:ln w="9525">
            <a:noFill/>
            <a:miter lim="800000"/>
            <a:headEnd/>
            <a:tailEnd/>
          </a:ln>
        </p:spPr>
        <p:txBody>
          <a:bodyPr wrap="square">
            <a:prstTxWarp prst="textNoShape">
              <a:avLst/>
            </a:prstTxWarp>
            <a:spAutoFit/>
          </a:bodyPr>
          <a:lstStyle/>
          <a:p>
            <a:pPr>
              <a:spcBef>
                <a:spcPts val="600"/>
              </a:spcBef>
            </a:pPr>
            <a:r>
              <a:rPr lang="en-US" sz="1800" u="sng" dirty="0">
                <a:latin typeface="Times New Roman"/>
                <a:cs typeface="Times New Roman"/>
              </a:rPr>
              <a:t>Common operation:</a:t>
            </a:r>
            <a:r>
              <a:rPr lang="en-US" sz="1800" dirty="0">
                <a:latin typeface="Times New Roman"/>
                <a:cs typeface="Times New Roman"/>
              </a:rPr>
              <a:t> </a:t>
            </a:r>
            <a:r>
              <a:rPr lang="en-US" sz="1800" i="1" dirty="0">
                <a:latin typeface="Times New Roman"/>
                <a:cs typeface="Times New Roman"/>
              </a:rPr>
              <a:t>concatenation </a:t>
            </a:r>
          </a:p>
        </p:txBody>
      </p:sp>
      <p:sp>
        <p:nvSpPr>
          <p:cNvPr id="3" name="Rectangle 2">
            <a:extLst>
              <a:ext uri="{FF2B5EF4-FFF2-40B4-BE49-F238E27FC236}">
                <a16:creationId xmlns:a16="http://schemas.microsoft.com/office/drawing/2014/main" id="{06A2585F-67CE-AFFF-D25A-1ECB37884ECF}"/>
              </a:ext>
            </a:extLst>
          </p:cNvPr>
          <p:cNvSpPr>
            <a:spLocks noChangeArrowheads="1"/>
          </p:cNvSpPr>
          <p:nvPr/>
        </p:nvSpPr>
        <p:spPr bwMode="auto">
          <a:xfrm>
            <a:off x="633344" y="1268284"/>
            <a:ext cx="6613029" cy="4403173"/>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0" rIns="0" bIns="108000" anchor="t" anchorCtr="0"/>
          <a:lstStyle/>
          <a:p>
            <a:pPr>
              <a:lnSpc>
                <a:spcPts val="2840"/>
              </a:lnSpc>
              <a:spcBef>
                <a:spcPts val="600"/>
              </a:spcBef>
            </a:pP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class</a:t>
            </a:r>
            <a:r>
              <a:rPr lang="en-US" dirty="0">
                <a:latin typeface="Consolas" panose="020B0609020204030204" pitchFamily="49" charset="0"/>
                <a:cs typeface="Consolas" panose="020B0609020204030204" pitchFamily="49" charset="0"/>
              </a:rPr>
              <a:t> Demo3 {</a:t>
            </a:r>
          </a:p>
          <a:p>
            <a:pPr>
              <a:spcBef>
                <a:spcPts val="9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static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void</a:t>
            </a:r>
            <a:r>
              <a:rPr lang="en-US" dirty="0">
                <a:latin typeface="Consolas" panose="020B0609020204030204" pitchFamily="49" charset="0"/>
                <a:cs typeface="Consolas" panose="020B0609020204030204" pitchFamily="49" charset="0"/>
              </a:rPr>
              <a:t> main(String[] </a:t>
            </a:r>
            <a:r>
              <a:rPr lang="en-US" dirty="0">
                <a:solidFill>
                  <a:srgbClr val="6A3E3E"/>
                </a:solidFill>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 {</a:t>
            </a:r>
          </a:p>
          <a:p>
            <a:pPr>
              <a:spcBef>
                <a:spcPts val="900"/>
              </a:spcBef>
            </a:pPr>
            <a:r>
              <a:rPr lang="en-US" dirty="0">
                <a:latin typeface="Consolas" panose="020B0609020204030204" pitchFamily="49" charset="0"/>
                <a:cs typeface="Consolas" panose="020B0609020204030204" pitchFamily="49" charset="0"/>
              </a:rPr>
              <a:t>      String </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"Tel"</a:t>
            </a:r>
            <a:r>
              <a:rPr lang="en-US" dirty="0">
                <a:latin typeface="Consolas" panose="020B0609020204030204" pitchFamily="49" charset="0"/>
                <a:cs typeface="Consolas" panose="020B0609020204030204" pitchFamily="49" charset="0"/>
              </a:rPr>
              <a:t>;</a:t>
            </a:r>
          </a:p>
          <a:p>
            <a:pPr>
              <a:spcBef>
                <a:spcPts val="900"/>
              </a:spcBef>
            </a:pPr>
            <a:r>
              <a:rPr lang="en-US" dirty="0">
                <a:latin typeface="Consolas" panose="020B0609020204030204" pitchFamily="49" charset="0"/>
                <a:cs typeface="Consolas" panose="020B0609020204030204" pitchFamily="49" charset="0"/>
              </a:rPr>
              <a:t>      String </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"Aviv"</a:t>
            </a:r>
            <a:r>
              <a:rPr lang="en-US" dirty="0">
                <a:latin typeface="Consolas" panose="020B0609020204030204" pitchFamily="49" charset="0"/>
                <a:cs typeface="Consolas" panose="020B0609020204030204" pitchFamily="49" charset="0"/>
              </a:rPr>
              <a:t>;</a:t>
            </a:r>
          </a:p>
          <a:p>
            <a:pPr>
              <a:spcBef>
                <a:spcPts val="900"/>
              </a:spcBef>
            </a:pPr>
            <a:endParaRPr lang="en-US"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8835871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kumimoji="0" lang="en-US" dirty="0"/>
              <a:t>Strings</a:t>
            </a:r>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14" name="TextBox 13">
            <a:extLst>
              <a:ext uri="{FF2B5EF4-FFF2-40B4-BE49-F238E27FC236}">
                <a16:creationId xmlns:a16="http://schemas.microsoft.com/office/drawing/2014/main" id="{4D4D47EE-9A29-CB4C-AC3A-D2D2A122A91A}"/>
              </a:ext>
            </a:extLst>
          </p:cNvPr>
          <p:cNvSpPr txBox="1">
            <a:spLocks noChangeArrowheads="1"/>
          </p:cNvSpPr>
          <p:nvPr/>
        </p:nvSpPr>
        <p:spPr bwMode="auto">
          <a:xfrm>
            <a:off x="554686" y="731549"/>
            <a:ext cx="6234762" cy="369332"/>
          </a:xfrm>
          <a:prstGeom prst="rect">
            <a:avLst/>
          </a:prstGeom>
          <a:solidFill>
            <a:schemeClr val="bg1"/>
          </a:solidFill>
          <a:ln w="9525">
            <a:noFill/>
            <a:miter lim="800000"/>
            <a:headEnd/>
            <a:tailEnd/>
          </a:ln>
        </p:spPr>
        <p:txBody>
          <a:bodyPr wrap="square">
            <a:prstTxWarp prst="textNoShape">
              <a:avLst/>
            </a:prstTxWarp>
            <a:spAutoFit/>
          </a:bodyPr>
          <a:lstStyle/>
          <a:p>
            <a:pPr>
              <a:spcBef>
                <a:spcPts val="600"/>
              </a:spcBef>
            </a:pPr>
            <a:r>
              <a:rPr lang="en-US" sz="1800" u="sng" dirty="0">
                <a:latin typeface="Times New Roman"/>
                <a:cs typeface="Times New Roman"/>
              </a:rPr>
              <a:t>Common operation:</a:t>
            </a:r>
            <a:r>
              <a:rPr lang="en-US" sz="1800" dirty="0">
                <a:latin typeface="Times New Roman"/>
                <a:cs typeface="Times New Roman"/>
              </a:rPr>
              <a:t> </a:t>
            </a:r>
            <a:r>
              <a:rPr lang="en-US" sz="1800" i="1" dirty="0">
                <a:latin typeface="Times New Roman"/>
                <a:cs typeface="Times New Roman"/>
              </a:rPr>
              <a:t>concatenation </a:t>
            </a:r>
          </a:p>
        </p:txBody>
      </p:sp>
      <p:sp>
        <p:nvSpPr>
          <p:cNvPr id="3" name="Rectangle 2">
            <a:extLst>
              <a:ext uri="{FF2B5EF4-FFF2-40B4-BE49-F238E27FC236}">
                <a16:creationId xmlns:a16="http://schemas.microsoft.com/office/drawing/2014/main" id="{D2418E81-CC95-662C-D405-EA20CBA7F351}"/>
              </a:ext>
            </a:extLst>
          </p:cNvPr>
          <p:cNvSpPr>
            <a:spLocks noChangeArrowheads="1"/>
          </p:cNvSpPr>
          <p:nvPr/>
        </p:nvSpPr>
        <p:spPr bwMode="auto">
          <a:xfrm>
            <a:off x="633344" y="1268284"/>
            <a:ext cx="6613029" cy="4403173"/>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0" rIns="0" bIns="108000" anchor="t" anchorCtr="0"/>
          <a:lstStyle/>
          <a:p>
            <a:pPr>
              <a:lnSpc>
                <a:spcPts val="2840"/>
              </a:lnSpc>
              <a:spcBef>
                <a:spcPts val="600"/>
              </a:spcBef>
            </a:pP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class</a:t>
            </a:r>
            <a:r>
              <a:rPr lang="en-US" dirty="0">
                <a:latin typeface="Consolas" panose="020B0609020204030204" pitchFamily="49" charset="0"/>
                <a:cs typeface="Consolas" panose="020B0609020204030204" pitchFamily="49" charset="0"/>
              </a:rPr>
              <a:t> Demo3 {</a:t>
            </a:r>
          </a:p>
          <a:p>
            <a:pPr>
              <a:spcBef>
                <a:spcPts val="9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static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void</a:t>
            </a:r>
            <a:r>
              <a:rPr lang="en-US" dirty="0">
                <a:latin typeface="Consolas" panose="020B0609020204030204" pitchFamily="49" charset="0"/>
                <a:cs typeface="Consolas" panose="020B0609020204030204" pitchFamily="49" charset="0"/>
              </a:rPr>
              <a:t> main(String[] </a:t>
            </a:r>
            <a:r>
              <a:rPr lang="en-US" dirty="0">
                <a:solidFill>
                  <a:srgbClr val="6A3E3E"/>
                </a:solidFill>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 {</a:t>
            </a:r>
          </a:p>
          <a:p>
            <a:pPr>
              <a:spcBef>
                <a:spcPts val="900"/>
              </a:spcBef>
            </a:pPr>
            <a:r>
              <a:rPr lang="en-US" dirty="0">
                <a:latin typeface="Consolas" panose="020B0609020204030204" pitchFamily="49" charset="0"/>
                <a:cs typeface="Consolas" panose="020B0609020204030204" pitchFamily="49" charset="0"/>
              </a:rPr>
              <a:t>      String </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"Tel"</a:t>
            </a:r>
            <a:r>
              <a:rPr lang="en-US" dirty="0">
                <a:latin typeface="Consolas" panose="020B0609020204030204" pitchFamily="49" charset="0"/>
                <a:cs typeface="Consolas" panose="020B0609020204030204" pitchFamily="49" charset="0"/>
              </a:rPr>
              <a:t>;</a:t>
            </a:r>
          </a:p>
          <a:p>
            <a:pPr>
              <a:spcBef>
                <a:spcPts val="900"/>
              </a:spcBef>
            </a:pPr>
            <a:r>
              <a:rPr lang="en-US" dirty="0">
                <a:latin typeface="Consolas" panose="020B0609020204030204" pitchFamily="49" charset="0"/>
                <a:cs typeface="Consolas" panose="020B0609020204030204" pitchFamily="49" charset="0"/>
              </a:rPr>
              <a:t>      String </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"Aviv"</a:t>
            </a:r>
            <a:r>
              <a:rPr lang="en-US" dirty="0">
                <a:latin typeface="Consolas" panose="020B0609020204030204" pitchFamily="49" charset="0"/>
                <a:cs typeface="Consolas" panose="020B0609020204030204" pitchFamily="49" charset="0"/>
              </a:rPr>
              <a:t>;</a:t>
            </a: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"TelAviv"    </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"AvivTel"</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"Tel Aviv"</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a:t>
            </a:r>
          </a:p>
        </p:txBody>
      </p:sp>
    </p:spTree>
    <p:extLst>
      <p:ext uri="{BB962C8B-B14F-4D97-AF65-F5344CB8AC3E}">
        <p14:creationId xmlns:p14="http://schemas.microsoft.com/office/powerpoint/2010/main" val="39678315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kumimoji="0" lang="en-US" dirty="0"/>
              <a:t>Strings</a:t>
            </a:r>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14" name="TextBox 13">
            <a:extLst>
              <a:ext uri="{FF2B5EF4-FFF2-40B4-BE49-F238E27FC236}">
                <a16:creationId xmlns:a16="http://schemas.microsoft.com/office/drawing/2014/main" id="{4D4D47EE-9A29-CB4C-AC3A-D2D2A122A91A}"/>
              </a:ext>
            </a:extLst>
          </p:cNvPr>
          <p:cNvSpPr txBox="1">
            <a:spLocks noChangeArrowheads="1"/>
          </p:cNvSpPr>
          <p:nvPr/>
        </p:nvSpPr>
        <p:spPr bwMode="auto">
          <a:xfrm>
            <a:off x="554686" y="731549"/>
            <a:ext cx="6234762" cy="369332"/>
          </a:xfrm>
          <a:prstGeom prst="rect">
            <a:avLst/>
          </a:prstGeom>
          <a:solidFill>
            <a:schemeClr val="bg1"/>
          </a:solidFill>
          <a:ln w="9525">
            <a:noFill/>
            <a:miter lim="800000"/>
            <a:headEnd/>
            <a:tailEnd/>
          </a:ln>
        </p:spPr>
        <p:txBody>
          <a:bodyPr wrap="square">
            <a:prstTxWarp prst="textNoShape">
              <a:avLst/>
            </a:prstTxWarp>
            <a:spAutoFit/>
          </a:bodyPr>
          <a:lstStyle/>
          <a:p>
            <a:pPr>
              <a:spcBef>
                <a:spcPts val="600"/>
              </a:spcBef>
            </a:pPr>
            <a:r>
              <a:rPr lang="en-US" sz="1800" u="sng" dirty="0">
                <a:latin typeface="Times New Roman"/>
                <a:cs typeface="Times New Roman"/>
              </a:rPr>
              <a:t>Common operation:</a:t>
            </a:r>
            <a:r>
              <a:rPr lang="en-US" sz="1800" dirty="0">
                <a:latin typeface="Times New Roman"/>
                <a:cs typeface="Times New Roman"/>
              </a:rPr>
              <a:t> </a:t>
            </a:r>
            <a:r>
              <a:rPr lang="en-US" sz="1800" i="1" dirty="0">
                <a:latin typeface="Times New Roman"/>
                <a:cs typeface="Times New Roman"/>
              </a:rPr>
              <a:t>concatenation </a:t>
            </a:r>
          </a:p>
        </p:txBody>
      </p:sp>
      <p:sp>
        <p:nvSpPr>
          <p:cNvPr id="5" name="Rectangle 4">
            <a:extLst>
              <a:ext uri="{FF2B5EF4-FFF2-40B4-BE49-F238E27FC236}">
                <a16:creationId xmlns:a16="http://schemas.microsoft.com/office/drawing/2014/main" id="{98597765-79D8-514F-BBC4-3C22150872C8}"/>
              </a:ext>
            </a:extLst>
          </p:cNvPr>
          <p:cNvSpPr>
            <a:spLocks noChangeArrowheads="1"/>
          </p:cNvSpPr>
          <p:nvPr/>
        </p:nvSpPr>
        <p:spPr bwMode="auto">
          <a:xfrm>
            <a:off x="633344" y="1268284"/>
            <a:ext cx="6613029" cy="4403173"/>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0" rIns="0" bIns="108000" anchor="t" anchorCtr="0"/>
          <a:lstStyle/>
          <a:p>
            <a:pPr>
              <a:lnSpc>
                <a:spcPts val="2840"/>
              </a:lnSpc>
              <a:spcBef>
                <a:spcPts val="600"/>
              </a:spcBef>
            </a:pP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class</a:t>
            </a:r>
            <a:r>
              <a:rPr lang="en-US" dirty="0">
                <a:latin typeface="Consolas" panose="020B0609020204030204" pitchFamily="49" charset="0"/>
                <a:cs typeface="Consolas" panose="020B0609020204030204" pitchFamily="49" charset="0"/>
              </a:rPr>
              <a:t> Demo3 {</a:t>
            </a:r>
          </a:p>
          <a:p>
            <a:pPr>
              <a:spcBef>
                <a:spcPts val="9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static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void</a:t>
            </a:r>
            <a:r>
              <a:rPr lang="en-US" dirty="0">
                <a:latin typeface="Consolas" panose="020B0609020204030204" pitchFamily="49" charset="0"/>
                <a:cs typeface="Consolas" panose="020B0609020204030204" pitchFamily="49" charset="0"/>
              </a:rPr>
              <a:t> main(String[] </a:t>
            </a:r>
            <a:r>
              <a:rPr lang="en-US" dirty="0">
                <a:solidFill>
                  <a:srgbClr val="6A3E3E"/>
                </a:solidFill>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 {</a:t>
            </a:r>
          </a:p>
          <a:p>
            <a:pPr>
              <a:spcBef>
                <a:spcPts val="900"/>
              </a:spcBef>
            </a:pPr>
            <a:r>
              <a:rPr lang="en-US" dirty="0">
                <a:latin typeface="Consolas" panose="020B0609020204030204" pitchFamily="49" charset="0"/>
                <a:cs typeface="Consolas" panose="020B0609020204030204" pitchFamily="49" charset="0"/>
              </a:rPr>
              <a:t>      String </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"Tel"</a:t>
            </a:r>
            <a:r>
              <a:rPr lang="en-US" dirty="0">
                <a:latin typeface="Consolas" panose="020B0609020204030204" pitchFamily="49" charset="0"/>
                <a:cs typeface="Consolas" panose="020B0609020204030204" pitchFamily="49" charset="0"/>
              </a:rPr>
              <a:t>;</a:t>
            </a:r>
          </a:p>
          <a:p>
            <a:pPr>
              <a:spcBef>
                <a:spcPts val="900"/>
              </a:spcBef>
            </a:pPr>
            <a:r>
              <a:rPr lang="en-US" dirty="0">
                <a:latin typeface="Consolas" panose="020B0609020204030204" pitchFamily="49" charset="0"/>
                <a:cs typeface="Consolas" panose="020B0609020204030204" pitchFamily="49" charset="0"/>
              </a:rPr>
              <a:t>      String </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"Aviv"</a:t>
            </a:r>
            <a:r>
              <a:rPr lang="en-US" dirty="0">
                <a:latin typeface="Consolas" panose="020B0609020204030204" pitchFamily="49" charset="0"/>
                <a:cs typeface="Consolas" panose="020B0609020204030204" pitchFamily="49" charset="0"/>
              </a:rPr>
              <a:t>;</a:t>
            </a: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"TelAviv"    </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"AvivTel"</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"Tel Aviv"</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+ 3);        </a:t>
            </a:r>
            <a:r>
              <a:rPr lang="en-US" dirty="0">
                <a:solidFill>
                  <a:srgbClr val="3F7F5F"/>
                </a:solidFill>
                <a:latin typeface="Consolas" panose="020B0609020204030204" pitchFamily="49" charset="0"/>
                <a:cs typeface="Consolas" panose="020B0609020204030204" pitchFamily="49" charset="0"/>
              </a:rPr>
              <a:t>// "Tel3"</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a:t>
            </a:r>
          </a:p>
        </p:txBody>
      </p:sp>
      <p:sp>
        <p:nvSpPr>
          <p:cNvPr id="3" name="AutoShape 13">
            <a:extLst>
              <a:ext uri="{FF2B5EF4-FFF2-40B4-BE49-F238E27FC236}">
                <a16:creationId xmlns:a16="http://schemas.microsoft.com/office/drawing/2014/main" id="{F5D66757-317A-30CB-8B81-657D84FE1F1A}"/>
              </a:ext>
            </a:extLst>
          </p:cNvPr>
          <p:cNvSpPr>
            <a:spLocks noChangeArrowheads="1"/>
          </p:cNvSpPr>
          <p:nvPr/>
        </p:nvSpPr>
        <p:spPr bwMode="auto">
          <a:xfrm>
            <a:off x="1540414" y="5150849"/>
            <a:ext cx="6343565" cy="1111727"/>
          </a:xfrm>
          <a:prstGeom prst="roundRect">
            <a:avLst>
              <a:gd name="adj" fmla="val 16667"/>
            </a:avLst>
          </a:prstGeom>
          <a:solidFill>
            <a:schemeClr val="bg1"/>
          </a:solidFill>
          <a:ln w="19050">
            <a:solidFill>
              <a:srgbClr val="293973"/>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spcBef>
                <a:spcPts val="600"/>
              </a:spcBef>
              <a:buClr>
                <a:schemeClr val="tx1"/>
              </a:buClr>
              <a:buSzPct val="100000"/>
            </a:pPr>
            <a:r>
              <a:rPr lang="en-US" sz="1600" u="sng" dirty="0">
                <a:latin typeface="Times New Roman"/>
                <a:cs typeface="Times New Roman"/>
              </a:rPr>
              <a:t>When a String value is concatenated with another value of </a:t>
            </a:r>
            <a:r>
              <a:rPr lang="en-US" sz="1600" i="1" u="sng" dirty="0">
                <a:latin typeface="Times New Roman"/>
                <a:cs typeface="Times New Roman"/>
              </a:rPr>
              <a:t>any</a:t>
            </a:r>
            <a:r>
              <a:rPr lang="en-US" sz="1600" u="sng" dirty="0">
                <a:latin typeface="Times New Roman"/>
                <a:cs typeface="Times New Roman"/>
              </a:rPr>
              <a:t> data type:</a:t>
            </a:r>
          </a:p>
          <a:p>
            <a:pPr marL="184150" indent="-184150">
              <a:spcBef>
                <a:spcPts val="600"/>
              </a:spcBef>
              <a:buClr>
                <a:schemeClr val="tx1"/>
              </a:buClr>
              <a:buSzPct val="100000"/>
              <a:buFont typeface="Arial" panose="020B0604020202020204" pitchFamily="34" charset="0"/>
              <a:buChar char="•"/>
            </a:pPr>
            <a:r>
              <a:rPr lang="en-US" sz="1600" dirty="0">
                <a:latin typeface="Times New Roman"/>
                <a:cs typeface="Times New Roman"/>
              </a:rPr>
              <a:t> Java casts the other value as a String</a:t>
            </a:r>
          </a:p>
          <a:p>
            <a:pPr marL="184150" indent="-184150">
              <a:spcBef>
                <a:spcPts val="600"/>
              </a:spcBef>
              <a:buClr>
                <a:schemeClr val="tx1"/>
              </a:buClr>
              <a:buSzPct val="100000"/>
              <a:buFont typeface="Arial" panose="020B0604020202020204" pitchFamily="34" charset="0"/>
              <a:buChar char="•"/>
            </a:pPr>
            <a:r>
              <a:rPr lang="en-US" sz="1600" dirty="0">
                <a:latin typeface="Times New Roman"/>
                <a:cs typeface="Times New Roman"/>
              </a:rPr>
              <a:t>The type of the resulting expression is a String</a:t>
            </a:r>
          </a:p>
        </p:txBody>
      </p:sp>
    </p:spTree>
    <p:extLst>
      <p:ext uri="{BB962C8B-B14F-4D97-AF65-F5344CB8AC3E}">
        <p14:creationId xmlns:p14="http://schemas.microsoft.com/office/powerpoint/2010/main" val="3040532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a:spLocks noGrp="1" noChangeArrowheads="1"/>
          </p:cNvSpPr>
          <p:nvPr>
            <p:ph type="title"/>
          </p:nvPr>
        </p:nvSpPr>
        <p:spPr/>
        <p:txBody>
          <a:bodyPr/>
          <a:lstStyle/>
          <a:p>
            <a:r>
              <a:rPr lang="en-US" dirty="0"/>
              <a:t>Data</a:t>
            </a:r>
          </a:p>
        </p:txBody>
      </p:sp>
      <p:pic>
        <p:nvPicPr>
          <p:cNvPr id="16" name="Picture 15">
            <a:extLst>
              <a:ext uri="{FF2B5EF4-FFF2-40B4-BE49-F238E27FC236}">
                <a16:creationId xmlns:a16="http://schemas.microsoft.com/office/drawing/2014/main" id="{2BC3F923-D638-8C4D-B13D-9EA1985F6EDA}"/>
              </a:ext>
            </a:extLst>
          </p:cNvPr>
          <p:cNvPicPr>
            <a:picLocks noChangeAspect="1"/>
          </p:cNvPicPr>
          <p:nvPr/>
        </p:nvPicPr>
        <p:blipFill>
          <a:blip r:embed="rId3"/>
          <a:stretch>
            <a:fillRect/>
          </a:stretch>
        </p:blipFill>
        <p:spPr>
          <a:xfrm>
            <a:off x="556429" y="1068855"/>
            <a:ext cx="2484862" cy="2555189"/>
          </a:xfrm>
          <a:prstGeom prst="rect">
            <a:avLst/>
          </a:prstGeom>
        </p:spPr>
      </p:pic>
      <p:sp>
        <p:nvSpPr>
          <p:cNvPr id="28" name="Rectangle 3">
            <a:extLst>
              <a:ext uri="{FF2B5EF4-FFF2-40B4-BE49-F238E27FC236}">
                <a16:creationId xmlns:a16="http://schemas.microsoft.com/office/drawing/2014/main" id="{3FC588FF-203F-9741-A964-3F56D811735C}"/>
              </a:ext>
            </a:extLst>
          </p:cNvPr>
          <p:cNvSpPr txBox="1">
            <a:spLocks noChangeArrowheads="1"/>
          </p:cNvSpPr>
          <p:nvPr/>
        </p:nvSpPr>
        <p:spPr bwMode="auto">
          <a:xfrm>
            <a:off x="431449" y="3784600"/>
            <a:ext cx="2582816" cy="95504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gn="ctr">
              <a:lnSpc>
                <a:spcPct val="100000"/>
              </a:lnSpc>
              <a:buFont typeface="Wingdings" charset="2"/>
              <a:buNone/>
            </a:pPr>
            <a:r>
              <a:rPr kumimoji="0" lang="en-US" sz="1600" u="sng" dirty="0">
                <a:solidFill>
                  <a:schemeClr val="tx1"/>
                </a:solidFill>
              </a:rPr>
              <a:t>User view</a:t>
            </a:r>
            <a:endParaRPr kumimoji="0" lang="en-US" sz="1600" dirty="0">
              <a:solidFill>
                <a:schemeClr val="tx1"/>
              </a:solidFill>
            </a:endParaRPr>
          </a:p>
          <a:p>
            <a:pPr marL="0" indent="0" algn="ctr">
              <a:lnSpc>
                <a:spcPct val="100000"/>
              </a:lnSpc>
              <a:spcBef>
                <a:spcPts val="600"/>
              </a:spcBef>
              <a:buFont typeface="Wingdings" charset="2"/>
              <a:buNone/>
            </a:pPr>
            <a:r>
              <a:rPr kumimoji="0" lang="en-US" sz="1600" dirty="0">
                <a:solidFill>
                  <a:schemeClr val="tx1"/>
                </a:solidFill>
              </a:rPr>
              <a:t>An image on the screen</a:t>
            </a:r>
          </a:p>
        </p:txBody>
      </p:sp>
      <p:grpSp>
        <p:nvGrpSpPr>
          <p:cNvPr id="2" name="Group 1">
            <a:extLst>
              <a:ext uri="{FF2B5EF4-FFF2-40B4-BE49-F238E27FC236}">
                <a16:creationId xmlns:a16="http://schemas.microsoft.com/office/drawing/2014/main" id="{B1E5A121-35BE-1984-A15B-124FA3F0554B}"/>
              </a:ext>
            </a:extLst>
          </p:cNvPr>
          <p:cNvGrpSpPr/>
          <p:nvPr/>
        </p:nvGrpSpPr>
        <p:grpSpPr>
          <a:xfrm>
            <a:off x="3014265" y="1059259"/>
            <a:ext cx="5926477" cy="3674080"/>
            <a:chOff x="3014265" y="1059259"/>
            <a:chExt cx="5926477" cy="3674080"/>
          </a:xfrm>
        </p:grpSpPr>
        <p:sp>
          <p:nvSpPr>
            <p:cNvPr id="24" name="Rectangle 23">
              <a:extLst>
                <a:ext uri="{FF2B5EF4-FFF2-40B4-BE49-F238E27FC236}">
                  <a16:creationId xmlns:a16="http://schemas.microsoft.com/office/drawing/2014/main" id="{8B46D8D1-A8D7-1D41-B204-BF9FE363359F}"/>
                </a:ext>
              </a:extLst>
            </p:cNvPr>
            <p:cNvSpPr>
              <a:spLocks noChangeArrowheads="1"/>
            </p:cNvSpPr>
            <p:nvPr/>
          </p:nvSpPr>
          <p:spPr bwMode="auto">
            <a:xfrm>
              <a:off x="3425158" y="1059259"/>
              <a:ext cx="2123059" cy="2575671"/>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226800" rIns="93600" bIns="262800"/>
            <a:lstStyle/>
            <a:p>
              <a:pPr marL="342900" indent="-342900">
                <a:spcBef>
                  <a:spcPct val="45000"/>
                </a:spcBef>
                <a:spcAft>
                  <a:spcPct val="10000"/>
                </a:spcAft>
                <a:buClr>
                  <a:srgbClr val="006600"/>
                </a:buClr>
                <a:buSzPct val="100000"/>
              </a:pPr>
              <a:r>
                <a:rPr lang="en-US" sz="1100" dirty="0">
                  <a:latin typeface="Consolas"/>
                  <a:cs typeface="Consolas"/>
                </a:rPr>
                <a:t>salesDate = </a:t>
              </a:r>
              <a:r>
                <a:rPr lang="en-US" sz="1100" dirty="0">
                  <a:solidFill>
                    <a:srgbClr val="000000"/>
                  </a:solidFill>
                  <a:cs typeface="Times New Roman"/>
                </a:rPr>
                <a:t>”</a:t>
              </a:r>
              <a:r>
                <a:rPr lang="en-US" sz="1100" dirty="0">
                  <a:latin typeface="Consolas"/>
                  <a:cs typeface="Consolas"/>
                </a:rPr>
                <a:t>1/1/2010</a:t>
              </a:r>
              <a:r>
                <a:rPr lang="en-US" sz="1100" dirty="0">
                  <a:solidFill>
                    <a:srgbClr val="000000"/>
                  </a:solidFill>
                  <a:cs typeface="Times New Roman"/>
                </a:rPr>
                <a:t>”</a:t>
              </a:r>
              <a:r>
                <a:rPr lang="en-US" sz="1100" dirty="0">
                  <a:latin typeface="Consolas"/>
                  <a:cs typeface="Consolas"/>
                </a:rPr>
                <a:t>;</a:t>
              </a:r>
            </a:p>
            <a:p>
              <a:pPr marL="342900" indent="-342900">
                <a:spcBef>
                  <a:spcPct val="45000"/>
                </a:spcBef>
                <a:spcAft>
                  <a:spcPct val="10000"/>
                </a:spcAft>
                <a:buClr>
                  <a:srgbClr val="006600"/>
                </a:buClr>
                <a:buSzPct val="100000"/>
              </a:pPr>
              <a:r>
                <a:rPr lang="en-US" sz="1100" dirty="0">
                  <a:latin typeface="Consolas"/>
                  <a:cs typeface="Consolas"/>
                </a:rPr>
                <a:t>salesPerson = </a:t>
              </a:r>
              <a:r>
                <a:rPr lang="en-US" sz="1100" dirty="0">
                  <a:solidFill>
                    <a:srgbClr val="000000"/>
                  </a:solidFill>
                  <a:cs typeface="Times New Roman"/>
                </a:rPr>
                <a:t>”</a:t>
              </a:r>
              <a:r>
                <a:rPr lang="en-US" sz="1100" dirty="0">
                  <a:latin typeface="Consolas"/>
                  <a:cs typeface="Consolas"/>
                </a:rPr>
                <a:t>Jack</a:t>
              </a:r>
              <a:r>
                <a:rPr lang="en-US" sz="1100" dirty="0">
                  <a:solidFill>
                    <a:srgbClr val="000000"/>
                  </a:solidFill>
                  <a:cs typeface="Times New Roman"/>
                </a:rPr>
                <a:t>”;</a:t>
              </a:r>
              <a:endParaRPr lang="en-US" sz="1100" dirty="0">
                <a:latin typeface="Consolas"/>
                <a:cs typeface="Consolas"/>
              </a:endParaRPr>
            </a:p>
            <a:p>
              <a:pPr marL="342900" indent="-342900" algn="l">
                <a:spcBef>
                  <a:spcPct val="45000"/>
                </a:spcBef>
                <a:spcAft>
                  <a:spcPct val="10000"/>
                </a:spcAft>
                <a:buClr>
                  <a:srgbClr val="006600"/>
                </a:buClr>
                <a:buSzPct val="100000"/>
                <a:buFont typeface="Wingdings" charset="0"/>
                <a:buNone/>
              </a:pPr>
              <a:r>
                <a:rPr lang="en-US" sz="1100" dirty="0">
                  <a:latin typeface="Consolas"/>
                  <a:cs typeface="Consolas"/>
                </a:rPr>
                <a:t>...</a:t>
              </a:r>
            </a:p>
            <a:p>
              <a:pPr marL="342900" indent="-342900" algn="l">
                <a:spcBef>
                  <a:spcPct val="45000"/>
                </a:spcBef>
                <a:spcAft>
                  <a:spcPct val="10000"/>
                </a:spcAft>
                <a:buClr>
                  <a:srgbClr val="006600"/>
                </a:buClr>
                <a:buSzPct val="100000"/>
                <a:buFont typeface="Wingdings" charset="0"/>
                <a:buNone/>
              </a:pPr>
              <a:r>
                <a:rPr lang="en-US" sz="1100" dirty="0">
                  <a:latin typeface="Consolas"/>
                  <a:cs typeface="Consolas"/>
                </a:rPr>
                <a:t>commission = 0.04;</a:t>
              </a:r>
            </a:p>
            <a:p>
              <a:pPr marL="342900" indent="-342900" algn="l">
                <a:spcBef>
                  <a:spcPct val="45000"/>
                </a:spcBef>
                <a:spcAft>
                  <a:spcPct val="10000"/>
                </a:spcAft>
                <a:buClr>
                  <a:srgbClr val="006600"/>
                </a:buClr>
                <a:buSzPct val="100000"/>
                <a:buFont typeface="Wingdings" charset="0"/>
                <a:buNone/>
              </a:pPr>
              <a:r>
                <a:rPr lang="en-US" sz="1100" dirty="0">
                  <a:latin typeface="Consolas"/>
                  <a:cs typeface="Consolas"/>
                </a:rPr>
                <a:t>kgSold = 509;</a:t>
              </a:r>
            </a:p>
            <a:p>
              <a:pPr marL="342900" indent="-342900" algn="l">
                <a:spcBef>
                  <a:spcPct val="45000"/>
                </a:spcBef>
                <a:spcAft>
                  <a:spcPct val="10000"/>
                </a:spcAft>
                <a:buClr>
                  <a:srgbClr val="006600"/>
                </a:buClr>
                <a:buSzPct val="100000"/>
                <a:buFont typeface="Wingdings" charset="0"/>
                <a:buNone/>
              </a:pPr>
              <a:r>
                <a:rPr lang="en-US" sz="1100" dirty="0">
                  <a:latin typeface="Consolas"/>
                  <a:cs typeface="Consolas"/>
                </a:rPr>
                <a:t>unitPrice = 7;</a:t>
              </a:r>
            </a:p>
            <a:p>
              <a:pPr marL="342900" indent="-342900" algn="l">
                <a:spcBef>
                  <a:spcPct val="45000"/>
                </a:spcBef>
                <a:spcAft>
                  <a:spcPct val="10000"/>
                </a:spcAft>
                <a:buClr>
                  <a:srgbClr val="006600"/>
                </a:buClr>
                <a:buSzPct val="100000"/>
                <a:buFont typeface="Wingdings" charset="0"/>
                <a:buNone/>
              </a:pPr>
              <a:r>
                <a:rPr lang="en-US" sz="1100" dirty="0">
                  <a:latin typeface="Consolas"/>
                  <a:cs typeface="Consolas"/>
                </a:rPr>
                <a:t>...</a:t>
              </a:r>
            </a:p>
            <a:p>
              <a:pPr marL="342900" indent="-342900" algn="l">
                <a:spcBef>
                  <a:spcPct val="45000"/>
                </a:spcBef>
                <a:spcAft>
                  <a:spcPct val="10000"/>
                </a:spcAft>
                <a:buClr>
                  <a:srgbClr val="006600"/>
                </a:buClr>
                <a:buSzPct val="100000"/>
                <a:buFont typeface="Wingdings" charset="0"/>
                <a:buNone/>
              </a:pPr>
              <a:r>
                <a:rPr lang="en-US" sz="1100" dirty="0">
                  <a:latin typeface="Consolas"/>
                  <a:cs typeface="Consolas"/>
                </a:rPr>
                <a:t>orderSent = true;</a:t>
              </a:r>
            </a:p>
            <a:p>
              <a:pPr marL="342900" indent="-342900" algn="l">
                <a:spcBef>
                  <a:spcPct val="45000"/>
                </a:spcBef>
                <a:spcAft>
                  <a:spcPct val="10000"/>
                </a:spcAft>
                <a:buClr>
                  <a:srgbClr val="006600"/>
                </a:buClr>
                <a:buSzPct val="100000"/>
                <a:buFont typeface="Wingdings" charset="0"/>
                <a:buNone/>
              </a:pPr>
              <a:r>
                <a:rPr lang="en-US" sz="1100" dirty="0">
                  <a:latin typeface="Consolas"/>
                  <a:cs typeface="Consolas"/>
                </a:rPr>
                <a:t>...</a:t>
              </a:r>
            </a:p>
            <a:p>
              <a:pPr marL="342900" indent="-342900" algn="l">
                <a:spcBef>
                  <a:spcPct val="45000"/>
                </a:spcBef>
                <a:spcAft>
                  <a:spcPct val="10000"/>
                </a:spcAft>
                <a:buClr>
                  <a:srgbClr val="006600"/>
                </a:buClr>
                <a:buSzPct val="100000"/>
                <a:buFont typeface="Wingdings" charset="0"/>
                <a:buNone/>
              </a:pPr>
              <a:endParaRPr lang="en-US" dirty="0">
                <a:latin typeface="Consolas"/>
                <a:cs typeface="Consolas"/>
              </a:endParaRPr>
            </a:p>
          </p:txBody>
        </p:sp>
        <p:sp>
          <p:nvSpPr>
            <p:cNvPr id="25" name="Rectangle 8">
              <a:extLst>
                <a:ext uri="{FF2B5EF4-FFF2-40B4-BE49-F238E27FC236}">
                  <a16:creationId xmlns:a16="http://schemas.microsoft.com/office/drawing/2014/main" id="{F3EE87AE-8680-934D-B548-3AFFD32A1F35}"/>
                </a:ext>
              </a:extLst>
            </p:cNvPr>
            <p:cNvSpPr>
              <a:spLocks noChangeArrowheads="1"/>
            </p:cNvSpPr>
            <p:nvPr/>
          </p:nvSpPr>
          <p:spPr bwMode="auto">
            <a:xfrm>
              <a:off x="6317367" y="1068855"/>
              <a:ext cx="2276309" cy="2575671"/>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93600" tIns="39600" rIns="93600" bIns="28800"/>
            <a:lstStyle/>
            <a:p>
              <a:pPr marL="342900" indent="-342900" algn="l">
                <a:spcBef>
                  <a:spcPts val="0"/>
                </a:spcBef>
                <a:spcAft>
                  <a:spcPct val="10000"/>
                </a:spcAft>
                <a:buClr>
                  <a:srgbClr val="006600"/>
                </a:buClr>
                <a:buSzPct val="100000"/>
                <a:buFont typeface="Wingdings" charset="0"/>
                <a:buNone/>
              </a:pPr>
              <a:r>
                <a:rPr lang="en-US" sz="900" dirty="0">
                  <a:solidFill>
                    <a:srgbClr val="000000"/>
                  </a:solidFill>
                  <a:latin typeface="Consolas"/>
                  <a:cs typeface="Consolas"/>
                </a:rPr>
                <a:t>...</a:t>
              </a:r>
            </a:p>
            <a:p>
              <a:pPr marL="342900" indent="-342900" algn="l">
                <a:spcBef>
                  <a:spcPts val="0"/>
                </a:spcBef>
                <a:spcAft>
                  <a:spcPct val="10000"/>
                </a:spcAft>
                <a:buClr>
                  <a:srgbClr val="006600"/>
                </a:buClr>
                <a:buSzPct val="100000"/>
                <a:buFont typeface="Wingdings" charset="0"/>
                <a:buNone/>
              </a:pPr>
              <a:r>
                <a:rPr lang="en-US" sz="900" dirty="0">
                  <a:solidFill>
                    <a:srgbClr val="000000"/>
                  </a:solidFill>
                  <a:latin typeface="Consolas"/>
                  <a:cs typeface="Consolas"/>
                </a:rPr>
                <a:t>10100011001110011100110011001100</a:t>
              </a:r>
            </a:p>
            <a:p>
              <a:pPr marL="342900" indent="-342900" algn="l">
                <a:spcBef>
                  <a:spcPts val="0"/>
                </a:spcBef>
                <a:spcAft>
                  <a:spcPct val="10000"/>
                </a:spcAft>
                <a:buClr>
                  <a:srgbClr val="006600"/>
                </a:buClr>
                <a:buSzPct val="100000"/>
                <a:buFont typeface="Wingdings" charset="0"/>
                <a:buNone/>
              </a:pPr>
              <a:r>
                <a:rPr lang="en-US" sz="900" dirty="0">
                  <a:solidFill>
                    <a:srgbClr val="000000"/>
                  </a:solidFill>
                  <a:latin typeface="Consolas"/>
                  <a:cs typeface="Consolas"/>
                </a:rPr>
                <a:t>10101010010101010101001001010100</a:t>
              </a:r>
            </a:p>
            <a:p>
              <a:pPr marL="342900" indent="-342900" algn="l">
                <a:spcBef>
                  <a:spcPts val="0"/>
                </a:spcBef>
                <a:spcAft>
                  <a:spcPct val="10000"/>
                </a:spcAft>
                <a:buClr>
                  <a:srgbClr val="006600"/>
                </a:buClr>
                <a:buSzPct val="100000"/>
                <a:buFont typeface="Wingdings" charset="0"/>
                <a:buNone/>
              </a:pPr>
              <a:r>
                <a:rPr lang="en-US" sz="900" dirty="0">
                  <a:solidFill>
                    <a:srgbClr val="000000"/>
                  </a:solidFill>
                  <a:latin typeface="Consolas"/>
                  <a:cs typeface="Consolas"/>
                </a:rPr>
                <a:t>11101010010101001010101001010100</a:t>
              </a:r>
            </a:p>
            <a:p>
              <a:pPr marL="342900" indent="-342900" algn="l">
                <a:spcBef>
                  <a:spcPts val="0"/>
                </a:spcBef>
                <a:spcAft>
                  <a:spcPct val="10000"/>
                </a:spcAft>
                <a:buClr>
                  <a:srgbClr val="006600"/>
                </a:buClr>
                <a:buSzPct val="100000"/>
                <a:buFont typeface="Wingdings" charset="0"/>
                <a:buNone/>
              </a:pPr>
              <a:r>
                <a:rPr lang="en-US" sz="900" dirty="0">
                  <a:solidFill>
                    <a:srgbClr val="000000"/>
                  </a:solidFill>
                  <a:latin typeface="Consolas"/>
                  <a:cs typeface="Consolas"/>
                </a:rPr>
                <a:t>11110010100101010101001010010100</a:t>
              </a:r>
            </a:p>
            <a:p>
              <a:pPr marL="342900" indent="-342900" algn="l">
                <a:spcBef>
                  <a:spcPts val="0"/>
                </a:spcBef>
                <a:spcAft>
                  <a:spcPct val="10000"/>
                </a:spcAft>
                <a:buClr>
                  <a:srgbClr val="006600"/>
                </a:buClr>
                <a:buSzPct val="100000"/>
                <a:buFont typeface="Wingdings" charset="0"/>
                <a:buNone/>
              </a:pPr>
              <a:r>
                <a:rPr lang="en-US" sz="900" dirty="0">
                  <a:solidFill>
                    <a:srgbClr val="000000"/>
                  </a:solidFill>
                  <a:latin typeface="Consolas"/>
                  <a:cs typeface="Consolas"/>
                </a:rPr>
                <a:t>11101010010100101001010010100010</a:t>
              </a:r>
            </a:p>
            <a:p>
              <a:pPr marL="342900" indent="-342900" algn="l">
                <a:spcBef>
                  <a:spcPts val="0"/>
                </a:spcBef>
                <a:spcAft>
                  <a:spcPct val="10000"/>
                </a:spcAft>
                <a:buClr>
                  <a:srgbClr val="006600"/>
                </a:buClr>
                <a:buSzPct val="100000"/>
                <a:buFont typeface="Wingdings" charset="0"/>
                <a:buNone/>
              </a:pPr>
              <a:r>
                <a:rPr lang="en-US" sz="900" dirty="0">
                  <a:solidFill>
                    <a:srgbClr val="000000"/>
                  </a:solidFill>
                  <a:latin typeface="Consolas"/>
                  <a:cs typeface="Consolas"/>
                </a:rPr>
                <a:t>00000001001001000010100101010010</a:t>
              </a:r>
            </a:p>
            <a:p>
              <a:pPr marL="342900" indent="-342900">
                <a:spcBef>
                  <a:spcPts val="0"/>
                </a:spcBef>
                <a:spcAft>
                  <a:spcPct val="10000"/>
                </a:spcAft>
                <a:buClr>
                  <a:srgbClr val="006600"/>
                </a:buClr>
                <a:buSzPct val="100000"/>
              </a:pPr>
              <a:r>
                <a:rPr lang="en-US" sz="900" dirty="0">
                  <a:solidFill>
                    <a:srgbClr val="000000"/>
                  </a:solidFill>
                  <a:latin typeface="Consolas"/>
                  <a:cs typeface="Consolas"/>
                </a:rPr>
                <a:t>10100011001110011100110011001100</a:t>
              </a:r>
            </a:p>
            <a:p>
              <a:pPr marL="342900" indent="-342900">
                <a:spcBef>
                  <a:spcPts val="0"/>
                </a:spcBef>
                <a:spcAft>
                  <a:spcPct val="10000"/>
                </a:spcAft>
                <a:buClr>
                  <a:srgbClr val="006600"/>
                </a:buClr>
                <a:buSzPct val="100000"/>
              </a:pPr>
              <a:r>
                <a:rPr lang="en-US" sz="900" dirty="0">
                  <a:solidFill>
                    <a:srgbClr val="000000"/>
                  </a:solidFill>
                  <a:latin typeface="Consolas"/>
                  <a:cs typeface="Consolas"/>
                </a:rPr>
                <a:t>11101010010101001010101001010100</a:t>
              </a:r>
            </a:p>
            <a:p>
              <a:pPr marL="342900" indent="-342900">
                <a:spcBef>
                  <a:spcPts val="0"/>
                </a:spcBef>
                <a:spcAft>
                  <a:spcPct val="10000"/>
                </a:spcAft>
                <a:buClr>
                  <a:srgbClr val="006600"/>
                </a:buClr>
                <a:buSzPct val="100000"/>
              </a:pPr>
              <a:r>
                <a:rPr lang="en-US" sz="900" dirty="0">
                  <a:solidFill>
                    <a:srgbClr val="000000"/>
                  </a:solidFill>
                  <a:latin typeface="Consolas"/>
                  <a:cs typeface="Consolas"/>
                </a:rPr>
                <a:t>11110010100101010101001010010100</a:t>
              </a:r>
            </a:p>
            <a:p>
              <a:pPr marL="342900" indent="-342900">
                <a:spcBef>
                  <a:spcPts val="0"/>
                </a:spcBef>
                <a:spcAft>
                  <a:spcPct val="10000"/>
                </a:spcAft>
                <a:buClr>
                  <a:srgbClr val="006600"/>
                </a:buClr>
                <a:buSzPct val="100000"/>
              </a:pPr>
              <a:r>
                <a:rPr lang="en-US" sz="900" dirty="0">
                  <a:solidFill>
                    <a:srgbClr val="000000"/>
                  </a:solidFill>
                  <a:latin typeface="Consolas"/>
                  <a:cs typeface="Consolas"/>
                </a:rPr>
                <a:t>11101010010100101001010010100010</a:t>
              </a:r>
            </a:p>
            <a:p>
              <a:pPr marL="342900" indent="-342900">
                <a:spcBef>
                  <a:spcPts val="0"/>
                </a:spcBef>
                <a:spcAft>
                  <a:spcPct val="10000"/>
                </a:spcAft>
                <a:buClr>
                  <a:srgbClr val="006600"/>
                </a:buClr>
                <a:buSzPct val="100000"/>
              </a:pPr>
              <a:r>
                <a:rPr lang="en-US" sz="900" dirty="0">
                  <a:solidFill>
                    <a:srgbClr val="000000"/>
                  </a:solidFill>
                  <a:latin typeface="Consolas"/>
                  <a:cs typeface="Consolas"/>
                </a:rPr>
                <a:t>00000001001001000010100101010010</a:t>
              </a:r>
            </a:p>
            <a:p>
              <a:pPr marL="342900" indent="-342900">
                <a:spcBef>
                  <a:spcPts val="0"/>
                </a:spcBef>
                <a:spcAft>
                  <a:spcPct val="10000"/>
                </a:spcAft>
                <a:buClr>
                  <a:srgbClr val="006600"/>
                </a:buClr>
                <a:buSzPct val="100000"/>
              </a:pPr>
              <a:r>
                <a:rPr lang="en-US" sz="900" dirty="0">
                  <a:solidFill>
                    <a:srgbClr val="000000"/>
                  </a:solidFill>
                  <a:latin typeface="Consolas"/>
                  <a:cs typeface="Consolas"/>
                </a:rPr>
                <a:t>10100011001110011100110011001100</a:t>
              </a:r>
            </a:p>
            <a:p>
              <a:pPr marL="342900" indent="-342900">
                <a:spcBef>
                  <a:spcPts val="0"/>
                </a:spcBef>
                <a:spcAft>
                  <a:spcPct val="10000"/>
                </a:spcAft>
                <a:buClr>
                  <a:srgbClr val="006600"/>
                </a:buClr>
                <a:buSzPct val="100000"/>
              </a:pPr>
              <a:r>
                <a:rPr lang="en-US" sz="900" dirty="0">
                  <a:solidFill>
                    <a:srgbClr val="000000"/>
                  </a:solidFill>
                  <a:latin typeface="Consolas"/>
                  <a:cs typeface="Consolas"/>
                </a:rPr>
                <a:t>10101010010101010101001001010100</a:t>
              </a:r>
            </a:p>
            <a:p>
              <a:pPr marL="342900" indent="-342900">
                <a:spcBef>
                  <a:spcPts val="0"/>
                </a:spcBef>
                <a:spcAft>
                  <a:spcPct val="10000"/>
                </a:spcAft>
                <a:buClr>
                  <a:srgbClr val="006600"/>
                </a:buClr>
                <a:buSzPct val="100000"/>
              </a:pPr>
              <a:r>
                <a:rPr lang="en-US" sz="900" dirty="0">
                  <a:solidFill>
                    <a:srgbClr val="000000"/>
                  </a:solidFill>
                  <a:latin typeface="Consolas"/>
                  <a:cs typeface="Consolas"/>
                </a:rPr>
                <a:t>11110010100101010101001010010100</a:t>
              </a:r>
            </a:p>
            <a:p>
              <a:pPr marL="342900" indent="-342900">
                <a:spcBef>
                  <a:spcPts val="0"/>
                </a:spcBef>
                <a:spcAft>
                  <a:spcPct val="10000"/>
                </a:spcAft>
                <a:buClr>
                  <a:srgbClr val="006600"/>
                </a:buClr>
                <a:buSzPct val="100000"/>
              </a:pPr>
              <a:r>
                <a:rPr lang="en-US" sz="900" dirty="0">
                  <a:solidFill>
                    <a:srgbClr val="000000"/>
                  </a:solidFill>
                  <a:latin typeface="Consolas"/>
                  <a:cs typeface="Consolas"/>
                </a:rPr>
                <a:t>...</a:t>
              </a:r>
            </a:p>
            <a:p>
              <a:pPr marL="342900" indent="-342900" algn="l">
                <a:spcBef>
                  <a:spcPts val="0"/>
                </a:spcBef>
                <a:spcAft>
                  <a:spcPct val="10000"/>
                </a:spcAft>
                <a:buClr>
                  <a:srgbClr val="006600"/>
                </a:buClr>
                <a:buSzPct val="100000"/>
                <a:buFont typeface="Wingdings" charset="0"/>
                <a:buNone/>
              </a:pPr>
              <a:endParaRPr lang="en-US" sz="1000" dirty="0">
                <a:solidFill>
                  <a:srgbClr val="000000"/>
                </a:solidFill>
                <a:latin typeface="Consolas"/>
                <a:cs typeface="Consolas"/>
              </a:endParaRPr>
            </a:p>
          </p:txBody>
        </p:sp>
        <p:sp>
          <p:nvSpPr>
            <p:cNvPr id="27" name="Right Arrow 26">
              <a:extLst>
                <a:ext uri="{FF2B5EF4-FFF2-40B4-BE49-F238E27FC236}">
                  <a16:creationId xmlns:a16="http://schemas.microsoft.com/office/drawing/2014/main" id="{241C2141-32DC-0B44-8FE3-E62019340F63}"/>
                </a:ext>
              </a:extLst>
            </p:cNvPr>
            <p:cNvSpPr/>
            <p:nvPr/>
          </p:nvSpPr>
          <p:spPr bwMode="auto">
            <a:xfrm>
              <a:off x="5334001" y="2070233"/>
              <a:ext cx="936432" cy="531949"/>
            </a:xfrm>
            <a:prstGeom prst="rightArrow">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Comic Sans MS" charset="0"/>
                <a:ea typeface="ＭＳ Ｐゴシック" charset="-128"/>
                <a:cs typeface="ＭＳ Ｐゴシック" charset="-128"/>
              </a:endParaRPr>
            </a:p>
          </p:txBody>
        </p:sp>
        <p:sp>
          <p:nvSpPr>
            <p:cNvPr id="29" name="Rectangle 3">
              <a:extLst>
                <a:ext uri="{FF2B5EF4-FFF2-40B4-BE49-F238E27FC236}">
                  <a16:creationId xmlns:a16="http://schemas.microsoft.com/office/drawing/2014/main" id="{3B962F7D-B5CC-7849-B662-7040E9B26796}"/>
                </a:ext>
              </a:extLst>
            </p:cNvPr>
            <p:cNvSpPr txBox="1">
              <a:spLocks noChangeArrowheads="1"/>
            </p:cNvSpPr>
            <p:nvPr/>
          </p:nvSpPr>
          <p:spPr bwMode="auto">
            <a:xfrm>
              <a:off x="3014265" y="3778299"/>
              <a:ext cx="2852973" cy="95504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gn="ctr">
                <a:lnSpc>
                  <a:spcPct val="100000"/>
                </a:lnSpc>
                <a:buFont typeface="Wingdings" charset="2"/>
                <a:buNone/>
              </a:pPr>
              <a:r>
                <a:rPr kumimoji="0" lang="en-US" sz="1600" u="sng" dirty="0">
                  <a:solidFill>
                    <a:schemeClr val="tx1"/>
                  </a:solidFill>
                </a:rPr>
                <a:t>Programmer view</a:t>
              </a:r>
              <a:endParaRPr kumimoji="0" lang="en-US" sz="1600" dirty="0">
                <a:solidFill>
                  <a:schemeClr val="tx1"/>
                </a:solidFill>
              </a:endParaRPr>
            </a:p>
            <a:p>
              <a:pPr marL="0" indent="0" algn="ctr">
                <a:lnSpc>
                  <a:spcPct val="100000"/>
                </a:lnSpc>
                <a:spcBef>
                  <a:spcPts val="600"/>
                </a:spcBef>
                <a:buFont typeface="Wingdings" charset="2"/>
                <a:buNone/>
              </a:pPr>
              <a:r>
                <a:rPr kumimoji="0" lang="en-US" sz="1600" dirty="0">
                  <a:solidFill>
                    <a:schemeClr val="tx1"/>
                  </a:solidFill>
                </a:rPr>
                <a:t>Data is manipulated using variables, statements, ...</a:t>
              </a:r>
              <a:endParaRPr kumimoji="0" lang="en-US" sz="1600" i="1" dirty="0">
                <a:solidFill>
                  <a:schemeClr val="tx1"/>
                </a:solidFill>
              </a:endParaRPr>
            </a:p>
          </p:txBody>
        </p:sp>
        <p:sp>
          <p:nvSpPr>
            <p:cNvPr id="30" name="Rectangle 3">
              <a:extLst>
                <a:ext uri="{FF2B5EF4-FFF2-40B4-BE49-F238E27FC236}">
                  <a16:creationId xmlns:a16="http://schemas.microsoft.com/office/drawing/2014/main" id="{294D9918-B84D-4443-B285-6D0E98F31FA0}"/>
                </a:ext>
              </a:extLst>
            </p:cNvPr>
            <p:cNvSpPr txBox="1">
              <a:spLocks noChangeArrowheads="1"/>
            </p:cNvSpPr>
            <p:nvPr/>
          </p:nvSpPr>
          <p:spPr bwMode="auto">
            <a:xfrm>
              <a:off x="5816978" y="3778299"/>
              <a:ext cx="3123764" cy="95504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gn="ctr">
                <a:lnSpc>
                  <a:spcPct val="100000"/>
                </a:lnSpc>
                <a:buFont typeface="Wingdings" charset="2"/>
                <a:buNone/>
              </a:pPr>
              <a:r>
                <a:rPr kumimoji="0" lang="en-US" sz="1600" u="sng" dirty="0">
                  <a:solidFill>
                    <a:schemeClr val="tx1"/>
                  </a:solidFill>
                </a:rPr>
                <a:t>Computer view</a:t>
              </a:r>
              <a:endParaRPr kumimoji="0" lang="en-US" sz="1600" dirty="0">
                <a:solidFill>
                  <a:schemeClr val="tx1"/>
                </a:solidFill>
              </a:endParaRPr>
            </a:p>
            <a:p>
              <a:pPr marL="0" indent="0" algn="ctr">
                <a:lnSpc>
                  <a:spcPct val="100000"/>
                </a:lnSpc>
                <a:spcBef>
                  <a:spcPts val="600"/>
                </a:spcBef>
                <a:buFont typeface="Wingdings" charset="2"/>
                <a:buNone/>
              </a:pPr>
              <a:r>
                <a:rPr kumimoji="0" lang="en-US" sz="1600" dirty="0">
                  <a:solidFill>
                    <a:schemeClr val="tx1"/>
                  </a:solidFill>
                </a:rPr>
                <a:t>Data is represented</a:t>
              </a:r>
              <a:br>
                <a:rPr kumimoji="0" lang="en-US" sz="1600" dirty="0">
                  <a:solidFill>
                    <a:schemeClr val="tx1"/>
                  </a:solidFill>
                </a:rPr>
              </a:br>
              <a:r>
                <a:rPr kumimoji="0" lang="en-US" sz="1600" dirty="0">
                  <a:solidFill>
                    <a:schemeClr val="tx1"/>
                  </a:solidFill>
                </a:rPr>
                <a:t>as 0’s and 1’s (bits)</a:t>
              </a:r>
            </a:p>
          </p:txBody>
        </p:sp>
      </p:grpSp>
      <p:sp>
        <p:nvSpPr>
          <p:cNvPr id="31" name="Rectangle 3">
            <a:extLst>
              <a:ext uri="{FF2B5EF4-FFF2-40B4-BE49-F238E27FC236}">
                <a16:creationId xmlns:a16="http://schemas.microsoft.com/office/drawing/2014/main" id="{52A8DD47-3DE1-D545-9266-6FF5EDED75B0}"/>
              </a:ext>
            </a:extLst>
          </p:cNvPr>
          <p:cNvSpPr txBox="1">
            <a:spLocks noChangeArrowheads="1"/>
          </p:cNvSpPr>
          <p:nvPr/>
        </p:nvSpPr>
        <p:spPr bwMode="auto">
          <a:xfrm>
            <a:off x="1012371" y="5141993"/>
            <a:ext cx="7341037" cy="45720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buFont typeface="Wingdings" charset="2"/>
              <a:buNone/>
            </a:pPr>
            <a:r>
              <a:rPr kumimoji="0" lang="en-US" sz="3200" dirty="0">
                <a:solidFill>
                  <a:schemeClr val="tx1"/>
                </a:solidFill>
              </a:rPr>
              <a:t>Different representations of the same data</a:t>
            </a:r>
            <a:endParaRPr kumimoji="0" lang="en-US" sz="3200" i="1" dirty="0">
              <a:solidFill>
                <a:schemeClr val="tx1"/>
              </a:solidFill>
            </a:endParaRPr>
          </a:p>
        </p:txBody>
      </p:sp>
    </p:spTree>
    <p:extLst>
      <p:ext uri="{BB962C8B-B14F-4D97-AF65-F5344CB8AC3E}">
        <p14:creationId xmlns:p14="http://schemas.microsoft.com/office/powerpoint/2010/main" val="3942712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kumimoji="0" lang="en-US" dirty="0"/>
              <a:t>Strings</a:t>
            </a:r>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9" name="Rectangle 8"/>
          <p:cNvSpPr>
            <a:spLocks noChangeArrowheads="1"/>
          </p:cNvSpPr>
          <p:nvPr/>
        </p:nvSpPr>
        <p:spPr bwMode="auto">
          <a:xfrm>
            <a:off x="633344" y="1268284"/>
            <a:ext cx="6613029" cy="4403173"/>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0" rIns="0" bIns="108000" anchor="t" anchorCtr="0"/>
          <a:lstStyle/>
          <a:p>
            <a:pPr>
              <a:lnSpc>
                <a:spcPts val="2840"/>
              </a:lnSpc>
              <a:spcBef>
                <a:spcPts val="600"/>
              </a:spcBef>
            </a:pP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class</a:t>
            </a:r>
            <a:r>
              <a:rPr lang="en-US" dirty="0">
                <a:latin typeface="Consolas" panose="020B0609020204030204" pitchFamily="49" charset="0"/>
                <a:cs typeface="Consolas" panose="020B0609020204030204" pitchFamily="49" charset="0"/>
              </a:rPr>
              <a:t> Demo3 {</a:t>
            </a:r>
          </a:p>
          <a:p>
            <a:pPr>
              <a:spcBef>
                <a:spcPts val="9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static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void</a:t>
            </a:r>
            <a:r>
              <a:rPr lang="en-US" dirty="0">
                <a:latin typeface="Consolas" panose="020B0609020204030204" pitchFamily="49" charset="0"/>
                <a:cs typeface="Consolas" panose="020B0609020204030204" pitchFamily="49" charset="0"/>
              </a:rPr>
              <a:t> main(String[] </a:t>
            </a:r>
            <a:r>
              <a:rPr lang="en-US" dirty="0">
                <a:solidFill>
                  <a:srgbClr val="6A3E3E"/>
                </a:solidFill>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 {</a:t>
            </a:r>
          </a:p>
          <a:p>
            <a:pPr>
              <a:spcBef>
                <a:spcPts val="900"/>
              </a:spcBef>
            </a:pPr>
            <a:r>
              <a:rPr lang="en-US" dirty="0">
                <a:latin typeface="Consolas" panose="020B0609020204030204" pitchFamily="49" charset="0"/>
                <a:cs typeface="Consolas" panose="020B0609020204030204" pitchFamily="49" charset="0"/>
              </a:rPr>
              <a:t>      String </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"Tel"</a:t>
            </a:r>
            <a:r>
              <a:rPr lang="en-US" dirty="0">
                <a:latin typeface="Consolas" panose="020B0609020204030204" pitchFamily="49" charset="0"/>
                <a:cs typeface="Consolas" panose="020B0609020204030204" pitchFamily="49" charset="0"/>
              </a:rPr>
              <a:t>;</a:t>
            </a:r>
          </a:p>
          <a:p>
            <a:pPr>
              <a:spcBef>
                <a:spcPts val="900"/>
              </a:spcBef>
            </a:pPr>
            <a:r>
              <a:rPr lang="en-US" dirty="0">
                <a:latin typeface="Consolas" panose="020B0609020204030204" pitchFamily="49" charset="0"/>
                <a:cs typeface="Consolas" panose="020B0609020204030204" pitchFamily="49" charset="0"/>
              </a:rPr>
              <a:t>      String </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"Aviv"</a:t>
            </a:r>
            <a:r>
              <a:rPr lang="en-US" dirty="0">
                <a:latin typeface="Consolas" panose="020B0609020204030204" pitchFamily="49" charset="0"/>
                <a:cs typeface="Consolas" panose="020B0609020204030204" pitchFamily="49" charset="0"/>
              </a:rPr>
              <a:t>;</a:t>
            </a: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"TelAviv"    </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"AvivTel"</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"Tel Aviv"</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+ 3);        </a:t>
            </a:r>
            <a:r>
              <a:rPr lang="en-US" dirty="0">
                <a:solidFill>
                  <a:srgbClr val="3F7F5F"/>
                </a:solidFill>
                <a:latin typeface="Consolas" panose="020B0609020204030204" pitchFamily="49" charset="0"/>
                <a:cs typeface="Consolas" panose="020B0609020204030204" pitchFamily="49" charset="0"/>
              </a:rPr>
              <a:t>// "Tel3"</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.println(6 + 5);         </a:t>
            </a:r>
            <a:r>
              <a:rPr lang="en-US" dirty="0">
                <a:solidFill>
                  <a:srgbClr val="3F7F5F"/>
                </a:solidFill>
                <a:latin typeface="Consolas" panose="020B0609020204030204" pitchFamily="49" charset="0"/>
                <a:cs typeface="Consolas" panose="020B0609020204030204" pitchFamily="49" charset="0"/>
              </a:rPr>
              <a:t>// 11</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2A00FF"/>
                </a:solidFill>
                <a:latin typeface="Consolas" panose="020B0609020204030204" pitchFamily="49" charset="0"/>
                <a:cs typeface="Consolas" panose="020B0609020204030204" pitchFamily="49" charset="0"/>
              </a:rPr>
              <a:t>"6"</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"5"</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"65"</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2A00FF"/>
                </a:solidFill>
                <a:latin typeface="Consolas" panose="020B0609020204030204" pitchFamily="49" charset="0"/>
                <a:cs typeface="Consolas" panose="020B0609020204030204" pitchFamily="49" charset="0"/>
              </a:rPr>
              <a:t>"6"</a:t>
            </a:r>
            <a:r>
              <a:rPr lang="en-US" dirty="0">
                <a:latin typeface="Consolas" panose="020B0609020204030204" pitchFamily="49" charset="0"/>
                <a:cs typeface="Consolas" panose="020B0609020204030204" pitchFamily="49" charset="0"/>
              </a:rPr>
              <a:t> + 5);       </a:t>
            </a:r>
            <a:r>
              <a:rPr lang="en-US" dirty="0">
                <a:solidFill>
                  <a:srgbClr val="3F7F5F"/>
                </a:solidFill>
                <a:latin typeface="Consolas" panose="020B0609020204030204" pitchFamily="49" charset="0"/>
                <a:cs typeface="Consolas" panose="020B0609020204030204" pitchFamily="49" charset="0"/>
              </a:rPr>
              <a:t>// "65"</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.println(2 + </a:t>
            </a:r>
            <a:r>
              <a:rPr lang="en-US" dirty="0">
                <a:solidFill>
                  <a:srgbClr val="2A00FF"/>
                </a:solidFill>
                <a:latin typeface="Consolas" panose="020B0609020204030204" pitchFamily="49" charset="0"/>
                <a:cs typeface="Consolas" panose="020B0609020204030204" pitchFamily="49" charset="0"/>
              </a:rPr>
              <a:t>" + "</a:t>
            </a:r>
            <a:r>
              <a:rPr lang="en-US" dirty="0">
                <a:latin typeface="Consolas" panose="020B0609020204030204" pitchFamily="49" charset="0"/>
                <a:cs typeface="Consolas" panose="020B0609020204030204" pitchFamily="49" charset="0"/>
              </a:rPr>
              <a:t> + 3 + </a:t>
            </a:r>
            <a:r>
              <a:rPr lang="en-US" dirty="0">
                <a:solidFill>
                  <a:srgbClr val="2A00FF"/>
                </a:solidFill>
                <a:latin typeface="Consolas" panose="020B0609020204030204" pitchFamily="49" charset="0"/>
                <a:cs typeface="Consolas" panose="020B0609020204030204" pitchFamily="49" charset="0"/>
              </a:rPr>
              <a:t>" = "</a:t>
            </a:r>
            <a:r>
              <a:rPr lang="en-US" dirty="0">
                <a:latin typeface="Consolas" panose="020B0609020204030204" pitchFamily="49" charset="0"/>
                <a:cs typeface="Consolas" panose="020B0609020204030204" pitchFamily="49" charset="0"/>
              </a:rPr>
              <a:t> + (2 + 3));  </a:t>
            </a:r>
            <a:r>
              <a:rPr lang="en-US" dirty="0">
                <a:solidFill>
                  <a:srgbClr val="3F7F5F"/>
                </a:solidFill>
                <a:latin typeface="Consolas" panose="020B0609020204030204" pitchFamily="49" charset="0"/>
                <a:cs typeface="Consolas" panose="020B0609020204030204" pitchFamily="49" charset="0"/>
              </a:rPr>
              <a:t>// "2 + 3 = 5"</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a:t>
            </a:r>
          </a:p>
          <a:p>
            <a:pPr>
              <a:spcBef>
                <a:spcPts val="900"/>
              </a:spcBef>
            </a:pPr>
            <a:r>
              <a:rPr lang="en-US" dirty="0">
                <a:latin typeface="Consolas" panose="020B0609020204030204" pitchFamily="49" charset="0"/>
                <a:cs typeface="Consolas" panose="020B0609020204030204" pitchFamily="49" charset="0"/>
              </a:rPr>
              <a:t>}</a:t>
            </a:r>
          </a:p>
        </p:txBody>
      </p:sp>
      <p:sp>
        <p:nvSpPr>
          <p:cNvPr id="14" name="TextBox 13">
            <a:extLst>
              <a:ext uri="{FF2B5EF4-FFF2-40B4-BE49-F238E27FC236}">
                <a16:creationId xmlns:a16="http://schemas.microsoft.com/office/drawing/2014/main" id="{4D4D47EE-9A29-CB4C-AC3A-D2D2A122A91A}"/>
              </a:ext>
            </a:extLst>
          </p:cNvPr>
          <p:cNvSpPr txBox="1">
            <a:spLocks noChangeArrowheads="1"/>
          </p:cNvSpPr>
          <p:nvPr/>
        </p:nvSpPr>
        <p:spPr bwMode="auto">
          <a:xfrm>
            <a:off x="554686" y="731549"/>
            <a:ext cx="6234762" cy="369332"/>
          </a:xfrm>
          <a:prstGeom prst="rect">
            <a:avLst/>
          </a:prstGeom>
          <a:solidFill>
            <a:schemeClr val="bg1"/>
          </a:solidFill>
          <a:ln w="9525">
            <a:noFill/>
            <a:miter lim="800000"/>
            <a:headEnd/>
            <a:tailEnd/>
          </a:ln>
        </p:spPr>
        <p:txBody>
          <a:bodyPr wrap="square">
            <a:prstTxWarp prst="textNoShape">
              <a:avLst/>
            </a:prstTxWarp>
            <a:spAutoFit/>
          </a:bodyPr>
          <a:lstStyle/>
          <a:p>
            <a:pPr>
              <a:spcBef>
                <a:spcPts val="600"/>
              </a:spcBef>
            </a:pPr>
            <a:r>
              <a:rPr lang="en-US" sz="1800" u="sng" dirty="0">
                <a:latin typeface="Times New Roman"/>
                <a:cs typeface="Times New Roman"/>
              </a:rPr>
              <a:t>Common operation:</a:t>
            </a:r>
            <a:r>
              <a:rPr lang="en-US" sz="1800" dirty="0">
                <a:latin typeface="Times New Roman"/>
                <a:cs typeface="Times New Roman"/>
              </a:rPr>
              <a:t> </a:t>
            </a:r>
            <a:r>
              <a:rPr lang="en-US" sz="1800" i="1" dirty="0">
                <a:latin typeface="Times New Roman"/>
                <a:cs typeface="Times New Roman"/>
              </a:rPr>
              <a:t>concatenation </a:t>
            </a:r>
          </a:p>
        </p:txBody>
      </p:sp>
      <p:sp>
        <p:nvSpPr>
          <p:cNvPr id="6" name="AutoShape 13">
            <a:extLst>
              <a:ext uri="{FF2B5EF4-FFF2-40B4-BE49-F238E27FC236}">
                <a16:creationId xmlns:a16="http://schemas.microsoft.com/office/drawing/2014/main" id="{09FF7824-FCA2-814C-96E7-28198645A49A}"/>
              </a:ext>
            </a:extLst>
          </p:cNvPr>
          <p:cNvSpPr>
            <a:spLocks noChangeArrowheads="1"/>
          </p:cNvSpPr>
          <p:nvPr/>
        </p:nvSpPr>
        <p:spPr bwMode="auto">
          <a:xfrm>
            <a:off x="1540414" y="5150849"/>
            <a:ext cx="6343565" cy="1111727"/>
          </a:xfrm>
          <a:prstGeom prst="roundRect">
            <a:avLst>
              <a:gd name="adj" fmla="val 16667"/>
            </a:avLst>
          </a:prstGeom>
          <a:solidFill>
            <a:schemeClr val="bg1"/>
          </a:solidFill>
          <a:ln w="19050">
            <a:solidFill>
              <a:srgbClr val="293973"/>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spcBef>
                <a:spcPts val="600"/>
              </a:spcBef>
              <a:buClr>
                <a:schemeClr val="tx1"/>
              </a:buClr>
              <a:buSzPct val="100000"/>
            </a:pPr>
            <a:r>
              <a:rPr lang="en-US" sz="1600" u="sng" dirty="0">
                <a:latin typeface="Times New Roman"/>
                <a:cs typeface="Times New Roman"/>
              </a:rPr>
              <a:t>When a String value is concatenated with another value of </a:t>
            </a:r>
            <a:r>
              <a:rPr lang="en-US" sz="1600" i="1" u="sng" dirty="0">
                <a:latin typeface="Times New Roman"/>
                <a:cs typeface="Times New Roman"/>
              </a:rPr>
              <a:t>any</a:t>
            </a:r>
            <a:r>
              <a:rPr lang="en-US" sz="1600" u="sng" dirty="0">
                <a:latin typeface="Times New Roman"/>
                <a:cs typeface="Times New Roman"/>
              </a:rPr>
              <a:t> data type:</a:t>
            </a:r>
          </a:p>
          <a:p>
            <a:pPr marL="184150" indent="-184150">
              <a:spcBef>
                <a:spcPts val="600"/>
              </a:spcBef>
              <a:buClr>
                <a:schemeClr val="tx1"/>
              </a:buClr>
              <a:buSzPct val="100000"/>
              <a:buFont typeface="Arial" panose="020B0604020202020204" pitchFamily="34" charset="0"/>
              <a:buChar char="•"/>
            </a:pPr>
            <a:r>
              <a:rPr lang="en-US" sz="1600" dirty="0">
                <a:latin typeface="Times New Roman"/>
                <a:cs typeface="Times New Roman"/>
              </a:rPr>
              <a:t> Java casts the other value as a String</a:t>
            </a:r>
          </a:p>
          <a:p>
            <a:pPr marL="184150" indent="-184150">
              <a:spcBef>
                <a:spcPts val="600"/>
              </a:spcBef>
              <a:buClr>
                <a:schemeClr val="tx1"/>
              </a:buClr>
              <a:buSzPct val="100000"/>
              <a:buFont typeface="Arial" panose="020B0604020202020204" pitchFamily="34" charset="0"/>
              <a:buChar char="•"/>
            </a:pPr>
            <a:r>
              <a:rPr lang="en-US" sz="1600" dirty="0">
                <a:latin typeface="Times New Roman"/>
                <a:cs typeface="Times New Roman"/>
              </a:rPr>
              <a:t>The type of the resulting expression is a String</a:t>
            </a:r>
          </a:p>
        </p:txBody>
      </p:sp>
    </p:spTree>
    <p:extLst>
      <p:ext uri="{BB962C8B-B14F-4D97-AF65-F5344CB8AC3E}">
        <p14:creationId xmlns:p14="http://schemas.microsoft.com/office/powerpoint/2010/main" val="2955561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9" end="9"/>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0" end="1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11" end="1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xEl>
                                              <p:pRg st="12" end="1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a:spLocks noChangeArrowheads="1"/>
          </p:cNvSpPr>
          <p:nvPr/>
        </p:nvSpPr>
        <p:spPr bwMode="auto">
          <a:xfrm>
            <a:off x="606778" y="1067593"/>
            <a:ext cx="4466667" cy="2813527"/>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86400" rIns="93600" bIns="122400"/>
          <a:lstStyle/>
          <a:p>
            <a:pPr>
              <a:spcBef>
                <a:spcPts val="600"/>
              </a:spcBef>
            </a:pPr>
            <a:r>
              <a:rPr lang="en-US" dirty="0">
                <a:solidFill>
                  <a:srgbClr val="3F7F5F"/>
                </a:solidFill>
                <a:latin typeface="Consolas" panose="020B0609020204030204" pitchFamily="49" charset="0"/>
                <a:cs typeface="Consolas" panose="020B0609020204030204" pitchFamily="49" charset="0"/>
              </a:rPr>
              <a:t>// Illustrates "growing" a string</a:t>
            </a:r>
          </a:p>
          <a:p>
            <a:pPr>
              <a:spcBef>
                <a:spcPts val="600"/>
              </a:spcBef>
            </a:pPr>
            <a:r>
              <a:rPr lang="en-US" dirty="0">
                <a:solidFill>
                  <a:srgbClr val="7F0055"/>
                </a:solidFill>
                <a:latin typeface="Consolas" panose="020B0609020204030204" pitchFamily="49" charset="0"/>
                <a:cs typeface="Consolas" panose="020B0609020204030204" pitchFamily="49" charset="0"/>
              </a:rPr>
              <a:t>public</a:t>
            </a:r>
            <a:r>
              <a:rPr lang="en-US" dirty="0">
                <a:solidFill>
                  <a:srgbClr val="000000"/>
                </a:solidFill>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class</a:t>
            </a:r>
            <a:r>
              <a:rPr lang="en-US" dirty="0">
                <a:solidFill>
                  <a:srgbClr val="000000"/>
                </a:solidFill>
                <a:latin typeface="Consolas" panose="020B0609020204030204" pitchFamily="49" charset="0"/>
                <a:cs typeface="Consolas" panose="020B0609020204030204" pitchFamily="49" charset="0"/>
              </a:rPr>
              <a:t> Demo4 {</a:t>
            </a:r>
            <a:endParaRPr lang="en-US" dirty="0">
              <a:solidFill>
                <a:srgbClr val="7F0055"/>
              </a:solidFill>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static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void</a:t>
            </a:r>
            <a:r>
              <a:rPr lang="en-US" dirty="0">
                <a:latin typeface="Consolas" panose="020B0609020204030204" pitchFamily="49" charset="0"/>
                <a:cs typeface="Consolas" panose="020B0609020204030204" pitchFamily="49" charset="0"/>
              </a:rPr>
              <a:t> main(String[] </a:t>
            </a:r>
            <a:r>
              <a:rPr lang="en-US" dirty="0">
                <a:solidFill>
                  <a:srgbClr val="6A3E3E"/>
                </a:solidFill>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 {</a:t>
            </a:r>
          </a:p>
          <a:p>
            <a:pPr>
              <a:spcBef>
                <a:spcPts val="600"/>
              </a:spcBef>
            </a:pPr>
            <a:r>
              <a:rPr lang="en-US" dirty="0">
                <a:latin typeface="Consolas" panose="020B0609020204030204" pitchFamily="49" charset="0"/>
                <a:cs typeface="Consolas" panose="020B0609020204030204" pitchFamily="49" charset="0"/>
              </a:rPr>
              <a:t>      String </a:t>
            </a:r>
            <a:r>
              <a:rPr lang="en-US" dirty="0">
                <a:solidFill>
                  <a:srgbClr val="6A3E3E"/>
                </a:solidFill>
                <a:latin typeface="Consolas" panose="020B0609020204030204" pitchFamily="49" charset="0"/>
                <a:cs typeface="Consolas" panose="020B0609020204030204" pitchFamily="49" charset="0"/>
              </a:rPr>
              <a:t>s</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"1"</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"1"</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s</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 2 "</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"1 2 1"</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s</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 3 "</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"1 2 1 3 1 2 1"</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s</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 4 "</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etc.</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a:t>
            </a:r>
            <a:r>
              <a:rPr lang="en-US" dirty="0">
                <a:latin typeface="Consolas" panose="020B0609020204030204" pitchFamily="49" charset="0"/>
                <a:cs typeface="Consolas" panose="020B0609020204030204" pitchFamily="49" charset="0"/>
              </a:rPr>
              <a:t>);</a:t>
            </a:r>
          </a:p>
          <a:p>
            <a:pPr>
              <a:spcBef>
                <a:spcPts val="600"/>
              </a:spcBef>
            </a:pPr>
            <a:r>
              <a:rPr lang="en-US" dirty="0">
                <a:latin typeface="Consolas" panose="020B0609020204030204" pitchFamily="49" charset="0"/>
                <a:cs typeface="Consolas" panose="020B0609020204030204" pitchFamily="49" charset="0"/>
              </a:rPr>
              <a:t>   }</a:t>
            </a:r>
          </a:p>
          <a:p>
            <a:pPr>
              <a:spcBef>
                <a:spcPts val="600"/>
              </a:spcBef>
            </a:pPr>
            <a:r>
              <a:rPr lang="en-US" dirty="0">
                <a:latin typeface="Consolas" panose="020B0609020204030204" pitchFamily="49" charset="0"/>
                <a:cs typeface="Consolas" panose="020B0609020204030204" pitchFamily="49" charset="0"/>
              </a:rPr>
              <a:t>} </a:t>
            </a:r>
          </a:p>
          <a:p>
            <a:pPr>
              <a:lnSpc>
                <a:spcPts val="2240"/>
              </a:lnSpc>
            </a:pPr>
            <a:endParaRPr lang="en-US" dirty="0">
              <a:solidFill>
                <a:srgbClr val="008000"/>
              </a:solidFill>
              <a:latin typeface="Consolas"/>
              <a:cs typeface="Consolas"/>
            </a:endParaRPr>
          </a:p>
        </p:txBody>
      </p:sp>
      <p:sp>
        <p:nvSpPr>
          <p:cNvPr id="26627" name="Rectangle 2"/>
          <p:cNvSpPr>
            <a:spLocks noGrp="1" noChangeArrowheads="1"/>
          </p:cNvSpPr>
          <p:nvPr>
            <p:ph type="title"/>
          </p:nvPr>
        </p:nvSpPr>
        <p:spPr/>
        <p:txBody>
          <a:bodyPr/>
          <a:lstStyle/>
          <a:p>
            <a:r>
              <a:rPr kumimoji="0" lang="en-US" dirty="0"/>
              <a:t>Strings</a:t>
            </a:r>
            <a:endParaRPr kumimoji="0" lang="en-US" sz="1600" dirty="0"/>
          </a:p>
        </p:txBody>
      </p:sp>
      <p:sp>
        <p:nvSpPr>
          <p:cNvPr id="11" name="Rectangle 4"/>
          <p:cNvSpPr>
            <a:spLocks noChangeArrowheads="1"/>
          </p:cNvSpPr>
          <p:nvPr/>
        </p:nvSpPr>
        <p:spPr bwMode="auto">
          <a:xfrm>
            <a:off x="5400454" y="1067593"/>
            <a:ext cx="2952954" cy="869309"/>
          </a:xfrm>
          <a:prstGeom prst="rect">
            <a:avLst/>
          </a:prstGeom>
          <a:solidFill>
            <a:schemeClr val="bg1">
              <a:lumMod val="95000"/>
            </a:schemeClr>
          </a:solidFill>
          <a:ln w="9525">
            <a:solidFill>
              <a:srgbClr val="293973"/>
            </a:solidFill>
            <a:miter lim="800000"/>
            <a:headEnd/>
            <a:tailEnd/>
          </a:ln>
          <a:effectLst>
            <a:outerShdw blurRad="50800" dist="38100" dir="2700000" algn="tl" rotWithShape="0">
              <a:prstClr val="black">
                <a:alpha val="40000"/>
              </a:prstClr>
            </a:outerShdw>
          </a:effectLst>
        </p:spPr>
        <p:txBody>
          <a:bodyPr lIns="237600" tIns="226800" rIns="165600" bIns="216000" anchor="t" anchorCtr="0"/>
          <a:lstStyle/>
          <a:p>
            <a:pPr>
              <a:lnSpc>
                <a:spcPct val="50000"/>
              </a:lnSpc>
              <a:spcBef>
                <a:spcPts val="2200"/>
              </a:spcBef>
            </a:pPr>
            <a:r>
              <a:rPr lang="en-US" b="1" dirty="0">
                <a:solidFill>
                  <a:srgbClr val="000000"/>
                </a:solidFill>
                <a:latin typeface="Consolas"/>
                <a:cs typeface="Consolas"/>
              </a:rPr>
              <a:t>% java Demo4</a:t>
            </a:r>
          </a:p>
          <a:p>
            <a:pPr>
              <a:lnSpc>
                <a:spcPct val="50000"/>
              </a:lnSpc>
              <a:spcBef>
                <a:spcPts val="1600"/>
              </a:spcBef>
            </a:pPr>
            <a:r>
              <a:rPr lang="en-US" dirty="0">
                <a:solidFill>
                  <a:srgbClr val="000000"/>
                </a:solidFill>
                <a:latin typeface="Consolas"/>
                <a:cs typeface="Consolas"/>
              </a:rPr>
              <a:t>1 2 1 3 1 2 1 4 1 2 1 3 1 2 1</a:t>
            </a:r>
          </a:p>
        </p:txBody>
      </p:sp>
    </p:spTree>
    <p:extLst>
      <p:ext uri="{BB962C8B-B14F-4D97-AF65-F5344CB8AC3E}">
        <p14:creationId xmlns:p14="http://schemas.microsoft.com/office/powerpoint/2010/main" val="11229372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3EA52D-ED43-E827-620B-1D41EB2365D5}"/>
              </a:ext>
            </a:extLst>
          </p:cNvPr>
          <p:cNvSpPr>
            <a:spLocks noChangeArrowheads="1"/>
          </p:cNvSpPr>
          <p:nvPr/>
        </p:nvSpPr>
        <p:spPr bwMode="auto">
          <a:xfrm>
            <a:off x="627097" y="752633"/>
            <a:ext cx="5512445" cy="3392647"/>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108000" rIns="93600" bIns="75600"/>
          <a:lstStyle/>
          <a:p>
            <a:pPr>
              <a:lnSpc>
                <a:spcPts val="2180"/>
              </a:lnSpc>
            </a:pP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class</a:t>
            </a:r>
            <a:r>
              <a:rPr lang="en-US" dirty="0">
                <a:solidFill>
                  <a:srgbClr val="000000"/>
                </a:solidFill>
                <a:latin typeface="Consolas"/>
                <a:ea typeface="Monaco"/>
                <a:cs typeface="Consolas"/>
              </a:rPr>
              <a:t> Demo5 {</a:t>
            </a:r>
          </a:p>
          <a:p>
            <a:pPr>
              <a:lnSpc>
                <a:spcPts val="218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static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void</a:t>
            </a:r>
            <a:r>
              <a:rPr lang="en-US" dirty="0">
                <a:solidFill>
                  <a:srgbClr val="000000"/>
                </a:solidFill>
                <a:latin typeface="Consolas"/>
                <a:ea typeface="Monaco"/>
                <a:cs typeface="Consolas"/>
              </a:rPr>
              <a:t> main(String[] args) {</a:t>
            </a:r>
          </a:p>
          <a:p>
            <a:pPr>
              <a:lnSpc>
                <a:spcPts val="2180"/>
              </a:lnSpc>
            </a:pPr>
            <a:r>
              <a:rPr lang="en-US" dirty="0">
                <a:solidFill>
                  <a:srgbClr val="000000"/>
                </a:solidFill>
                <a:latin typeface="Consolas"/>
                <a:ea typeface="Monaco"/>
                <a:cs typeface="Consolas"/>
              </a:rPr>
              <a:t>      </a:t>
            </a:r>
            <a:r>
              <a:rPr lang="en-US" dirty="0">
                <a:solidFill>
                  <a:srgbClr val="006600"/>
                </a:solidFill>
                <a:latin typeface="Consolas"/>
                <a:ea typeface="Monaco"/>
                <a:cs typeface="Consolas"/>
              </a:rPr>
              <a:t>//</a:t>
            </a:r>
            <a:r>
              <a:rPr lang="en-US" dirty="0">
                <a:solidFill>
                  <a:srgbClr val="006600"/>
                </a:solidFill>
                <a:latin typeface="Times New Roman" panose="02020603050405020304" pitchFamily="18" charset="0"/>
                <a:ea typeface="Monaco"/>
                <a:cs typeface="Times New Roman" panose="02020603050405020304" pitchFamily="18" charset="0"/>
              </a:rPr>
              <a:t> Performs simple arithmetic operations on two command-line arguments</a:t>
            </a:r>
          </a:p>
          <a:p>
            <a:pPr>
              <a:lnSpc>
                <a:spcPts val="2180"/>
              </a:lnSpc>
            </a:pPr>
            <a:r>
              <a:rPr lang="en-US" dirty="0">
                <a:solidFill>
                  <a:srgbClr val="000000"/>
                </a:solidFill>
                <a:latin typeface="Consolas"/>
                <a:ea typeface="Monaco"/>
                <a:cs typeface="Consolas"/>
              </a:rPr>
              <a:t>      </a:t>
            </a:r>
            <a:endParaRPr lang="en-US" dirty="0">
              <a:solidFill>
                <a:srgbClr val="008000"/>
              </a:solidFill>
              <a:latin typeface="Consolas"/>
              <a:cs typeface="Consolas"/>
            </a:endParaRPr>
          </a:p>
        </p:txBody>
      </p:sp>
      <p:sp>
        <p:nvSpPr>
          <p:cNvPr id="24579" name="Rectangle 2"/>
          <p:cNvSpPr>
            <a:spLocks noGrp="1" noChangeArrowheads="1"/>
          </p:cNvSpPr>
          <p:nvPr>
            <p:ph type="title"/>
          </p:nvPr>
        </p:nvSpPr>
        <p:spPr/>
        <p:txBody>
          <a:bodyPr/>
          <a:lstStyle/>
          <a:p>
            <a:r>
              <a:rPr kumimoji="0" lang="en-US" dirty="0"/>
              <a:t>Command line arguments</a:t>
            </a:r>
            <a:endParaRPr kumimoji="0" lang="en-US" sz="1600" dirty="0"/>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10" name="Rectangle 4"/>
          <p:cNvSpPr>
            <a:spLocks noChangeArrowheads="1"/>
          </p:cNvSpPr>
          <p:nvPr/>
        </p:nvSpPr>
        <p:spPr bwMode="auto">
          <a:xfrm>
            <a:off x="6521642" y="752633"/>
            <a:ext cx="2022283" cy="3392647"/>
          </a:xfrm>
          <a:prstGeom prst="rect">
            <a:avLst/>
          </a:prstGeom>
          <a:solidFill>
            <a:schemeClr val="bg1">
              <a:lumMod val="95000"/>
            </a:schemeClr>
          </a:solidFill>
          <a:ln w="9525">
            <a:solidFill>
              <a:srgbClr val="293973"/>
            </a:solidFill>
            <a:miter lim="800000"/>
            <a:headEnd/>
            <a:tailEnd/>
          </a:ln>
          <a:effectLst>
            <a:outerShdw blurRad="50800" dist="38100" dir="2700000" algn="tl" rotWithShape="0">
              <a:prstClr val="black">
                <a:alpha val="40000"/>
              </a:prstClr>
            </a:outerShdw>
          </a:effectLst>
        </p:spPr>
        <p:txBody>
          <a:bodyPr lIns="237600" tIns="144000" rIns="165600" bIns="262800" anchor="t" anchorCtr="0"/>
          <a:lstStyle/>
          <a:p>
            <a:r>
              <a:rPr lang="en-US" dirty="0">
                <a:latin typeface="Consolas"/>
                <a:cs typeface="Consolas"/>
              </a:rPr>
              <a:t>% </a:t>
            </a:r>
            <a:r>
              <a:rPr lang="en-US" b="1" dirty="0">
                <a:latin typeface="Consolas"/>
                <a:cs typeface="Consolas"/>
              </a:rPr>
              <a:t>javac Demo5.java</a:t>
            </a:r>
            <a:endParaRPr lang="en-US" b="1" dirty="0">
              <a:solidFill>
                <a:srgbClr val="FF0000"/>
              </a:solidFill>
              <a:latin typeface="Consolas"/>
              <a:cs typeface="Consolas"/>
            </a:endParaRPr>
          </a:p>
          <a:p>
            <a:endParaRPr lang="en-US" dirty="0">
              <a:latin typeface="Consolas"/>
              <a:cs typeface="Consolas"/>
            </a:endParaRPr>
          </a:p>
          <a:p>
            <a:r>
              <a:rPr lang="en-US" dirty="0">
                <a:latin typeface="Consolas"/>
                <a:cs typeface="Consolas"/>
              </a:rPr>
              <a:t>% </a:t>
            </a:r>
            <a:r>
              <a:rPr lang="en-US" b="1" dirty="0">
                <a:latin typeface="Consolas"/>
                <a:cs typeface="Consolas"/>
              </a:rPr>
              <a:t>java Demo5 </a:t>
            </a:r>
            <a:r>
              <a:rPr lang="en-US" b="1" dirty="0">
                <a:solidFill>
                  <a:srgbClr val="FF0000"/>
                </a:solidFill>
                <a:latin typeface="Consolas"/>
                <a:cs typeface="Consolas"/>
              </a:rPr>
              <a:t>5</a:t>
            </a:r>
            <a:r>
              <a:rPr lang="en-US" b="1" dirty="0">
                <a:latin typeface="Consolas"/>
                <a:cs typeface="Consolas"/>
              </a:rPr>
              <a:t> </a:t>
            </a:r>
            <a:r>
              <a:rPr lang="en-US" b="1" dirty="0">
                <a:solidFill>
                  <a:srgbClr val="FF0000"/>
                </a:solidFill>
                <a:latin typeface="Consolas"/>
                <a:cs typeface="Consolas"/>
              </a:rPr>
              <a:t>3</a:t>
            </a:r>
          </a:p>
          <a:p>
            <a:pPr>
              <a:spcBef>
                <a:spcPts val="600"/>
              </a:spcBef>
            </a:pPr>
            <a:r>
              <a:rPr lang="en-US" dirty="0">
                <a:latin typeface="Consolas"/>
                <a:cs typeface="Consolas"/>
              </a:rPr>
              <a:t>5 + 3 = 8</a:t>
            </a:r>
          </a:p>
          <a:p>
            <a:pPr>
              <a:spcBef>
                <a:spcPts val="600"/>
              </a:spcBef>
            </a:pPr>
            <a:r>
              <a:rPr lang="en-US" dirty="0">
                <a:latin typeface="Consolas"/>
                <a:cs typeface="Consolas"/>
              </a:rPr>
              <a:t>5 * 3 = 15</a:t>
            </a:r>
          </a:p>
          <a:p>
            <a:pPr>
              <a:spcBef>
                <a:spcPts val="600"/>
              </a:spcBef>
            </a:pPr>
            <a:r>
              <a:rPr lang="en-US" dirty="0">
                <a:latin typeface="Consolas"/>
                <a:cs typeface="Consolas"/>
              </a:rPr>
              <a:t>5 / 3 = 1</a:t>
            </a:r>
          </a:p>
          <a:p>
            <a:pPr>
              <a:spcBef>
                <a:spcPts val="600"/>
              </a:spcBef>
            </a:pPr>
            <a:r>
              <a:rPr lang="en-US" dirty="0">
                <a:latin typeface="Consolas"/>
                <a:cs typeface="Consolas"/>
              </a:rPr>
              <a:t>5 % 3 = 2</a:t>
            </a:r>
          </a:p>
          <a:p>
            <a:pPr>
              <a:spcBef>
                <a:spcPts val="600"/>
              </a:spcBef>
            </a:pPr>
            <a:endParaRPr lang="en-US" dirty="0">
              <a:latin typeface="Consolas"/>
              <a:cs typeface="Consolas"/>
            </a:endParaRPr>
          </a:p>
          <a:p>
            <a:r>
              <a:rPr lang="en-US" dirty="0">
                <a:latin typeface="Consolas"/>
                <a:cs typeface="Consolas"/>
              </a:rPr>
              <a:t>% </a:t>
            </a:r>
            <a:r>
              <a:rPr lang="en-US" b="1" dirty="0">
                <a:latin typeface="Consolas"/>
                <a:cs typeface="Consolas"/>
              </a:rPr>
              <a:t>java Demo5 </a:t>
            </a:r>
            <a:r>
              <a:rPr lang="en-US" b="1" dirty="0">
                <a:solidFill>
                  <a:srgbClr val="FF0000"/>
                </a:solidFill>
                <a:latin typeface="Consolas"/>
                <a:cs typeface="Consolas"/>
              </a:rPr>
              <a:t>12 4</a:t>
            </a:r>
          </a:p>
          <a:p>
            <a:pPr>
              <a:spcBef>
                <a:spcPts val="600"/>
              </a:spcBef>
            </a:pPr>
            <a:r>
              <a:rPr lang="en-US" dirty="0">
                <a:latin typeface="Consolas"/>
                <a:cs typeface="Consolas"/>
              </a:rPr>
              <a:t>12 + 4 = 16</a:t>
            </a:r>
          </a:p>
          <a:p>
            <a:pPr>
              <a:spcBef>
                <a:spcPts val="600"/>
              </a:spcBef>
            </a:pPr>
            <a:r>
              <a:rPr lang="en-US" dirty="0">
                <a:latin typeface="Consolas"/>
                <a:cs typeface="Consolas"/>
              </a:rPr>
              <a:t>12 * 4 = 48</a:t>
            </a:r>
          </a:p>
          <a:p>
            <a:pPr>
              <a:spcBef>
                <a:spcPts val="600"/>
              </a:spcBef>
            </a:pPr>
            <a:r>
              <a:rPr lang="en-US" dirty="0">
                <a:latin typeface="Consolas"/>
                <a:cs typeface="Consolas"/>
              </a:rPr>
              <a:t>12 / 4 = 3</a:t>
            </a:r>
          </a:p>
          <a:p>
            <a:pPr>
              <a:spcBef>
                <a:spcPts val="600"/>
              </a:spcBef>
            </a:pPr>
            <a:r>
              <a:rPr lang="en-US" dirty="0">
                <a:latin typeface="Consolas"/>
                <a:cs typeface="Consolas"/>
              </a:rPr>
              <a:t>12 % 4 = 0</a:t>
            </a:r>
          </a:p>
        </p:txBody>
      </p:sp>
      <p:sp>
        <p:nvSpPr>
          <p:cNvPr id="17" name="Rectangle 3">
            <a:extLst>
              <a:ext uri="{FF2B5EF4-FFF2-40B4-BE49-F238E27FC236}">
                <a16:creationId xmlns:a16="http://schemas.microsoft.com/office/drawing/2014/main" id="{E1EFCBAC-0BD6-F045-B0C5-A6B611C9E5AF}"/>
              </a:ext>
            </a:extLst>
          </p:cNvPr>
          <p:cNvSpPr txBox="1">
            <a:spLocks noChangeArrowheads="1"/>
          </p:cNvSpPr>
          <p:nvPr/>
        </p:nvSpPr>
        <p:spPr bwMode="auto">
          <a:xfrm>
            <a:off x="5762056" y="6467071"/>
            <a:ext cx="3004456" cy="95504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gn="ctr">
              <a:lnSpc>
                <a:spcPct val="100000"/>
              </a:lnSpc>
              <a:buNone/>
            </a:pPr>
            <a:endParaRPr kumimoji="0" lang="en-US" sz="1600" dirty="0">
              <a:solidFill>
                <a:schemeClr val="tx1"/>
              </a:solidFill>
            </a:endParaRPr>
          </a:p>
        </p:txBody>
      </p:sp>
      <p:sp>
        <p:nvSpPr>
          <p:cNvPr id="4" name="Rectangle 3">
            <a:extLst>
              <a:ext uri="{FF2B5EF4-FFF2-40B4-BE49-F238E27FC236}">
                <a16:creationId xmlns:a16="http://schemas.microsoft.com/office/drawing/2014/main" id="{D5FE12B1-F6DD-12A1-9EB5-D5B11FB50A40}"/>
              </a:ext>
            </a:extLst>
          </p:cNvPr>
          <p:cNvSpPr txBox="1">
            <a:spLocks noChangeArrowheads="1"/>
          </p:cNvSpPr>
          <p:nvPr/>
        </p:nvSpPr>
        <p:spPr bwMode="auto">
          <a:xfrm>
            <a:off x="485860" y="4537987"/>
            <a:ext cx="8326109" cy="156738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a:lnSpc>
                <a:spcPct val="100000"/>
              </a:lnSpc>
              <a:spcBef>
                <a:spcPts val="1200"/>
              </a:spcBef>
              <a:buClr>
                <a:schemeClr val="tx1"/>
              </a:buClr>
              <a:buFont typeface="Arial" panose="020B0604020202020204" pitchFamily="34" charset="0"/>
              <a:buChar char="•"/>
            </a:pPr>
            <a:r>
              <a:rPr kumimoji="0" lang="en-US" sz="1800" dirty="0">
                <a:solidFill>
                  <a:schemeClr val="tx1"/>
                </a:solidFill>
              </a:rPr>
              <a:t>Inputs can be entered into a program as </a:t>
            </a:r>
            <a:r>
              <a:rPr kumimoji="0" lang="en-US" sz="1800" i="1" dirty="0">
                <a:solidFill>
                  <a:schemeClr val="tx1"/>
                </a:solidFill>
              </a:rPr>
              <a:t>command-line arguments</a:t>
            </a:r>
          </a:p>
          <a:p>
            <a:pPr marL="0" indent="0">
              <a:lnSpc>
                <a:spcPct val="100000"/>
              </a:lnSpc>
              <a:buNone/>
            </a:pPr>
            <a:endParaRPr kumimoji="0" lang="en-US" sz="1800" dirty="0">
              <a:solidFill>
                <a:schemeClr val="tx1"/>
              </a:solidFill>
            </a:endParaRPr>
          </a:p>
        </p:txBody>
      </p:sp>
    </p:spTree>
    <p:extLst>
      <p:ext uri="{BB962C8B-B14F-4D97-AF65-F5344CB8AC3E}">
        <p14:creationId xmlns:p14="http://schemas.microsoft.com/office/powerpoint/2010/main" val="18764420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3EA52D-ED43-E827-620B-1D41EB2365D5}"/>
              </a:ext>
            </a:extLst>
          </p:cNvPr>
          <p:cNvSpPr>
            <a:spLocks noChangeArrowheads="1"/>
          </p:cNvSpPr>
          <p:nvPr/>
        </p:nvSpPr>
        <p:spPr bwMode="auto">
          <a:xfrm>
            <a:off x="627097" y="752633"/>
            <a:ext cx="5512445" cy="3392647"/>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108000" rIns="93600" bIns="75600"/>
          <a:lstStyle/>
          <a:p>
            <a:pPr>
              <a:lnSpc>
                <a:spcPts val="2180"/>
              </a:lnSpc>
            </a:pP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class</a:t>
            </a:r>
            <a:r>
              <a:rPr lang="en-US" dirty="0">
                <a:solidFill>
                  <a:srgbClr val="000000"/>
                </a:solidFill>
                <a:latin typeface="Consolas"/>
                <a:ea typeface="Monaco"/>
                <a:cs typeface="Consolas"/>
              </a:rPr>
              <a:t> Demo5 {</a:t>
            </a:r>
          </a:p>
          <a:p>
            <a:pPr>
              <a:lnSpc>
                <a:spcPts val="218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static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void</a:t>
            </a:r>
            <a:r>
              <a:rPr lang="en-US" dirty="0">
                <a:solidFill>
                  <a:srgbClr val="000000"/>
                </a:solidFill>
                <a:latin typeface="Consolas"/>
                <a:ea typeface="Monaco"/>
                <a:cs typeface="Consolas"/>
              </a:rPr>
              <a:t> main(String[] args) {</a:t>
            </a:r>
          </a:p>
          <a:p>
            <a:pPr>
              <a:lnSpc>
                <a:spcPts val="2180"/>
              </a:lnSpc>
            </a:pPr>
            <a:r>
              <a:rPr lang="en-US" dirty="0">
                <a:solidFill>
                  <a:srgbClr val="000000"/>
                </a:solidFill>
                <a:latin typeface="Consolas"/>
                <a:ea typeface="Monaco"/>
                <a:cs typeface="Consolas"/>
              </a:rPr>
              <a:t>      </a:t>
            </a:r>
            <a:r>
              <a:rPr lang="en-US" dirty="0">
                <a:solidFill>
                  <a:srgbClr val="006600"/>
                </a:solidFill>
                <a:latin typeface="Consolas"/>
                <a:ea typeface="Monaco"/>
                <a:cs typeface="Consolas"/>
              </a:rPr>
              <a:t>//</a:t>
            </a:r>
            <a:r>
              <a:rPr lang="en-US" dirty="0">
                <a:solidFill>
                  <a:srgbClr val="006600"/>
                </a:solidFill>
                <a:latin typeface="Times New Roman" panose="02020603050405020304" pitchFamily="18" charset="0"/>
                <a:ea typeface="Monaco"/>
                <a:cs typeface="Times New Roman" panose="02020603050405020304" pitchFamily="18" charset="0"/>
              </a:rPr>
              <a:t> Performs simple arithmetic operations on two command-line arguments</a:t>
            </a:r>
          </a:p>
          <a:p>
            <a:pPr>
              <a:lnSpc>
                <a:spcPts val="218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int</a:t>
            </a:r>
            <a:r>
              <a:rPr lang="en-US" dirty="0">
                <a:solidFill>
                  <a:srgbClr val="000000"/>
                </a:solidFill>
                <a:latin typeface="Consolas"/>
                <a:ea typeface="Monaco"/>
                <a:cs typeface="Consolas"/>
              </a:rPr>
              <a:t> a = Integer.parseInt(</a:t>
            </a:r>
            <a:r>
              <a:rPr lang="en-US" dirty="0">
                <a:solidFill>
                  <a:srgbClr val="FF0000"/>
                </a:solidFill>
                <a:latin typeface="Consolas"/>
                <a:ea typeface="Monaco"/>
                <a:cs typeface="Consolas"/>
              </a:rPr>
              <a:t>args[0]</a:t>
            </a:r>
            <a:r>
              <a:rPr lang="en-US" dirty="0">
                <a:solidFill>
                  <a:srgbClr val="000000"/>
                </a:solidFill>
                <a:latin typeface="Consolas"/>
                <a:ea typeface="Monaco"/>
                <a:cs typeface="Consolas"/>
              </a:rPr>
              <a:t>);</a:t>
            </a:r>
          </a:p>
          <a:p>
            <a:pPr>
              <a:lnSpc>
                <a:spcPts val="218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int</a:t>
            </a:r>
            <a:r>
              <a:rPr lang="en-US" dirty="0">
                <a:solidFill>
                  <a:srgbClr val="000000"/>
                </a:solidFill>
                <a:latin typeface="Consolas"/>
                <a:ea typeface="Monaco"/>
                <a:cs typeface="Consolas"/>
              </a:rPr>
              <a:t> b = Integer.parseInt(</a:t>
            </a:r>
            <a:r>
              <a:rPr lang="en-US" dirty="0">
                <a:solidFill>
                  <a:srgbClr val="FF0000"/>
                </a:solidFill>
                <a:latin typeface="Consolas"/>
                <a:ea typeface="Monaco"/>
                <a:cs typeface="Consolas"/>
              </a:rPr>
              <a:t>args[1]</a:t>
            </a:r>
            <a:r>
              <a:rPr lang="en-US" dirty="0">
                <a:solidFill>
                  <a:srgbClr val="000000"/>
                </a:solidFill>
                <a:latin typeface="Consolas"/>
                <a:ea typeface="Monaco"/>
                <a:cs typeface="Consolas"/>
              </a:rPr>
              <a:t>);</a:t>
            </a:r>
          </a:p>
          <a:p>
            <a:pPr>
              <a:lnSpc>
                <a:spcPts val="2180"/>
              </a:lnSpc>
            </a:pPr>
            <a:r>
              <a:rPr lang="en-US" dirty="0">
                <a:solidFill>
                  <a:srgbClr val="000000"/>
                </a:solidFill>
                <a:latin typeface="Consolas"/>
                <a:ea typeface="Monaco"/>
                <a:cs typeface="Consolas"/>
              </a:rPr>
              <a:t>      System.out.println(a + </a:t>
            </a:r>
            <a:r>
              <a:rPr lang="en-US" dirty="0">
                <a:solidFill>
                  <a:srgbClr val="3933FF"/>
                </a:solidFill>
                <a:latin typeface="Consolas"/>
                <a:ea typeface="Monaco"/>
                <a:cs typeface="Consolas"/>
              </a:rPr>
              <a:t>" + "</a:t>
            </a:r>
            <a:r>
              <a:rPr lang="en-US" dirty="0">
                <a:solidFill>
                  <a:srgbClr val="000000"/>
                </a:solidFill>
                <a:latin typeface="Consolas"/>
                <a:ea typeface="Monaco"/>
                <a:cs typeface="Consolas"/>
              </a:rPr>
              <a:t> + b + </a:t>
            </a:r>
            <a:r>
              <a:rPr lang="en-US" dirty="0">
                <a:solidFill>
                  <a:srgbClr val="3933FF"/>
                </a:solidFill>
                <a:latin typeface="Consolas"/>
                <a:ea typeface="Monaco"/>
                <a:cs typeface="Consolas"/>
              </a:rPr>
              <a:t>" = "</a:t>
            </a:r>
            <a:r>
              <a:rPr lang="en-US" dirty="0">
                <a:solidFill>
                  <a:srgbClr val="000000"/>
                </a:solidFill>
                <a:latin typeface="Consolas"/>
                <a:ea typeface="Monaco"/>
                <a:cs typeface="Consolas"/>
              </a:rPr>
              <a:t> + (a + b));</a:t>
            </a:r>
          </a:p>
          <a:p>
            <a:pPr>
              <a:lnSpc>
                <a:spcPts val="2180"/>
              </a:lnSpc>
            </a:pPr>
            <a:r>
              <a:rPr lang="en-US" dirty="0">
                <a:solidFill>
                  <a:srgbClr val="000000"/>
                </a:solidFill>
                <a:latin typeface="Consolas"/>
                <a:ea typeface="Monaco"/>
                <a:cs typeface="Consolas"/>
              </a:rPr>
              <a:t>      System.out.println(a + </a:t>
            </a:r>
            <a:r>
              <a:rPr lang="en-US" dirty="0">
                <a:solidFill>
                  <a:srgbClr val="3933FF"/>
                </a:solidFill>
                <a:latin typeface="Consolas"/>
                <a:ea typeface="Monaco"/>
                <a:cs typeface="Consolas"/>
              </a:rPr>
              <a:t>" * "</a:t>
            </a:r>
            <a:r>
              <a:rPr lang="en-US" dirty="0">
                <a:solidFill>
                  <a:srgbClr val="000000"/>
                </a:solidFill>
                <a:latin typeface="Consolas"/>
                <a:ea typeface="Monaco"/>
                <a:cs typeface="Consolas"/>
              </a:rPr>
              <a:t> + b + </a:t>
            </a:r>
            <a:r>
              <a:rPr lang="en-US" dirty="0">
                <a:solidFill>
                  <a:srgbClr val="3933FF"/>
                </a:solidFill>
                <a:latin typeface="Consolas"/>
                <a:ea typeface="Monaco"/>
                <a:cs typeface="Consolas"/>
              </a:rPr>
              <a:t>" = "</a:t>
            </a:r>
            <a:r>
              <a:rPr lang="en-US" dirty="0">
                <a:solidFill>
                  <a:srgbClr val="000000"/>
                </a:solidFill>
                <a:latin typeface="Consolas"/>
                <a:ea typeface="Monaco"/>
                <a:cs typeface="Consolas"/>
              </a:rPr>
              <a:t> + (a * b));</a:t>
            </a:r>
          </a:p>
          <a:p>
            <a:pPr>
              <a:lnSpc>
                <a:spcPts val="2180"/>
              </a:lnSpc>
            </a:pPr>
            <a:r>
              <a:rPr lang="en-US" dirty="0">
                <a:solidFill>
                  <a:srgbClr val="000000"/>
                </a:solidFill>
                <a:latin typeface="Consolas"/>
                <a:ea typeface="Monaco"/>
                <a:cs typeface="Consolas"/>
              </a:rPr>
              <a:t>      System.out.println(a + </a:t>
            </a:r>
            <a:r>
              <a:rPr lang="en-US" dirty="0">
                <a:solidFill>
                  <a:srgbClr val="3933FF"/>
                </a:solidFill>
                <a:latin typeface="Consolas"/>
                <a:ea typeface="Monaco"/>
                <a:cs typeface="Consolas"/>
              </a:rPr>
              <a:t>" / "</a:t>
            </a:r>
            <a:r>
              <a:rPr lang="en-US" dirty="0">
                <a:solidFill>
                  <a:srgbClr val="000000"/>
                </a:solidFill>
                <a:latin typeface="Consolas"/>
                <a:ea typeface="Monaco"/>
                <a:cs typeface="Consolas"/>
              </a:rPr>
              <a:t> + b + </a:t>
            </a:r>
            <a:r>
              <a:rPr lang="en-US" dirty="0">
                <a:solidFill>
                  <a:srgbClr val="3933FF"/>
                </a:solidFill>
                <a:latin typeface="Consolas"/>
                <a:ea typeface="Monaco"/>
                <a:cs typeface="Consolas"/>
              </a:rPr>
              <a:t>" = "</a:t>
            </a:r>
            <a:r>
              <a:rPr lang="en-US" dirty="0">
                <a:solidFill>
                  <a:srgbClr val="000000"/>
                </a:solidFill>
                <a:latin typeface="Consolas"/>
                <a:ea typeface="Monaco"/>
                <a:cs typeface="Consolas"/>
              </a:rPr>
              <a:t> + (a / b));</a:t>
            </a:r>
          </a:p>
          <a:p>
            <a:pPr>
              <a:lnSpc>
                <a:spcPts val="2180"/>
              </a:lnSpc>
            </a:pPr>
            <a:r>
              <a:rPr lang="en-US" dirty="0">
                <a:solidFill>
                  <a:srgbClr val="000000"/>
                </a:solidFill>
                <a:latin typeface="Consolas"/>
                <a:ea typeface="Monaco"/>
                <a:cs typeface="Consolas"/>
              </a:rPr>
              <a:t>      System.out.println(a + </a:t>
            </a:r>
            <a:r>
              <a:rPr lang="en-US" dirty="0">
                <a:solidFill>
                  <a:srgbClr val="3933FF"/>
                </a:solidFill>
                <a:latin typeface="Consolas"/>
                <a:ea typeface="Monaco"/>
                <a:cs typeface="Consolas"/>
              </a:rPr>
              <a:t>" % "</a:t>
            </a:r>
            <a:r>
              <a:rPr lang="en-US" dirty="0">
                <a:solidFill>
                  <a:srgbClr val="000000"/>
                </a:solidFill>
                <a:latin typeface="Consolas"/>
                <a:ea typeface="Monaco"/>
                <a:cs typeface="Consolas"/>
              </a:rPr>
              <a:t> + b + </a:t>
            </a:r>
            <a:r>
              <a:rPr lang="en-US" dirty="0">
                <a:solidFill>
                  <a:srgbClr val="3933FF"/>
                </a:solidFill>
                <a:latin typeface="Consolas"/>
                <a:ea typeface="Monaco"/>
                <a:cs typeface="Consolas"/>
              </a:rPr>
              <a:t>" = "</a:t>
            </a:r>
            <a:r>
              <a:rPr lang="en-US" dirty="0">
                <a:solidFill>
                  <a:srgbClr val="000000"/>
                </a:solidFill>
                <a:latin typeface="Consolas"/>
                <a:ea typeface="Monaco"/>
                <a:cs typeface="Consolas"/>
              </a:rPr>
              <a:t> + (a % b));</a:t>
            </a:r>
          </a:p>
          <a:p>
            <a:pPr>
              <a:lnSpc>
                <a:spcPts val="2180"/>
              </a:lnSpc>
            </a:pPr>
            <a:r>
              <a:rPr lang="en-US" dirty="0">
                <a:solidFill>
                  <a:srgbClr val="000000"/>
                </a:solidFill>
                <a:latin typeface="Consolas"/>
                <a:ea typeface="Monaco"/>
                <a:cs typeface="Consolas"/>
              </a:rPr>
              <a:t>   }</a:t>
            </a:r>
          </a:p>
          <a:p>
            <a:pPr>
              <a:lnSpc>
                <a:spcPts val="2180"/>
              </a:lnSpc>
            </a:pPr>
            <a:r>
              <a:rPr lang="en-US" dirty="0">
                <a:solidFill>
                  <a:srgbClr val="000000"/>
                </a:solidFill>
                <a:latin typeface="Consolas"/>
                <a:ea typeface="Monaco"/>
                <a:cs typeface="Consolas"/>
              </a:rPr>
              <a:t>}</a:t>
            </a:r>
            <a:endParaRPr lang="en-US" dirty="0">
              <a:solidFill>
                <a:srgbClr val="008000"/>
              </a:solidFill>
              <a:latin typeface="Consolas"/>
              <a:cs typeface="Consolas"/>
            </a:endParaRPr>
          </a:p>
        </p:txBody>
      </p:sp>
      <p:sp>
        <p:nvSpPr>
          <p:cNvPr id="24579" name="Rectangle 2"/>
          <p:cNvSpPr>
            <a:spLocks noGrp="1" noChangeArrowheads="1"/>
          </p:cNvSpPr>
          <p:nvPr>
            <p:ph type="title"/>
          </p:nvPr>
        </p:nvSpPr>
        <p:spPr/>
        <p:txBody>
          <a:bodyPr/>
          <a:lstStyle/>
          <a:p>
            <a:r>
              <a:rPr kumimoji="0" lang="en-US" dirty="0"/>
              <a:t>Command line arguments</a:t>
            </a:r>
            <a:endParaRPr kumimoji="0" lang="en-US" sz="1600" dirty="0"/>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10" name="Rectangle 4"/>
          <p:cNvSpPr>
            <a:spLocks noChangeArrowheads="1"/>
          </p:cNvSpPr>
          <p:nvPr/>
        </p:nvSpPr>
        <p:spPr bwMode="auto">
          <a:xfrm>
            <a:off x="6521642" y="752633"/>
            <a:ext cx="2022283" cy="3392647"/>
          </a:xfrm>
          <a:prstGeom prst="rect">
            <a:avLst/>
          </a:prstGeom>
          <a:solidFill>
            <a:schemeClr val="bg1">
              <a:lumMod val="95000"/>
            </a:schemeClr>
          </a:solidFill>
          <a:ln w="9525">
            <a:solidFill>
              <a:srgbClr val="293973"/>
            </a:solidFill>
            <a:miter lim="800000"/>
            <a:headEnd/>
            <a:tailEnd/>
          </a:ln>
          <a:effectLst>
            <a:outerShdw blurRad="50800" dist="38100" dir="2700000" algn="tl" rotWithShape="0">
              <a:prstClr val="black">
                <a:alpha val="40000"/>
              </a:prstClr>
            </a:outerShdw>
          </a:effectLst>
        </p:spPr>
        <p:txBody>
          <a:bodyPr lIns="237600" tIns="144000" rIns="165600" bIns="262800" anchor="t" anchorCtr="0"/>
          <a:lstStyle/>
          <a:p>
            <a:r>
              <a:rPr lang="en-US" dirty="0">
                <a:latin typeface="Consolas"/>
                <a:cs typeface="Consolas"/>
              </a:rPr>
              <a:t>% </a:t>
            </a:r>
            <a:r>
              <a:rPr lang="en-US" b="1" dirty="0">
                <a:latin typeface="Consolas"/>
                <a:cs typeface="Consolas"/>
              </a:rPr>
              <a:t>javac Demo5.java</a:t>
            </a:r>
            <a:endParaRPr lang="en-US" b="1" dirty="0">
              <a:solidFill>
                <a:srgbClr val="FF0000"/>
              </a:solidFill>
              <a:latin typeface="Consolas"/>
              <a:cs typeface="Consolas"/>
            </a:endParaRPr>
          </a:p>
          <a:p>
            <a:endParaRPr lang="en-US" dirty="0">
              <a:latin typeface="Consolas"/>
              <a:cs typeface="Consolas"/>
            </a:endParaRPr>
          </a:p>
          <a:p>
            <a:r>
              <a:rPr lang="en-US" dirty="0">
                <a:latin typeface="Consolas"/>
                <a:cs typeface="Consolas"/>
              </a:rPr>
              <a:t>% </a:t>
            </a:r>
            <a:r>
              <a:rPr lang="en-US" b="1" dirty="0">
                <a:latin typeface="Consolas"/>
                <a:cs typeface="Consolas"/>
              </a:rPr>
              <a:t>java Demo5 </a:t>
            </a:r>
            <a:r>
              <a:rPr lang="en-US" b="1" dirty="0">
                <a:solidFill>
                  <a:srgbClr val="FF0000"/>
                </a:solidFill>
                <a:latin typeface="Consolas"/>
                <a:cs typeface="Consolas"/>
              </a:rPr>
              <a:t>5</a:t>
            </a:r>
            <a:r>
              <a:rPr lang="en-US" b="1" dirty="0">
                <a:latin typeface="Consolas"/>
                <a:cs typeface="Consolas"/>
              </a:rPr>
              <a:t> </a:t>
            </a:r>
            <a:r>
              <a:rPr lang="en-US" b="1" dirty="0">
                <a:solidFill>
                  <a:srgbClr val="FF0000"/>
                </a:solidFill>
                <a:latin typeface="Consolas"/>
                <a:cs typeface="Consolas"/>
              </a:rPr>
              <a:t>3</a:t>
            </a:r>
          </a:p>
          <a:p>
            <a:pPr>
              <a:spcBef>
                <a:spcPts val="600"/>
              </a:spcBef>
            </a:pPr>
            <a:r>
              <a:rPr lang="en-US" dirty="0">
                <a:latin typeface="Consolas"/>
                <a:cs typeface="Consolas"/>
              </a:rPr>
              <a:t>5 + 3 = 8</a:t>
            </a:r>
          </a:p>
          <a:p>
            <a:pPr>
              <a:spcBef>
                <a:spcPts val="600"/>
              </a:spcBef>
            </a:pPr>
            <a:r>
              <a:rPr lang="en-US" dirty="0">
                <a:latin typeface="Consolas"/>
                <a:cs typeface="Consolas"/>
              </a:rPr>
              <a:t>5 * 3 = 15</a:t>
            </a:r>
          </a:p>
          <a:p>
            <a:pPr>
              <a:spcBef>
                <a:spcPts val="600"/>
              </a:spcBef>
            </a:pPr>
            <a:r>
              <a:rPr lang="en-US" dirty="0">
                <a:latin typeface="Consolas"/>
                <a:cs typeface="Consolas"/>
              </a:rPr>
              <a:t>5 / 3 = 1</a:t>
            </a:r>
          </a:p>
          <a:p>
            <a:pPr>
              <a:spcBef>
                <a:spcPts val="600"/>
              </a:spcBef>
            </a:pPr>
            <a:r>
              <a:rPr lang="en-US" dirty="0">
                <a:latin typeface="Consolas"/>
                <a:cs typeface="Consolas"/>
              </a:rPr>
              <a:t>5 % 3 = 2</a:t>
            </a:r>
          </a:p>
          <a:p>
            <a:pPr>
              <a:spcBef>
                <a:spcPts val="600"/>
              </a:spcBef>
            </a:pPr>
            <a:endParaRPr lang="en-US" dirty="0">
              <a:latin typeface="Consolas"/>
              <a:cs typeface="Consolas"/>
            </a:endParaRPr>
          </a:p>
          <a:p>
            <a:r>
              <a:rPr lang="en-US" dirty="0">
                <a:latin typeface="Consolas"/>
                <a:cs typeface="Consolas"/>
              </a:rPr>
              <a:t>% </a:t>
            </a:r>
            <a:r>
              <a:rPr lang="en-US" b="1" dirty="0">
                <a:latin typeface="Consolas"/>
                <a:cs typeface="Consolas"/>
              </a:rPr>
              <a:t>java Demo5 </a:t>
            </a:r>
            <a:r>
              <a:rPr lang="en-US" b="1" dirty="0">
                <a:solidFill>
                  <a:srgbClr val="FF0000"/>
                </a:solidFill>
                <a:latin typeface="Consolas"/>
                <a:cs typeface="Consolas"/>
              </a:rPr>
              <a:t>12 4</a:t>
            </a:r>
          </a:p>
          <a:p>
            <a:pPr>
              <a:spcBef>
                <a:spcPts val="600"/>
              </a:spcBef>
            </a:pPr>
            <a:r>
              <a:rPr lang="en-US" dirty="0">
                <a:latin typeface="Consolas"/>
                <a:cs typeface="Consolas"/>
              </a:rPr>
              <a:t>12 + 4 = 16</a:t>
            </a:r>
          </a:p>
          <a:p>
            <a:pPr>
              <a:spcBef>
                <a:spcPts val="600"/>
              </a:spcBef>
            </a:pPr>
            <a:r>
              <a:rPr lang="en-US" dirty="0">
                <a:latin typeface="Consolas"/>
                <a:cs typeface="Consolas"/>
              </a:rPr>
              <a:t>12 * 4 = 48</a:t>
            </a:r>
          </a:p>
          <a:p>
            <a:pPr>
              <a:spcBef>
                <a:spcPts val="600"/>
              </a:spcBef>
            </a:pPr>
            <a:r>
              <a:rPr lang="en-US" dirty="0">
                <a:latin typeface="Consolas"/>
                <a:cs typeface="Consolas"/>
              </a:rPr>
              <a:t>12 / 4 = 3</a:t>
            </a:r>
          </a:p>
          <a:p>
            <a:pPr>
              <a:spcBef>
                <a:spcPts val="600"/>
              </a:spcBef>
            </a:pPr>
            <a:r>
              <a:rPr lang="en-US" dirty="0">
                <a:latin typeface="Consolas"/>
                <a:cs typeface="Consolas"/>
              </a:rPr>
              <a:t>12 % 4 = 0</a:t>
            </a:r>
          </a:p>
        </p:txBody>
      </p:sp>
      <p:sp>
        <p:nvSpPr>
          <p:cNvPr id="17" name="Rectangle 3">
            <a:extLst>
              <a:ext uri="{FF2B5EF4-FFF2-40B4-BE49-F238E27FC236}">
                <a16:creationId xmlns:a16="http://schemas.microsoft.com/office/drawing/2014/main" id="{E1EFCBAC-0BD6-F045-B0C5-A6B611C9E5AF}"/>
              </a:ext>
            </a:extLst>
          </p:cNvPr>
          <p:cNvSpPr txBox="1">
            <a:spLocks noChangeArrowheads="1"/>
          </p:cNvSpPr>
          <p:nvPr/>
        </p:nvSpPr>
        <p:spPr bwMode="auto">
          <a:xfrm>
            <a:off x="5762056" y="6467071"/>
            <a:ext cx="3004456" cy="95504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gn="ctr">
              <a:lnSpc>
                <a:spcPct val="100000"/>
              </a:lnSpc>
              <a:buNone/>
            </a:pPr>
            <a:endParaRPr kumimoji="0" lang="en-US" sz="1600" dirty="0">
              <a:solidFill>
                <a:schemeClr val="tx1"/>
              </a:solidFill>
            </a:endParaRPr>
          </a:p>
        </p:txBody>
      </p:sp>
      <p:sp>
        <p:nvSpPr>
          <p:cNvPr id="5" name="Rectangle 3">
            <a:extLst>
              <a:ext uri="{FF2B5EF4-FFF2-40B4-BE49-F238E27FC236}">
                <a16:creationId xmlns:a16="http://schemas.microsoft.com/office/drawing/2014/main" id="{8214B111-D424-7CF2-01D6-6D27858A0464}"/>
              </a:ext>
            </a:extLst>
          </p:cNvPr>
          <p:cNvSpPr txBox="1">
            <a:spLocks noChangeArrowheads="1"/>
          </p:cNvSpPr>
          <p:nvPr/>
        </p:nvSpPr>
        <p:spPr bwMode="auto">
          <a:xfrm>
            <a:off x="485860" y="4537987"/>
            <a:ext cx="8326109" cy="156738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a:lnSpc>
                <a:spcPct val="100000"/>
              </a:lnSpc>
              <a:spcBef>
                <a:spcPts val="1200"/>
              </a:spcBef>
              <a:buClr>
                <a:schemeClr val="tx1"/>
              </a:buClr>
              <a:buFont typeface="Arial" panose="020B0604020202020204" pitchFamily="34" charset="0"/>
              <a:buChar char="•"/>
            </a:pPr>
            <a:r>
              <a:rPr kumimoji="0" lang="en-US" sz="1800" dirty="0">
                <a:solidFill>
                  <a:schemeClr val="tx1"/>
                </a:solidFill>
              </a:rPr>
              <a:t>Inputs can be entered into a program as </a:t>
            </a:r>
            <a:r>
              <a:rPr kumimoji="0" lang="en-US" sz="1800" i="1" dirty="0">
                <a:solidFill>
                  <a:schemeClr val="tx1"/>
                </a:solidFill>
              </a:rPr>
              <a:t>command-line arguments</a:t>
            </a:r>
          </a:p>
          <a:p>
            <a:pPr>
              <a:lnSpc>
                <a:spcPct val="100000"/>
              </a:lnSpc>
              <a:spcBef>
                <a:spcPts val="1200"/>
              </a:spcBef>
              <a:buClr>
                <a:schemeClr val="tx1"/>
              </a:buClr>
              <a:buFont typeface="Arial" panose="020B0604020202020204" pitchFamily="34" charset="0"/>
              <a:buChar char="•"/>
            </a:pPr>
            <a:r>
              <a:rPr kumimoji="0" lang="en-US" sz="1800" dirty="0">
                <a:solidFill>
                  <a:schemeClr val="tx1"/>
                </a:solidFill>
              </a:rPr>
              <a:t>Convention: The command-line arguments are named  </a:t>
            </a:r>
            <a:r>
              <a:rPr kumimoji="0" lang="en-US" sz="1400" dirty="0">
                <a:solidFill>
                  <a:schemeClr val="tx1"/>
                </a:solidFill>
                <a:latin typeface="Consolas" panose="020B0609020204030204" pitchFamily="49" charset="0"/>
                <a:cs typeface="Consolas" panose="020B0609020204030204" pitchFamily="49" charset="0"/>
              </a:rPr>
              <a:t>args[0]</a:t>
            </a:r>
            <a:r>
              <a:rPr kumimoji="0" lang="en-US" sz="1800" dirty="0">
                <a:solidFill>
                  <a:schemeClr val="tx1"/>
                </a:solidFill>
              </a:rPr>
              <a:t>, </a:t>
            </a:r>
            <a:r>
              <a:rPr kumimoji="0" lang="en-US" sz="1400" dirty="0">
                <a:solidFill>
                  <a:schemeClr val="tx1"/>
                </a:solidFill>
                <a:latin typeface="Consolas" panose="020B0609020204030204" pitchFamily="49" charset="0"/>
                <a:cs typeface="Consolas" panose="020B0609020204030204" pitchFamily="49" charset="0"/>
              </a:rPr>
              <a:t>args[1]</a:t>
            </a:r>
            <a:r>
              <a:rPr kumimoji="0" lang="en-US" sz="1800" dirty="0">
                <a:solidFill>
                  <a:schemeClr val="tx1"/>
                </a:solidFill>
              </a:rPr>
              <a:t>, </a:t>
            </a:r>
            <a:r>
              <a:rPr kumimoji="0" lang="en-US" sz="1400" dirty="0">
                <a:solidFill>
                  <a:schemeClr val="tx1"/>
                </a:solidFill>
                <a:latin typeface="Consolas" panose="020B0609020204030204" pitchFamily="49" charset="0"/>
                <a:cs typeface="Consolas" panose="020B0609020204030204" pitchFamily="49" charset="0"/>
              </a:rPr>
              <a:t>args[2]</a:t>
            </a:r>
            <a:r>
              <a:rPr kumimoji="0" lang="en-US" sz="1800" dirty="0">
                <a:solidFill>
                  <a:schemeClr val="tx1"/>
                </a:solidFill>
              </a:rPr>
              <a:t>, …</a:t>
            </a:r>
          </a:p>
          <a:p>
            <a:pPr>
              <a:lnSpc>
                <a:spcPct val="100000"/>
              </a:lnSpc>
              <a:spcBef>
                <a:spcPts val="1200"/>
              </a:spcBef>
              <a:buClr>
                <a:schemeClr val="tx1"/>
              </a:buClr>
              <a:buFont typeface="Arial" panose="020B0604020202020204" pitchFamily="34" charset="0"/>
              <a:buChar char="•"/>
            </a:pPr>
            <a:r>
              <a:rPr kumimoji="0" lang="en-US" sz="1800" dirty="0">
                <a:solidFill>
                  <a:schemeClr val="tx1"/>
                </a:solidFill>
              </a:rPr>
              <a:t>The entered values (say, </a:t>
            </a:r>
            <a:r>
              <a:rPr kumimoji="0" lang="en-US" sz="1400" dirty="0">
                <a:solidFill>
                  <a:schemeClr val="tx1"/>
                </a:solidFill>
                <a:latin typeface="Consolas" panose="020B0609020204030204" pitchFamily="49" charset="0"/>
                <a:cs typeface="Consolas" panose="020B0609020204030204" pitchFamily="49" charset="0"/>
              </a:rPr>
              <a:t>12</a:t>
            </a:r>
            <a:r>
              <a:rPr kumimoji="0" lang="en-US" sz="1800" dirty="0">
                <a:solidFill>
                  <a:schemeClr val="tx1"/>
                </a:solidFill>
              </a:rPr>
              <a:t> </a:t>
            </a:r>
            <a:r>
              <a:rPr kumimoji="0" lang="en-US" sz="1400" dirty="0">
                <a:solidFill>
                  <a:schemeClr val="tx1"/>
                </a:solidFill>
                <a:latin typeface="Consolas" panose="020B0609020204030204" pitchFamily="49" charset="0"/>
                <a:cs typeface="Consolas" panose="020B0609020204030204" pitchFamily="49" charset="0"/>
              </a:rPr>
              <a:t>4</a:t>
            </a:r>
            <a:r>
              <a:rPr kumimoji="0" lang="en-US" sz="1800" dirty="0">
                <a:solidFill>
                  <a:schemeClr val="tx1"/>
                </a:solidFill>
              </a:rPr>
              <a:t>) are treated as Strings (</a:t>
            </a:r>
            <a:r>
              <a:rPr lang="en-US" sz="1400" dirty="0">
                <a:solidFill>
                  <a:schemeClr val="tx1"/>
                </a:solidFill>
                <a:latin typeface="Consolas" panose="020B0609020204030204" pitchFamily="49" charset="0"/>
                <a:cs typeface="Consolas" panose="020B0609020204030204" pitchFamily="49" charset="0"/>
              </a:rPr>
              <a:t>"12"</a:t>
            </a:r>
            <a:r>
              <a:rPr lang="en-US" sz="1800" dirty="0">
                <a:solidFill>
                  <a:schemeClr val="tx1"/>
                </a:solidFill>
                <a:latin typeface="Times New Roman" panose="02020603050405020304" pitchFamily="18" charset="0"/>
                <a:cs typeface="Times New Roman" panose="02020603050405020304" pitchFamily="18" charset="0"/>
              </a:rPr>
              <a:t>,</a:t>
            </a:r>
            <a:r>
              <a:rPr lang="en-US" sz="1400" dirty="0">
                <a:solidFill>
                  <a:schemeClr val="tx1"/>
                </a:solidFill>
                <a:latin typeface="Consolas" panose="020B0609020204030204" pitchFamily="49" charset="0"/>
                <a:cs typeface="Consolas" panose="020B0609020204030204" pitchFamily="49" charset="0"/>
              </a:rPr>
              <a:t>"4"</a:t>
            </a:r>
            <a:r>
              <a:rPr kumimoji="0" lang="en-US" sz="1800" dirty="0">
                <a:solidFill>
                  <a:schemeClr val="tx1"/>
                </a:solidFill>
              </a:rPr>
              <a:t>).</a:t>
            </a:r>
          </a:p>
          <a:p>
            <a:pPr>
              <a:lnSpc>
                <a:spcPct val="100000"/>
              </a:lnSpc>
              <a:spcBef>
                <a:spcPts val="1200"/>
              </a:spcBef>
              <a:buClr>
                <a:schemeClr val="tx1"/>
              </a:buClr>
              <a:buFont typeface="Arial" panose="020B0604020202020204" pitchFamily="34" charset="0"/>
              <a:buChar char="•"/>
            </a:pPr>
            <a:r>
              <a:rPr kumimoji="0" lang="en-US" sz="1400" dirty="0">
                <a:solidFill>
                  <a:schemeClr val="tx1"/>
                </a:solidFill>
                <a:latin typeface="Consolas" panose="020B0609020204030204" pitchFamily="49" charset="0"/>
                <a:cs typeface="Consolas" panose="020B0609020204030204" pitchFamily="49" charset="0"/>
              </a:rPr>
              <a:t>Integer.parseInt(</a:t>
            </a:r>
            <a:r>
              <a:rPr kumimoji="0" lang="en-US" sz="1600" i="1" dirty="0">
                <a:solidFill>
                  <a:schemeClr val="tx1"/>
                </a:solidFill>
              </a:rPr>
              <a:t>String</a:t>
            </a:r>
            <a:r>
              <a:rPr kumimoji="0" lang="en-US" sz="1400" dirty="0">
                <a:solidFill>
                  <a:schemeClr val="tx1"/>
                </a:solidFill>
                <a:latin typeface="Consolas" panose="020B0609020204030204" pitchFamily="49" charset="0"/>
                <a:cs typeface="Consolas" panose="020B0609020204030204" pitchFamily="49" charset="0"/>
              </a:rPr>
              <a:t>)</a:t>
            </a:r>
            <a:r>
              <a:rPr kumimoji="0" lang="en-US" sz="1800" dirty="0">
                <a:solidFill>
                  <a:schemeClr val="tx1"/>
                </a:solidFill>
              </a:rPr>
              <a:t>: A function that returns the string as an </a:t>
            </a:r>
            <a:r>
              <a:rPr kumimoji="0" lang="en-US" sz="1400" dirty="0">
                <a:solidFill>
                  <a:schemeClr val="tx1"/>
                </a:solidFill>
                <a:latin typeface="Consolas" panose="020B0609020204030204" pitchFamily="49" charset="0"/>
                <a:cs typeface="Consolas" panose="020B0609020204030204" pitchFamily="49" charset="0"/>
              </a:rPr>
              <a:t>int</a:t>
            </a:r>
            <a:r>
              <a:rPr kumimoji="0" lang="en-US" sz="1800" dirty="0">
                <a:solidFill>
                  <a:schemeClr val="tx1"/>
                </a:solidFill>
              </a:rPr>
              <a:t>,</a:t>
            </a:r>
            <a:br>
              <a:rPr kumimoji="0" lang="en-US" sz="1800" dirty="0">
                <a:solidFill>
                  <a:schemeClr val="tx1"/>
                </a:solidFill>
              </a:rPr>
            </a:br>
            <a:r>
              <a:rPr kumimoji="0" lang="en-US" sz="1800" dirty="0">
                <a:solidFill>
                  <a:schemeClr val="tx1"/>
                </a:solidFill>
              </a:rPr>
              <a:t>                                          part of a Java class library named </a:t>
            </a:r>
            <a:r>
              <a:rPr kumimoji="0" lang="en-US" sz="1400" dirty="0">
                <a:solidFill>
                  <a:schemeClr val="tx1"/>
                </a:solidFill>
                <a:latin typeface="Consolas" panose="020B0609020204030204" pitchFamily="49" charset="0"/>
                <a:cs typeface="Consolas" panose="020B0609020204030204" pitchFamily="49" charset="0"/>
              </a:rPr>
              <a:t>Integer</a:t>
            </a:r>
            <a:r>
              <a:rPr kumimoji="0" lang="en-US" sz="1800" dirty="0">
                <a:solidFill>
                  <a:schemeClr val="tx1"/>
                </a:solidFill>
              </a:rPr>
              <a:t>. </a:t>
            </a:r>
          </a:p>
          <a:p>
            <a:pPr marL="0" indent="0">
              <a:lnSpc>
                <a:spcPct val="100000"/>
              </a:lnSpc>
              <a:buNone/>
            </a:pPr>
            <a:endParaRPr kumimoji="0" lang="en-US" sz="1800" dirty="0">
              <a:solidFill>
                <a:schemeClr val="tx1"/>
              </a:solidFill>
            </a:endParaRPr>
          </a:p>
          <a:p>
            <a:pPr marL="0" indent="0">
              <a:lnSpc>
                <a:spcPct val="100000"/>
              </a:lnSpc>
              <a:buNone/>
            </a:pPr>
            <a:endParaRPr kumimoji="0" lang="en-US" sz="1800" dirty="0">
              <a:solidFill>
                <a:schemeClr val="tx1"/>
              </a:solidFill>
            </a:endParaRPr>
          </a:p>
        </p:txBody>
      </p:sp>
    </p:spTree>
    <p:extLst>
      <p:ext uri="{BB962C8B-B14F-4D97-AF65-F5344CB8AC3E}">
        <p14:creationId xmlns:p14="http://schemas.microsoft.com/office/powerpoint/2010/main" val="3603961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Lecture plan</a:t>
            </a:r>
          </a:p>
        </p:txBody>
      </p:sp>
      <p:sp>
        <p:nvSpPr>
          <p:cNvPr id="5" name="Content Placeholder 2"/>
          <p:cNvSpPr>
            <a:spLocks noGrp="1"/>
          </p:cNvSpPr>
          <p:nvPr>
            <p:ph idx="1"/>
          </p:nvPr>
        </p:nvSpPr>
        <p:spPr>
          <a:xfrm>
            <a:off x="1820778" y="1321219"/>
            <a:ext cx="5889599" cy="3878180"/>
          </a:xfrm>
        </p:spPr>
        <p:txBody>
          <a:bodyPr>
            <a:noAutofit/>
          </a:bodyPr>
          <a:lstStyle/>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Variables</a:t>
            </a:r>
            <a:endParaRPr lang="en-US" sz="1600" dirty="0">
              <a:solidFill>
                <a:schemeClr val="tx1"/>
              </a:solidFill>
              <a:latin typeface="Consolas"/>
              <a:cs typeface="Consolas"/>
            </a:endParaRPr>
          </a:p>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Representing integers: </a:t>
            </a:r>
            <a:r>
              <a:rPr lang="en-US" sz="1400" dirty="0">
                <a:solidFill>
                  <a:schemeClr val="tx1"/>
                </a:solidFill>
                <a:latin typeface="Consolas"/>
                <a:cs typeface="Consolas"/>
              </a:rPr>
              <a:t>int</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text: </a:t>
            </a:r>
            <a:r>
              <a:rPr lang="en-US" sz="1400" dirty="0">
                <a:solidFill>
                  <a:schemeClr val="tx1"/>
                </a:solidFill>
                <a:latin typeface="Consolas"/>
                <a:cs typeface="Consolas"/>
              </a:rPr>
              <a:t>String</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real numbers: </a:t>
            </a:r>
            <a:r>
              <a:rPr lang="en-US" sz="1400" dirty="0">
                <a:solidFill>
                  <a:schemeClr val="tx1"/>
                </a:solidFill>
                <a:latin typeface="Consolas"/>
                <a:cs typeface="Consolas"/>
              </a:rPr>
              <a:t>double</a:t>
            </a:r>
          </a:p>
          <a:p>
            <a:pPr>
              <a:lnSpc>
                <a:spcPct val="100000"/>
              </a:lnSpc>
              <a:spcBef>
                <a:spcPts val="3000"/>
              </a:spcBef>
              <a:buClr>
                <a:schemeClr val="tx1"/>
              </a:buClr>
              <a:buFont typeface="Arial" charset="0"/>
              <a:buChar char="•"/>
            </a:pPr>
            <a:r>
              <a:rPr lang="en-US" sz="2000" dirty="0">
                <a:solidFill>
                  <a:schemeClr val="tx1"/>
                </a:solidFill>
                <a:cs typeface="Times New Roman"/>
              </a:rPr>
              <a:t>Representing logical values: </a:t>
            </a:r>
            <a:r>
              <a:rPr lang="en-US" sz="1400" dirty="0">
                <a:solidFill>
                  <a:schemeClr val="tx1"/>
                </a:solidFill>
                <a:latin typeface="Consolas"/>
                <a:cs typeface="Consolas"/>
              </a:rPr>
              <a:t>boolean</a:t>
            </a:r>
          </a:p>
          <a:p>
            <a:pPr>
              <a:lnSpc>
                <a:spcPct val="100000"/>
              </a:lnSpc>
              <a:spcBef>
                <a:spcPts val="3000"/>
              </a:spcBef>
              <a:buClr>
                <a:schemeClr val="tx1"/>
              </a:buClr>
              <a:buFont typeface="Arial" charset="0"/>
              <a:buChar char="•"/>
            </a:pPr>
            <a:r>
              <a:rPr lang="en-US" sz="2000" dirty="0">
                <a:solidFill>
                  <a:schemeClr val="tx1"/>
                </a:solidFill>
                <a:cs typeface="Times New Roman"/>
              </a:rPr>
              <a:t>Casting (“data type conversions”)</a:t>
            </a:r>
            <a:endParaRPr lang="en-US" sz="2000" dirty="0">
              <a:solidFill>
                <a:schemeClr val="tx1"/>
              </a:solidFill>
              <a:latin typeface="Times New Roman"/>
              <a:cs typeface="Times New Roman"/>
            </a:endParaRPr>
          </a:p>
          <a:p>
            <a:pPr>
              <a:lnSpc>
                <a:spcPct val="100000"/>
              </a:lnSpc>
              <a:spcBef>
                <a:spcPts val="2400"/>
              </a:spcBef>
            </a:pPr>
            <a:endParaRPr lang="en-US" sz="2000" dirty="0">
              <a:solidFill>
                <a:schemeClr val="tx1"/>
              </a:solidFill>
            </a:endParaRPr>
          </a:p>
          <a:p>
            <a:pPr>
              <a:lnSpc>
                <a:spcPct val="100000"/>
              </a:lnSpc>
              <a:spcBef>
                <a:spcPts val="2400"/>
              </a:spcBef>
            </a:pPr>
            <a:endParaRPr lang="en-US" sz="2000" dirty="0"/>
          </a:p>
          <a:p>
            <a:pPr marL="0" indent="0">
              <a:lnSpc>
                <a:spcPct val="100000"/>
              </a:lnSpc>
              <a:spcBef>
                <a:spcPts val="2400"/>
              </a:spcBef>
              <a:buNone/>
            </a:pPr>
            <a:endParaRPr lang="en-US" sz="2000" dirty="0"/>
          </a:p>
          <a:p>
            <a:pPr>
              <a:lnSpc>
                <a:spcPct val="100000"/>
              </a:lnSpc>
              <a:spcBef>
                <a:spcPts val="2400"/>
              </a:spcBef>
            </a:pPr>
            <a:endParaRPr lang="en-US" sz="2000" dirty="0"/>
          </a:p>
        </p:txBody>
      </p:sp>
      <p:pic>
        <p:nvPicPr>
          <p:cNvPr id="6" name="Picture 5"/>
          <p:cNvPicPr>
            <a:picLocks noChangeAspect="1"/>
          </p:cNvPicPr>
          <p:nvPr/>
        </p:nvPicPr>
        <p:blipFill rotWithShape="1">
          <a:blip r:embed="rId2"/>
          <a:srcRect l="24869" r="17798"/>
          <a:stretch/>
        </p:blipFill>
        <p:spPr>
          <a:xfrm>
            <a:off x="1692191" y="1257719"/>
            <a:ext cx="497332" cy="486587"/>
          </a:xfrm>
          <a:prstGeom prst="rect">
            <a:avLst/>
          </a:prstGeom>
        </p:spPr>
      </p:pic>
      <p:sp>
        <p:nvSpPr>
          <p:cNvPr id="7" name="Right Arrow 6"/>
          <p:cNvSpPr/>
          <p:nvPr/>
        </p:nvSpPr>
        <p:spPr bwMode="auto">
          <a:xfrm>
            <a:off x="1588549" y="3399777"/>
            <a:ext cx="464457" cy="377371"/>
          </a:xfrm>
          <a:prstGeom prst="rightArrow">
            <a:avLst/>
          </a:prstGeom>
          <a:solidFill>
            <a:schemeClr val="bg1">
              <a:lumMod val="50000"/>
            </a:schemeClr>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Comic Sans MS" charset="0"/>
              <a:ea typeface="ＭＳ Ｐゴシック" charset="-128"/>
              <a:cs typeface="ＭＳ Ｐゴシック" charset="-128"/>
            </a:endParaRPr>
          </a:p>
        </p:txBody>
      </p:sp>
      <p:pic>
        <p:nvPicPr>
          <p:cNvPr id="8" name="Picture 7"/>
          <p:cNvPicPr>
            <a:picLocks noChangeAspect="1"/>
          </p:cNvPicPr>
          <p:nvPr/>
        </p:nvPicPr>
        <p:blipFill rotWithShape="1">
          <a:blip r:embed="rId2"/>
          <a:srcRect l="24869" r="17798"/>
          <a:stretch/>
        </p:blipFill>
        <p:spPr>
          <a:xfrm>
            <a:off x="1692191" y="1935306"/>
            <a:ext cx="497332" cy="486587"/>
          </a:xfrm>
          <a:prstGeom prst="rect">
            <a:avLst/>
          </a:prstGeom>
        </p:spPr>
      </p:pic>
      <p:pic>
        <p:nvPicPr>
          <p:cNvPr id="9" name="Picture 8"/>
          <p:cNvPicPr>
            <a:picLocks noChangeAspect="1"/>
          </p:cNvPicPr>
          <p:nvPr/>
        </p:nvPicPr>
        <p:blipFill rotWithShape="1">
          <a:blip r:embed="rId2"/>
          <a:srcRect l="24869" r="17798"/>
          <a:stretch/>
        </p:blipFill>
        <p:spPr>
          <a:xfrm>
            <a:off x="1692191" y="2630080"/>
            <a:ext cx="497332" cy="486587"/>
          </a:xfrm>
          <a:prstGeom prst="rect">
            <a:avLst/>
          </a:prstGeom>
        </p:spPr>
      </p:pic>
    </p:spTree>
    <p:extLst>
      <p:ext uri="{BB962C8B-B14F-4D97-AF65-F5344CB8AC3E}">
        <p14:creationId xmlns:p14="http://schemas.microsoft.com/office/powerpoint/2010/main" val="2039815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7" name="Rectangle 2"/>
          <p:cNvSpPr>
            <a:spLocks noGrp="1" noChangeArrowheads="1"/>
          </p:cNvSpPr>
          <p:nvPr>
            <p:ph type="title"/>
          </p:nvPr>
        </p:nvSpPr>
        <p:spPr/>
        <p:txBody>
          <a:bodyPr/>
          <a:lstStyle/>
          <a:p>
            <a:r>
              <a:rPr kumimoji="0" lang="en-US" dirty="0"/>
              <a:t>Real Numbers</a:t>
            </a:r>
          </a:p>
        </p:txBody>
      </p:sp>
      <p:pic>
        <p:nvPicPr>
          <p:cNvPr id="9" name="Picture 8"/>
          <p:cNvPicPr>
            <a:picLocks noChangeAspect="1"/>
          </p:cNvPicPr>
          <p:nvPr/>
        </p:nvPicPr>
        <p:blipFill>
          <a:blip r:embed="rId3"/>
          <a:stretch>
            <a:fillRect/>
          </a:stretch>
        </p:blipFill>
        <p:spPr>
          <a:xfrm>
            <a:off x="2525150" y="878053"/>
            <a:ext cx="3499613" cy="1377897"/>
          </a:xfrm>
          <a:prstGeom prst="rect">
            <a:avLst/>
          </a:prstGeom>
        </p:spPr>
      </p:pic>
      <p:grpSp>
        <p:nvGrpSpPr>
          <p:cNvPr id="3" name="Group 2">
            <a:extLst>
              <a:ext uri="{FF2B5EF4-FFF2-40B4-BE49-F238E27FC236}">
                <a16:creationId xmlns:a16="http://schemas.microsoft.com/office/drawing/2014/main" id="{1FF38C96-143A-D29B-330A-01B98C1B846C}"/>
              </a:ext>
            </a:extLst>
          </p:cNvPr>
          <p:cNvGrpSpPr/>
          <p:nvPr/>
        </p:nvGrpSpPr>
        <p:grpSpPr>
          <a:xfrm>
            <a:off x="594015" y="2328673"/>
            <a:ext cx="8449210" cy="2490851"/>
            <a:chOff x="594015" y="2328673"/>
            <a:chExt cx="8449210" cy="2490851"/>
          </a:xfrm>
        </p:grpSpPr>
        <p:sp>
          <p:nvSpPr>
            <p:cNvPr id="5" name="Rectangle 3">
              <a:extLst>
                <a:ext uri="{FF2B5EF4-FFF2-40B4-BE49-F238E27FC236}">
                  <a16:creationId xmlns:a16="http://schemas.microsoft.com/office/drawing/2014/main" id="{A4E38C37-5389-264A-9902-93B21C8CE443}"/>
                </a:ext>
              </a:extLst>
            </p:cNvPr>
            <p:cNvSpPr txBox="1">
              <a:spLocks noChangeArrowheads="1"/>
            </p:cNvSpPr>
            <p:nvPr/>
          </p:nvSpPr>
          <p:spPr bwMode="auto">
            <a:xfrm>
              <a:off x="594015" y="2328673"/>
              <a:ext cx="8449210" cy="1666384"/>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800" u="sng" kern="0" dirty="0">
                  <a:solidFill>
                    <a:srgbClr val="000000"/>
                  </a:solidFill>
                </a:rPr>
                <a:t>Java data types for approximating real numbers</a:t>
              </a:r>
            </a:p>
            <a:p>
              <a:pPr marL="0" indent="0">
                <a:lnSpc>
                  <a:spcPct val="100000"/>
                </a:lnSpc>
                <a:spcBef>
                  <a:spcPts val="1200"/>
                </a:spcBef>
                <a:buClr>
                  <a:schemeClr val="tx1"/>
                </a:buClr>
                <a:buSzPct val="120000"/>
                <a:buNone/>
              </a:pPr>
              <a:r>
                <a:rPr kumimoji="0" lang="en-US" sz="1400" kern="0" dirty="0">
                  <a:solidFill>
                    <a:srgbClr val="000000"/>
                  </a:solidFill>
                  <a:latin typeface="Consolas" charset="0"/>
                  <a:ea typeface="Consolas" charset="0"/>
                  <a:cs typeface="Consolas" charset="0"/>
                </a:rPr>
                <a:t>float: </a:t>
              </a:r>
              <a:r>
                <a:rPr kumimoji="0" lang="en-US" sz="1600" kern="0" dirty="0">
                  <a:solidFill>
                    <a:srgbClr val="000000"/>
                  </a:solidFill>
                  <a:latin typeface="Times New Roman" panose="02020603050405020304" pitchFamily="18" charset="0"/>
                  <a:ea typeface="Consolas" charset="0"/>
                  <a:cs typeface="Times New Roman" panose="02020603050405020304" pitchFamily="18" charset="0"/>
                </a:rPr>
                <a:t>Uses 32 bits,</a:t>
              </a:r>
              <a:br>
                <a:rPr kumimoji="0" lang="en-US" sz="1600" kern="0" dirty="0">
                  <a:solidFill>
                    <a:srgbClr val="000000"/>
                  </a:solidFill>
                  <a:latin typeface="Times New Roman" panose="02020603050405020304" pitchFamily="18" charset="0"/>
                  <a:ea typeface="Consolas" charset="0"/>
                  <a:cs typeface="Times New Roman" panose="02020603050405020304" pitchFamily="18" charset="0"/>
                </a:rPr>
              </a:br>
              <a:r>
                <a:rPr kumimoji="0" lang="en-US" sz="1600" kern="0" dirty="0">
                  <a:solidFill>
                    <a:srgbClr val="000000"/>
                  </a:solidFill>
                  <a:latin typeface="Times New Roman" panose="02020603050405020304" pitchFamily="18" charset="0"/>
                  <a:ea typeface="Consolas" charset="0"/>
                  <a:cs typeface="Times New Roman" panose="02020603050405020304" pitchFamily="18" charset="0"/>
                </a:rPr>
                <a:t>              represents values up to 7 digits after the decimal point</a:t>
              </a:r>
            </a:p>
            <a:p>
              <a:pPr marL="0" indent="0">
                <a:lnSpc>
                  <a:spcPct val="100000"/>
                </a:lnSpc>
                <a:spcBef>
                  <a:spcPts val="1200"/>
                </a:spcBef>
                <a:buClr>
                  <a:schemeClr val="tx1"/>
                </a:buClr>
                <a:buSzPct val="120000"/>
                <a:buNone/>
              </a:pPr>
              <a:r>
                <a:rPr kumimoji="0" lang="en-US" sz="1400" kern="0" dirty="0">
                  <a:solidFill>
                    <a:srgbClr val="000000"/>
                  </a:solidFill>
                  <a:latin typeface="Consolas" charset="0"/>
                  <a:ea typeface="Consolas" charset="0"/>
                  <a:cs typeface="Consolas" charset="0"/>
                </a:rPr>
                <a:t>double: </a:t>
              </a:r>
              <a:r>
                <a:rPr kumimoji="0" lang="en-US" sz="1600" kern="0" dirty="0">
                  <a:solidFill>
                    <a:srgbClr val="000000"/>
                  </a:solidFill>
                  <a:latin typeface="Times New Roman" panose="02020603050405020304" pitchFamily="18" charset="0"/>
                  <a:ea typeface="Consolas" charset="0"/>
                  <a:cs typeface="Times New Roman" panose="02020603050405020304" pitchFamily="18" charset="0"/>
                </a:rPr>
                <a:t>Uses 64 bits,</a:t>
              </a:r>
              <a:br>
                <a:rPr kumimoji="0" lang="en-US" sz="1600" kern="0" dirty="0">
                  <a:solidFill>
                    <a:srgbClr val="000000"/>
                  </a:solidFill>
                  <a:latin typeface="Times New Roman" panose="02020603050405020304" pitchFamily="18" charset="0"/>
                  <a:ea typeface="Consolas" charset="0"/>
                  <a:cs typeface="Times New Roman" panose="02020603050405020304" pitchFamily="18" charset="0"/>
                </a:rPr>
              </a:br>
              <a:r>
                <a:rPr kumimoji="0" lang="en-US" sz="1600" kern="0" dirty="0">
                  <a:solidFill>
                    <a:srgbClr val="000000"/>
                  </a:solidFill>
                  <a:latin typeface="Times New Roman" panose="02020603050405020304" pitchFamily="18" charset="0"/>
                  <a:ea typeface="Consolas" charset="0"/>
                  <a:cs typeface="Times New Roman" panose="02020603050405020304" pitchFamily="18" charset="0"/>
                </a:rPr>
                <a:t>                represents values up to 15 digits after the decimal point</a:t>
              </a:r>
              <a:endParaRPr kumimoji="0" lang="en-US" sz="1800" kern="0" dirty="0">
                <a:solidFill>
                  <a:srgbClr val="000000"/>
                </a:solidFill>
                <a:cs typeface="Times New Roman"/>
              </a:endParaRPr>
            </a:p>
          </p:txBody>
        </p:sp>
        <p:sp>
          <p:nvSpPr>
            <p:cNvPr id="2" name="AutoShape 13">
              <a:extLst>
                <a:ext uri="{FF2B5EF4-FFF2-40B4-BE49-F238E27FC236}">
                  <a16:creationId xmlns:a16="http://schemas.microsoft.com/office/drawing/2014/main" id="{AE96B7C4-B2D9-9C87-A548-2AF6382A3704}"/>
                </a:ext>
              </a:extLst>
            </p:cNvPr>
            <p:cNvSpPr>
              <a:spLocks noChangeArrowheads="1"/>
            </p:cNvSpPr>
            <p:nvPr/>
          </p:nvSpPr>
          <p:spPr bwMode="auto">
            <a:xfrm>
              <a:off x="594016" y="4310743"/>
              <a:ext cx="6307528" cy="508781"/>
            </a:xfrm>
            <a:prstGeom prst="roundRect">
              <a:avLst>
                <a:gd name="adj" fmla="val 16667"/>
              </a:avLst>
            </a:prstGeom>
            <a:noFill/>
            <a:ln w="19050">
              <a:noFill/>
              <a:round/>
              <a:headEnd/>
              <a:tailEnd/>
            </a:ln>
            <a:effectLst/>
            <a:extLst>
              <a:ext uri="{AF507438-7753-43e0-B8FC-AC1667EBCBE1}">
                <a14:hiddenEffects xmlns:mc="http://schemas.openxmlformats.org/markup-compatibility/2006"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spcBef>
                  <a:spcPts val="1200"/>
                </a:spcBef>
                <a:buClr>
                  <a:schemeClr val="tx1"/>
                </a:buClr>
                <a:buSzPct val="100000"/>
              </a:pPr>
              <a:r>
                <a:rPr lang="en-US" sz="1600" dirty="0">
                  <a:latin typeface="Times New Roman" panose="02020603050405020304" pitchFamily="18" charset="0"/>
                  <a:cs typeface="Times New Roman" panose="02020603050405020304" pitchFamily="18" charset="0"/>
                </a:rPr>
                <a:t>As a convention, in this course we’ll represent real numbers using </a:t>
              </a:r>
              <a:r>
                <a:rPr lang="en-US" sz="1400" dirty="0">
                  <a:latin typeface="Consolas" panose="020B0609020204030204" pitchFamily="49" charset="0"/>
                  <a:cs typeface="Consolas" panose="020B0609020204030204" pitchFamily="49" charset="0"/>
                </a:rPr>
                <a:t>double</a:t>
              </a:r>
              <a:endParaRPr lang="en-US" sz="1600" baseline="30000" dirty="0">
                <a:latin typeface="Consolas" panose="020B0609020204030204" pitchFamily="49" charset="0"/>
                <a:cs typeface="Consolas" panose="020B0609020204030204" pitchFamily="49"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kumimoji="0" lang="en-US" dirty="0"/>
              <a:t>The </a:t>
            </a:r>
            <a:r>
              <a:rPr kumimoji="0" lang="en-US" dirty="0">
                <a:latin typeface="Consolas" panose="020B0609020204030204" pitchFamily="49" charset="0"/>
                <a:cs typeface="Consolas" panose="020B0609020204030204" pitchFamily="49" charset="0"/>
              </a:rPr>
              <a:t>double</a:t>
            </a:r>
            <a:r>
              <a:rPr kumimoji="0" lang="en-US" dirty="0"/>
              <a:t> data type</a:t>
            </a:r>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9" name="Rectangle 8"/>
          <p:cNvSpPr>
            <a:spLocks noChangeArrowheads="1"/>
          </p:cNvSpPr>
          <p:nvPr/>
        </p:nvSpPr>
        <p:spPr bwMode="auto">
          <a:xfrm>
            <a:off x="515361" y="841803"/>
            <a:ext cx="3633852" cy="4860362"/>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251999" rIns="0" bIns="108000" anchor="t" anchorCtr="0"/>
          <a:lstStyle/>
          <a:p>
            <a:pPr>
              <a:spcBef>
                <a:spcPts val="1200"/>
              </a:spcBef>
            </a:pPr>
            <a:r>
              <a:rPr lang="en-US" dirty="0">
                <a:latin typeface="Consolas" panose="020B0609020204030204" pitchFamily="49" charset="0"/>
                <a:cs typeface="Consolas" panose="020B0609020204030204" pitchFamily="49" charset="0"/>
              </a:rPr>
              <a:t>3.141 + 0.03    </a:t>
            </a:r>
            <a:r>
              <a:rPr lang="en-US" dirty="0">
                <a:solidFill>
                  <a:srgbClr val="3F7F5F"/>
                </a:solidFill>
                <a:latin typeface="Consolas" panose="020B0609020204030204" pitchFamily="49" charset="0"/>
                <a:cs typeface="Consolas" panose="020B0609020204030204" pitchFamily="49" charset="0"/>
              </a:rPr>
              <a:t>// 3.171</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3.141 - .03     </a:t>
            </a:r>
            <a:r>
              <a:rPr lang="en-US" dirty="0">
                <a:solidFill>
                  <a:srgbClr val="3F7F5F"/>
                </a:solidFill>
                <a:latin typeface="Consolas" panose="020B0609020204030204" pitchFamily="49" charset="0"/>
                <a:cs typeface="Consolas" panose="020B0609020204030204" pitchFamily="49" charset="0"/>
              </a:rPr>
              <a:t>// 3.111</a:t>
            </a:r>
            <a:endParaRPr lang="en-US"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0531257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kumimoji="0" lang="en-US" dirty="0"/>
              <a:t>The </a:t>
            </a:r>
            <a:r>
              <a:rPr kumimoji="0" lang="en-US" dirty="0">
                <a:latin typeface="Consolas" panose="020B0609020204030204" pitchFamily="49" charset="0"/>
                <a:cs typeface="Consolas" panose="020B0609020204030204" pitchFamily="49" charset="0"/>
              </a:rPr>
              <a:t>double</a:t>
            </a:r>
            <a:r>
              <a:rPr kumimoji="0" lang="en-US" dirty="0"/>
              <a:t> data type</a:t>
            </a:r>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9" name="Rectangle 8"/>
          <p:cNvSpPr>
            <a:spLocks noChangeArrowheads="1"/>
          </p:cNvSpPr>
          <p:nvPr/>
        </p:nvSpPr>
        <p:spPr bwMode="auto">
          <a:xfrm>
            <a:off x="515361" y="841803"/>
            <a:ext cx="3633852" cy="4860362"/>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251999" rIns="0" bIns="108000" anchor="t" anchorCtr="0"/>
          <a:lstStyle/>
          <a:p>
            <a:pPr>
              <a:spcBef>
                <a:spcPts val="1200"/>
              </a:spcBef>
            </a:pPr>
            <a:r>
              <a:rPr lang="en-US" dirty="0">
                <a:latin typeface="Consolas" panose="020B0609020204030204" pitchFamily="49" charset="0"/>
                <a:cs typeface="Consolas" panose="020B0609020204030204" pitchFamily="49" charset="0"/>
              </a:rPr>
              <a:t>3.141 + 0.03    </a:t>
            </a:r>
            <a:r>
              <a:rPr lang="en-US" dirty="0">
                <a:solidFill>
                  <a:srgbClr val="3F7F5F"/>
                </a:solidFill>
                <a:latin typeface="Consolas" panose="020B0609020204030204" pitchFamily="49" charset="0"/>
                <a:cs typeface="Consolas" panose="020B0609020204030204" pitchFamily="49" charset="0"/>
              </a:rPr>
              <a:t>// 3.171</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3.141 - .03     </a:t>
            </a:r>
            <a:r>
              <a:rPr lang="en-US" dirty="0">
                <a:solidFill>
                  <a:srgbClr val="3F7F5F"/>
                </a:solidFill>
                <a:latin typeface="Consolas" panose="020B0609020204030204" pitchFamily="49" charset="0"/>
                <a:cs typeface="Consolas" panose="020B0609020204030204" pitchFamily="49" charset="0"/>
              </a:rPr>
              <a:t>// 3.111</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6.02e23 / 2     </a:t>
            </a:r>
            <a:r>
              <a:rPr lang="en-US" dirty="0">
                <a:solidFill>
                  <a:srgbClr val="3F7F5F"/>
                </a:solidFill>
                <a:latin typeface="Consolas" panose="020B0609020204030204" pitchFamily="49" charset="0"/>
                <a:cs typeface="Consolas" panose="020B0609020204030204" pitchFamily="49" charset="0"/>
              </a:rPr>
              <a:t>// 3.01E23</a:t>
            </a:r>
            <a:endParaRPr lang="en-US" dirty="0">
              <a:latin typeface="Consolas" panose="020B0609020204030204" pitchFamily="49" charset="0"/>
              <a:cs typeface="Consolas" panose="020B0609020204030204" pitchFamily="49" charset="0"/>
            </a:endParaRPr>
          </a:p>
        </p:txBody>
      </p:sp>
      <p:grpSp>
        <p:nvGrpSpPr>
          <p:cNvPr id="5" name="Group 4">
            <a:extLst>
              <a:ext uri="{FF2B5EF4-FFF2-40B4-BE49-F238E27FC236}">
                <a16:creationId xmlns:a16="http://schemas.microsoft.com/office/drawing/2014/main" id="{0EC7C905-A5CE-D9AE-B6E2-70E1CFFB8A61}"/>
              </a:ext>
            </a:extLst>
          </p:cNvPr>
          <p:cNvGrpSpPr/>
          <p:nvPr/>
        </p:nvGrpSpPr>
        <p:grpSpPr>
          <a:xfrm>
            <a:off x="3080657" y="971549"/>
            <a:ext cx="3777344" cy="857251"/>
            <a:chOff x="3080657" y="971549"/>
            <a:chExt cx="3777344" cy="857251"/>
          </a:xfrm>
        </p:grpSpPr>
        <mc:AlternateContent xmlns:mc="http://schemas.openxmlformats.org/markup-compatibility/2006" xmlns:a14="http://schemas.microsoft.com/office/drawing/2010/main">
          <mc:Choice Requires="a14">
            <p:sp>
              <p:nvSpPr>
                <p:cNvPr id="6" name="AutoShape 13">
                  <a:extLst>
                    <a:ext uri="{FF2B5EF4-FFF2-40B4-BE49-F238E27FC236}">
                      <a16:creationId xmlns:a16="http://schemas.microsoft.com/office/drawing/2014/main" id="{91098E6C-C51E-2DD5-C574-209DBA967920}"/>
                    </a:ext>
                  </a:extLst>
                </p:cNvPr>
                <p:cNvSpPr>
                  <a:spLocks noChangeArrowheads="1"/>
                </p:cNvSpPr>
                <p:nvPr/>
              </p:nvSpPr>
              <p:spPr bwMode="auto">
                <a:xfrm>
                  <a:off x="3625781" y="971549"/>
                  <a:ext cx="3232220" cy="680231"/>
                </a:xfrm>
                <a:prstGeom prst="roundRect">
                  <a:avLst>
                    <a:gd name="adj" fmla="val 16667"/>
                  </a:avLst>
                </a:prstGeom>
                <a:solidFill>
                  <a:schemeClr val="bg1"/>
                </a:solidFill>
                <a:ln w="12700">
                  <a:solidFill>
                    <a:schemeClr val="bg1">
                      <a:lumMod val="50000"/>
                    </a:schemeClr>
                  </a:solidFill>
                  <a:round/>
                  <a:headEnd/>
                  <a:tailEnd/>
                </a:ln>
                <a:effectLst/>
                <a:extLst>
                  <a:ext uri="{AF507438-7753-43e0-B8FC-AC1667EBCBE1}">
                    <a14:hiddenEffects xmlns="">
                      <a:effectLst>
                        <a:outerShdw blurRad="63500" dist="38099" dir="2700000" algn="ctr" rotWithShape="0">
                          <a:schemeClr val="bg2">
                            <a:alpha val="74998"/>
                          </a:schemeClr>
                        </a:outerShdw>
                      </a:effectLst>
                    </a14:hiddenEffects>
                  </a:ext>
                </a:extLst>
              </p:spPr>
              <p:txBody>
                <a:bodyPr anchor="ctr"/>
                <a:lstStyle/>
                <a:p>
                  <a:pPr>
                    <a:spcBef>
                      <a:spcPts val="1200"/>
                    </a:spcBef>
                    <a:buClr>
                      <a:schemeClr val="tx1"/>
                    </a:buClr>
                    <a:buSzPct val="100000"/>
                  </a:pPr>
                  <a:r>
                    <a:rPr lang="en-US" sz="1600" u="sng" dirty="0">
                      <a:latin typeface="Times New Roman" panose="02020603050405020304" pitchFamily="18" charset="0"/>
                      <a:cs typeface="Times New Roman" panose="02020603050405020304" pitchFamily="18" charset="0"/>
                    </a:rPr>
                    <a:t>Scientific notation</a:t>
                  </a:r>
                </a:p>
                <a:p>
                  <a:pPr>
                    <a:spcBef>
                      <a:spcPts val="600"/>
                    </a:spcBef>
                    <a:buClr>
                      <a:schemeClr val="tx1"/>
                    </a:buClr>
                    <a:buSzPct val="100000"/>
                  </a:pPr>
                  <a:r>
                    <a:rPr lang="en-US" sz="1600" dirty="0">
                      <a:latin typeface="Times New Roman" panose="02020603050405020304" pitchFamily="18" charset="0"/>
                      <a:cs typeface="Times New Roman" panose="02020603050405020304" pitchFamily="18" charset="0"/>
                    </a:rPr>
                    <a:t>Shorthand notation for </a:t>
                  </a:r>
                  <a:r>
                    <a:rPr lang="en-US" sz="1400" dirty="0">
                      <a:latin typeface="Consolas" panose="020B0609020204030204" pitchFamily="49" charset="0"/>
                      <a:cs typeface="Consolas" panose="020B0609020204030204" pitchFamily="49" charset="0"/>
                    </a:rPr>
                    <a:t>3.01 </a:t>
                  </a:r>
                  <a14:m>
                    <m:oMath xmlns:m="http://schemas.openxmlformats.org/officeDocument/2006/math">
                      <m:r>
                        <a:rPr lang="en-US" sz="1400" i="1" smtClean="0">
                          <a:latin typeface="Cambria Math" panose="02040503050406030204" pitchFamily="18" charset="0"/>
                          <a:ea typeface="Cambria Math" panose="02040503050406030204" pitchFamily="18" charset="0"/>
                          <a:cs typeface="Consolas" panose="020B0609020204030204" pitchFamily="49" charset="0"/>
                        </a:rPr>
                        <m:t>×</m:t>
                      </m:r>
                    </m:oMath>
                  </a14:m>
                  <a:r>
                    <a:rPr lang="en-US" sz="1400" dirty="0">
                      <a:latin typeface="Consolas" panose="020B0609020204030204" pitchFamily="49" charset="0"/>
                      <a:cs typeface="Consolas" panose="020B0609020204030204" pitchFamily="49" charset="0"/>
                    </a:rPr>
                    <a:t> 10</a:t>
                  </a:r>
                  <a:r>
                    <a:rPr lang="en-US" sz="1400" baseline="30000" dirty="0">
                      <a:latin typeface="Consolas" panose="020B0609020204030204" pitchFamily="49" charset="0"/>
                      <a:cs typeface="Consolas" panose="020B0609020204030204" pitchFamily="49" charset="0"/>
                    </a:rPr>
                    <a:t>23</a:t>
                  </a:r>
                  <a:endParaRPr lang="en-US" sz="1600" baseline="30000" dirty="0">
                    <a:latin typeface="Consolas" panose="020B0609020204030204" pitchFamily="49" charset="0"/>
                    <a:cs typeface="Consolas" panose="020B0609020204030204" pitchFamily="49" charset="0"/>
                  </a:endParaRPr>
                </a:p>
              </p:txBody>
            </p:sp>
          </mc:Choice>
          <mc:Fallback xmlns="">
            <p:sp>
              <p:nvSpPr>
                <p:cNvPr id="6" name="AutoShape 13">
                  <a:extLst>
                    <a:ext uri="{FF2B5EF4-FFF2-40B4-BE49-F238E27FC236}">
                      <a16:creationId xmlns:a16="http://schemas.microsoft.com/office/drawing/2014/main" id="{91098E6C-C51E-2DD5-C574-209DBA967920}"/>
                    </a:ext>
                  </a:extLst>
                </p:cNvPr>
                <p:cNvSpPr>
                  <a:spLocks noRot="1" noChangeAspect="1" noMove="1" noResize="1" noEditPoints="1" noAdjustHandles="1" noChangeArrowheads="1" noChangeShapeType="1" noTextEdit="1"/>
                </p:cNvSpPr>
                <p:nvPr/>
              </p:nvSpPr>
              <p:spPr bwMode="auto">
                <a:xfrm>
                  <a:off x="3625781" y="971549"/>
                  <a:ext cx="3232220" cy="680231"/>
                </a:xfrm>
                <a:prstGeom prst="roundRect">
                  <a:avLst>
                    <a:gd name="adj" fmla="val 16667"/>
                  </a:avLst>
                </a:prstGeom>
                <a:blipFill>
                  <a:blip r:embed="rId3"/>
                  <a:stretch>
                    <a:fillRect b="-8929"/>
                  </a:stretch>
                </a:blipFill>
                <a:ln w="12700">
                  <a:solidFill>
                    <a:schemeClr val="bg1">
                      <a:lumMod val="50000"/>
                    </a:schemeClr>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r>
                    <a:rPr lang="en-US">
                      <a:noFill/>
                    </a:rPr>
                    <a:t> </a:t>
                  </a:r>
                </a:p>
              </p:txBody>
            </p:sp>
          </mc:Fallback>
        </mc:AlternateContent>
        <p:cxnSp>
          <p:nvCxnSpPr>
            <p:cNvPr id="7" name="AutoShape 15">
              <a:extLst>
                <a:ext uri="{FF2B5EF4-FFF2-40B4-BE49-F238E27FC236}">
                  <a16:creationId xmlns:a16="http://schemas.microsoft.com/office/drawing/2014/main" id="{F0BC0DB2-078C-24B5-2BE4-AE1ABFF05E3B}"/>
                </a:ext>
              </a:extLst>
            </p:cNvPr>
            <p:cNvCxnSpPr>
              <a:cxnSpLocks noChangeShapeType="1"/>
            </p:cNvCxnSpPr>
            <p:nvPr/>
          </p:nvCxnSpPr>
          <p:spPr bwMode="auto">
            <a:xfrm flipH="1">
              <a:off x="3080657" y="1328057"/>
              <a:ext cx="545124" cy="500743"/>
            </a:xfrm>
            <a:prstGeom prst="straightConnector1">
              <a:avLst/>
            </a:prstGeom>
            <a:noFill/>
            <a:ln w="19050">
              <a:solidFill>
                <a:schemeClr val="bg1">
                  <a:lumMod val="50000"/>
                </a:schemeClr>
              </a:solidFill>
              <a:round/>
              <a:headEnd/>
              <a:tailEnd type="oval" w="lg" len="lg"/>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grpSp>
    </p:spTree>
    <p:extLst>
      <p:ext uri="{BB962C8B-B14F-4D97-AF65-F5344CB8AC3E}">
        <p14:creationId xmlns:p14="http://schemas.microsoft.com/office/powerpoint/2010/main" val="3605166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kumimoji="0" lang="en-US" dirty="0"/>
              <a:t>The </a:t>
            </a:r>
            <a:r>
              <a:rPr kumimoji="0" lang="en-US" dirty="0">
                <a:latin typeface="Consolas" panose="020B0609020204030204" pitchFamily="49" charset="0"/>
                <a:cs typeface="Consolas" panose="020B0609020204030204" pitchFamily="49" charset="0"/>
              </a:rPr>
              <a:t>double</a:t>
            </a:r>
            <a:r>
              <a:rPr kumimoji="0" lang="en-US" dirty="0"/>
              <a:t> data type</a:t>
            </a:r>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9" name="Rectangle 8"/>
          <p:cNvSpPr>
            <a:spLocks noChangeArrowheads="1"/>
          </p:cNvSpPr>
          <p:nvPr/>
        </p:nvSpPr>
        <p:spPr bwMode="auto">
          <a:xfrm>
            <a:off x="515361" y="841803"/>
            <a:ext cx="3633852" cy="4860362"/>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251999" rIns="0" bIns="108000" anchor="t" anchorCtr="0"/>
          <a:lstStyle/>
          <a:p>
            <a:pPr>
              <a:spcBef>
                <a:spcPts val="1200"/>
              </a:spcBef>
            </a:pPr>
            <a:r>
              <a:rPr lang="en-US" dirty="0">
                <a:latin typeface="Consolas" panose="020B0609020204030204" pitchFamily="49" charset="0"/>
                <a:cs typeface="Consolas" panose="020B0609020204030204" pitchFamily="49" charset="0"/>
              </a:rPr>
              <a:t>3.141 + 0.03    </a:t>
            </a:r>
            <a:r>
              <a:rPr lang="en-US" dirty="0">
                <a:solidFill>
                  <a:srgbClr val="3F7F5F"/>
                </a:solidFill>
                <a:latin typeface="Consolas" panose="020B0609020204030204" pitchFamily="49" charset="0"/>
                <a:cs typeface="Consolas" panose="020B0609020204030204" pitchFamily="49" charset="0"/>
              </a:rPr>
              <a:t>// 3.171</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3.141 - .03     </a:t>
            </a:r>
            <a:r>
              <a:rPr lang="en-US" dirty="0">
                <a:solidFill>
                  <a:srgbClr val="3F7F5F"/>
                </a:solidFill>
                <a:latin typeface="Consolas" panose="020B0609020204030204" pitchFamily="49" charset="0"/>
                <a:cs typeface="Consolas" panose="020B0609020204030204" pitchFamily="49" charset="0"/>
              </a:rPr>
              <a:t>// 3.111</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6.02e23 / 2     </a:t>
            </a:r>
            <a:r>
              <a:rPr lang="en-US" dirty="0">
                <a:solidFill>
                  <a:srgbClr val="3F7F5F"/>
                </a:solidFill>
                <a:latin typeface="Consolas" panose="020B0609020204030204" pitchFamily="49" charset="0"/>
                <a:cs typeface="Consolas" panose="020B0609020204030204" pitchFamily="49" charset="0"/>
              </a:rPr>
              <a:t>// 3.01E23</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5.0 / 2.0       </a:t>
            </a:r>
            <a:r>
              <a:rPr lang="en-US" dirty="0">
                <a:solidFill>
                  <a:srgbClr val="3F7F5F"/>
                </a:solidFill>
                <a:latin typeface="Consolas" panose="020B0609020204030204" pitchFamily="49" charset="0"/>
                <a:cs typeface="Consolas" panose="020B0609020204030204" pitchFamily="49" charset="0"/>
              </a:rPr>
              <a:t>// 2.5</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5 / 2           </a:t>
            </a:r>
            <a:r>
              <a:rPr lang="en-US" dirty="0">
                <a:solidFill>
                  <a:srgbClr val="3F7F5F"/>
                </a:solidFill>
                <a:latin typeface="Consolas" panose="020B0609020204030204" pitchFamily="49" charset="0"/>
                <a:cs typeface="Consolas" panose="020B0609020204030204" pitchFamily="49" charset="0"/>
              </a:rPr>
              <a:t>// 2</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5.0 / 2         </a:t>
            </a:r>
            <a:r>
              <a:rPr lang="en-US" dirty="0">
                <a:solidFill>
                  <a:srgbClr val="3F7F5F"/>
                </a:solidFill>
                <a:latin typeface="Consolas" panose="020B0609020204030204" pitchFamily="49" charset="0"/>
                <a:cs typeface="Consolas" panose="020B0609020204030204" pitchFamily="49" charset="0"/>
              </a:rPr>
              <a:t>// 2.5</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5 / 2.0         </a:t>
            </a:r>
            <a:r>
              <a:rPr lang="en-US" dirty="0">
                <a:solidFill>
                  <a:srgbClr val="3F7F5F"/>
                </a:solidFill>
                <a:latin typeface="Consolas" panose="020B0609020204030204" pitchFamily="49" charset="0"/>
                <a:cs typeface="Consolas" panose="020B0609020204030204" pitchFamily="49" charset="0"/>
              </a:rPr>
              <a:t>// 2.5</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1 / 3           </a:t>
            </a:r>
            <a:r>
              <a:rPr lang="en-US" dirty="0">
                <a:solidFill>
                  <a:srgbClr val="3F7F5F"/>
                </a:solidFill>
                <a:latin typeface="Consolas" panose="020B0609020204030204" pitchFamily="49" charset="0"/>
                <a:cs typeface="Consolas" panose="020B0609020204030204" pitchFamily="49" charset="0"/>
              </a:rPr>
              <a:t>// 0</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1.0 / 3.0       </a:t>
            </a:r>
            <a:r>
              <a:rPr lang="en-US" dirty="0">
                <a:solidFill>
                  <a:srgbClr val="3F7F5F"/>
                </a:solidFill>
                <a:latin typeface="Consolas" panose="020B0609020204030204" pitchFamily="49" charset="0"/>
                <a:cs typeface="Consolas" panose="020B0609020204030204" pitchFamily="49" charset="0"/>
              </a:rPr>
              <a:t>// 0.3333333333333333</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1.0 / 0.0       </a:t>
            </a:r>
            <a:r>
              <a:rPr lang="en-US" dirty="0">
                <a:solidFill>
                  <a:srgbClr val="3F7F5F"/>
                </a:solidFill>
                <a:latin typeface="Consolas" panose="020B0609020204030204" pitchFamily="49" charset="0"/>
                <a:cs typeface="Consolas" panose="020B0609020204030204" pitchFamily="49" charset="0"/>
              </a:rPr>
              <a:t>// Infinity</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1 / 0           </a:t>
            </a:r>
            <a:r>
              <a:rPr lang="en-US" dirty="0">
                <a:solidFill>
                  <a:srgbClr val="3F7F5F"/>
                </a:solidFill>
                <a:latin typeface="Consolas" panose="020B0609020204030204" pitchFamily="49" charset="0"/>
                <a:cs typeface="Consolas" panose="020B0609020204030204" pitchFamily="49" charset="0"/>
              </a:rPr>
              <a:t>// Runtime error</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Math.sqrt(2.0)  </a:t>
            </a:r>
            <a:r>
              <a:rPr lang="en-US" dirty="0">
                <a:solidFill>
                  <a:srgbClr val="3F7F5F"/>
                </a:solidFill>
                <a:latin typeface="Consolas" panose="020B0609020204030204" pitchFamily="49" charset="0"/>
                <a:cs typeface="Consolas" panose="020B0609020204030204" pitchFamily="49" charset="0"/>
              </a:rPr>
              <a:t>// 1.4142135623730951</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Math.sqrt(-1.0) </a:t>
            </a:r>
            <a:r>
              <a:rPr lang="en-US" dirty="0">
                <a:solidFill>
                  <a:srgbClr val="3F7F5F"/>
                </a:solidFill>
                <a:latin typeface="Consolas" panose="020B0609020204030204" pitchFamily="49" charset="0"/>
                <a:cs typeface="Consolas" panose="020B0609020204030204" pitchFamily="49" charset="0"/>
              </a:rPr>
              <a:t>// NaN </a:t>
            </a:r>
            <a:r>
              <a:rPr lang="en-US" sz="1400" dirty="0">
                <a:solidFill>
                  <a:srgbClr val="3F7F5F"/>
                </a:solidFill>
                <a:latin typeface="Times New Roman" panose="02020603050405020304" pitchFamily="18" charset="0"/>
                <a:cs typeface="Times New Roman" panose="02020603050405020304" pitchFamily="18" charset="0"/>
              </a:rPr>
              <a:t>(Not a Number)</a:t>
            </a:r>
            <a:endParaRPr lang="en-US" dirty="0">
              <a:latin typeface="Times New Roman" panose="02020603050405020304" pitchFamily="18" charset="0"/>
              <a:cs typeface="Times New Roman" panose="02020603050405020304" pitchFamily="18" charset="0"/>
            </a:endParaRPr>
          </a:p>
        </p:txBody>
      </p:sp>
      <p:grpSp>
        <p:nvGrpSpPr>
          <p:cNvPr id="41" name="Group 40">
            <a:extLst>
              <a:ext uri="{FF2B5EF4-FFF2-40B4-BE49-F238E27FC236}">
                <a16:creationId xmlns:a16="http://schemas.microsoft.com/office/drawing/2014/main" id="{CB6DFDF8-52BF-0448-B150-C06A7226C2FF}"/>
              </a:ext>
            </a:extLst>
          </p:cNvPr>
          <p:cNvGrpSpPr/>
          <p:nvPr/>
        </p:nvGrpSpPr>
        <p:grpSpPr>
          <a:xfrm>
            <a:off x="2718619" y="2157629"/>
            <a:ext cx="5182369" cy="1214836"/>
            <a:chOff x="2718619" y="2157629"/>
            <a:chExt cx="5182369" cy="1214836"/>
          </a:xfrm>
        </p:grpSpPr>
        <p:grpSp>
          <p:nvGrpSpPr>
            <p:cNvPr id="8" name="Group 7">
              <a:extLst>
                <a:ext uri="{FF2B5EF4-FFF2-40B4-BE49-F238E27FC236}">
                  <a16:creationId xmlns:a16="http://schemas.microsoft.com/office/drawing/2014/main" id="{EAE91894-749D-504D-9495-5EE713EF9819}"/>
                </a:ext>
              </a:extLst>
            </p:cNvPr>
            <p:cNvGrpSpPr/>
            <p:nvPr/>
          </p:nvGrpSpPr>
          <p:grpSpPr>
            <a:xfrm>
              <a:off x="3097162" y="2174643"/>
              <a:ext cx="4803826" cy="911458"/>
              <a:chOff x="5943926" y="1824043"/>
              <a:chExt cx="4950685" cy="911458"/>
            </a:xfrm>
          </p:grpSpPr>
          <p:cxnSp>
            <p:nvCxnSpPr>
              <p:cNvPr id="13" name="AutoShape 15">
                <a:extLst>
                  <a:ext uri="{FF2B5EF4-FFF2-40B4-BE49-F238E27FC236}">
                    <a16:creationId xmlns:a16="http://schemas.microsoft.com/office/drawing/2014/main" id="{28F83B54-7785-A240-A29F-6B7C94E94F18}"/>
                  </a:ext>
                </a:extLst>
              </p:cNvPr>
              <p:cNvCxnSpPr>
                <a:cxnSpLocks noChangeShapeType="1"/>
              </p:cNvCxnSpPr>
              <p:nvPr/>
            </p:nvCxnSpPr>
            <p:spPr bwMode="auto">
              <a:xfrm flipH="1" flipV="1">
                <a:off x="5943926" y="2409181"/>
                <a:ext cx="627540" cy="5266"/>
              </a:xfrm>
              <a:prstGeom prst="straightConnector1">
                <a:avLst/>
              </a:prstGeom>
              <a:noFill/>
              <a:ln w="19050">
                <a:solidFill>
                  <a:schemeClr val="bg1">
                    <a:lumMod val="50000"/>
                  </a:schemeClr>
                </a:solidFill>
                <a:round/>
                <a:headEnd/>
                <a:tailEnd type="oval" w="lg" len="lg"/>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10" name="AutoShape 13">
                <a:extLst>
                  <a:ext uri="{FF2B5EF4-FFF2-40B4-BE49-F238E27FC236}">
                    <a16:creationId xmlns:a16="http://schemas.microsoft.com/office/drawing/2014/main" id="{5E465623-B40B-3D49-9DAF-A1D822CC71B1}"/>
                  </a:ext>
                </a:extLst>
              </p:cNvPr>
              <p:cNvSpPr>
                <a:spLocks noChangeArrowheads="1"/>
              </p:cNvSpPr>
              <p:nvPr/>
            </p:nvSpPr>
            <p:spPr bwMode="auto">
              <a:xfrm>
                <a:off x="6242903" y="1824043"/>
                <a:ext cx="4651708" cy="911458"/>
              </a:xfrm>
              <a:prstGeom prst="roundRect">
                <a:avLst>
                  <a:gd name="adj" fmla="val 16667"/>
                </a:avLst>
              </a:prstGeom>
              <a:solidFill>
                <a:schemeClr val="bg1"/>
              </a:solidFill>
              <a:ln w="12700">
                <a:solidFill>
                  <a:schemeClr val="tx1">
                    <a:lumMod val="50000"/>
                    <a:lumOff val="50000"/>
                  </a:schemeClr>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rIns="0" anchor="ctr"/>
              <a:lstStyle/>
              <a:p>
                <a:pPr>
                  <a:spcBef>
                    <a:spcPts val="600"/>
                  </a:spcBef>
                  <a:buClr>
                    <a:schemeClr val="tx1"/>
                  </a:buClr>
                  <a:buSzPct val="100000"/>
                </a:pPr>
                <a:r>
                  <a:rPr lang="en-US" sz="1600" u="sng" dirty="0">
                    <a:latin typeface="Times New Roman" panose="02020603050405020304" pitchFamily="18" charset="0"/>
                    <a:cs typeface="Times New Roman" panose="02020603050405020304" pitchFamily="18" charset="0"/>
                  </a:rPr>
                  <a:t>Type</a:t>
                </a:r>
                <a:r>
                  <a:rPr lang="en-US" sz="1600" dirty="0">
                    <a:latin typeface="Times New Roman" panose="02020603050405020304" pitchFamily="18" charset="0"/>
                    <a:cs typeface="Times New Roman" panose="02020603050405020304" pitchFamily="18" charset="0"/>
                  </a:rPr>
                  <a:t> of  </a:t>
                </a:r>
                <a:r>
                  <a:rPr lang="en-US" sz="1600" i="1" dirty="0">
                    <a:latin typeface="Times New Roman" panose="02020603050405020304" pitchFamily="18" charset="0"/>
                    <a:cs typeface="Times New Roman" panose="02020603050405020304" pitchFamily="18" charset="0"/>
                  </a:rPr>
                  <a:t>x</a:t>
                </a:r>
                <a:r>
                  <a:rPr lang="en-US" sz="1600" dirty="0">
                    <a:latin typeface="Times New Roman" panose="02020603050405020304" pitchFamily="18" charset="0"/>
                    <a:cs typeface="Times New Roman" panose="02020603050405020304" pitchFamily="18" charset="0"/>
                  </a:rPr>
                  <a:t> </a:t>
                </a:r>
                <a:r>
                  <a:rPr lang="en-US" sz="1600" i="1" dirty="0">
                    <a:latin typeface="Times New Roman" panose="02020603050405020304" pitchFamily="18" charset="0"/>
                    <a:cs typeface="Times New Roman" panose="02020603050405020304" pitchFamily="18" charset="0"/>
                  </a:rPr>
                  <a:t>op</a:t>
                </a:r>
                <a:r>
                  <a:rPr lang="en-US" sz="1600" dirty="0">
                    <a:latin typeface="Times New Roman" panose="02020603050405020304" pitchFamily="18" charset="0"/>
                    <a:cs typeface="Times New Roman" panose="02020603050405020304" pitchFamily="18" charset="0"/>
                  </a:rPr>
                  <a:t> </a:t>
                </a:r>
                <a:r>
                  <a:rPr lang="en-US" sz="1600" i="1" dirty="0">
                    <a:latin typeface="Times New Roman" panose="02020603050405020304" pitchFamily="18" charset="0"/>
                    <a:cs typeface="Times New Roman" panose="02020603050405020304" pitchFamily="18" charset="0"/>
                  </a:rPr>
                  <a:t>y</a:t>
                </a:r>
                <a:r>
                  <a:rPr lang="en-US" sz="1600" dirty="0">
                    <a:latin typeface="Times New Roman" panose="02020603050405020304" pitchFamily="18" charset="0"/>
                    <a:cs typeface="Times New Roman" panose="02020603050405020304" pitchFamily="18" charset="0"/>
                  </a:rPr>
                  <a:t>  (</a:t>
                </a:r>
                <a:r>
                  <a:rPr lang="en-US" sz="800" dirty="0">
                    <a:latin typeface="Times New Roman" panose="02020603050405020304" pitchFamily="18" charset="0"/>
                    <a:cs typeface="Times New Roman" panose="02020603050405020304" pitchFamily="18" charset="0"/>
                  </a:rPr>
                  <a:t> </a:t>
                </a:r>
                <a:r>
                  <a:rPr lang="en-US" sz="1600" i="1" dirty="0">
                    <a:latin typeface="Times New Roman" panose="02020603050405020304" pitchFamily="18" charset="0"/>
                    <a:cs typeface="Times New Roman" panose="02020603050405020304" pitchFamily="18" charset="0"/>
                  </a:rPr>
                  <a:t>op</a:t>
                </a:r>
                <a:r>
                  <a:rPr lang="en-US" sz="1600" dirty="0">
                    <a:latin typeface="Times New Roman" panose="02020603050405020304" pitchFamily="18" charset="0"/>
                    <a:cs typeface="Times New Roman" panose="02020603050405020304" pitchFamily="18" charset="0"/>
                  </a:rPr>
                  <a:t> being  </a:t>
                </a:r>
                <a:r>
                  <a:rPr lang="en-US" dirty="0">
                    <a:latin typeface="Consolas" panose="020B0609020204030204" pitchFamily="49" charset="0"/>
                    <a:cs typeface="Consolas" panose="020B0609020204030204" pitchFamily="49" charset="0"/>
                  </a:rPr>
                  <a:t>+</a:t>
                </a:r>
                <a:r>
                  <a:rPr lang="en-US" sz="1600" dirty="0">
                    <a:latin typeface="Times New Roman" panose="02020603050405020304" pitchFamily="18" charset="0"/>
                    <a:cs typeface="Times New Roman" panose="02020603050405020304" pitchFamily="18" charset="0"/>
                  </a:rPr>
                  <a:t>,  </a:t>
                </a:r>
                <a:r>
                  <a:rPr lang="en-US" dirty="0">
                    <a:latin typeface="Consolas" panose="020B0609020204030204" pitchFamily="49" charset="0"/>
                    <a:cs typeface="Consolas" panose="020B0609020204030204" pitchFamily="49" charset="0"/>
                  </a:rPr>
                  <a:t>-</a:t>
                </a:r>
                <a:r>
                  <a:rPr lang="en-US" sz="1600" dirty="0">
                    <a:latin typeface="Times New Roman" panose="02020603050405020304" pitchFamily="18" charset="0"/>
                    <a:cs typeface="Times New Roman" panose="02020603050405020304" pitchFamily="18" charset="0"/>
                  </a:rPr>
                  <a:t>,  </a:t>
                </a:r>
                <a:r>
                  <a:rPr lang="en-US" dirty="0">
                    <a:latin typeface="Consolas" panose="020B0609020204030204" pitchFamily="49" charset="0"/>
                    <a:cs typeface="Consolas" panose="020B0609020204030204" pitchFamily="49" charset="0"/>
                  </a:rPr>
                  <a:t>*</a:t>
                </a:r>
                <a:r>
                  <a:rPr lang="en-US" sz="1600" dirty="0">
                    <a:latin typeface="Times New Roman" panose="02020603050405020304" pitchFamily="18" charset="0"/>
                    <a:cs typeface="Times New Roman" panose="02020603050405020304" pitchFamily="18" charset="0"/>
                  </a:rPr>
                  <a:t>,  </a:t>
                </a:r>
                <a:r>
                  <a:rPr lang="en-US" dirty="0">
                    <a:latin typeface="Consolas" panose="020B0609020204030204" pitchFamily="49" charset="0"/>
                    <a:cs typeface="Consolas" panose="020B0609020204030204" pitchFamily="49" charset="0"/>
                  </a:rPr>
                  <a:t>/</a:t>
                </a:r>
                <a:r>
                  <a:rPr lang="en-US" sz="8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a:t>
                </a:r>
              </a:p>
              <a:p>
                <a:pPr>
                  <a:spcBef>
                    <a:spcPts val="600"/>
                  </a:spcBef>
                  <a:buClr>
                    <a:schemeClr val="tx1"/>
                  </a:buClr>
                  <a:buSzPct val="100000"/>
                </a:pPr>
                <a:r>
                  <a:rPr lang="en-US" sz="1600" dirty="0">
                    <a:latin typeface="Times New Roman" panose="02020603050405020304" pitchFamily="18" charset="0"/>
                    <a:cs typeface="Times New Roman" panose="02020603050405020304" pitchFamily="18" charset="0"/>
                  </a:rPr>
                  <a:t>If either </a:t>
                </a:r>
                <a:r>
                  <a:rPr lang="en-US" sz="1600" i="1" dirty="0">
                    <a:latin typeface="Times New Roman" panose="02020603050405020304" pitchFamily="18" charset="0"/>
                    <a:cs typeface="Times New Roman" panose="02020603050405020304" pitchFamily="18" charset="0"/>
                  </a:rPr>
                  <a:t>x</a:t>
                </a:r>
                <a:r>
                  <a:rPr lang="en-US" sz="1600" dirty="0">
                    <a:latin typeface="Times New Roman" panose="02020603050405020304" pitchFamily="18" charset="0"/>
                    <a:cs typeface="Times New Roman" panose="02020603050405020304" pitchFamily="18" charset="0"/>
                  </a:rPr>
                  <a:t> or </a:t>
                </a:r>
                <a:r>
                  <a:rPr lang="en-US" sz="1600" i="1" dirty="0">
                    <a:latin typeface="Times New Roman" panose="02020603050405020304" pitchFamily="18" charset="0"/>
                    <a:cs typeface="Times New Roman" panose="02020603050405020304" pitchFamily="18" charset="0"/>
                  </a:rPr>
                  <a:t>y</a:t>
                </a:r>
                <a:r>
                  <a:rPr lang="en-US" sz="1600" dirty="0">
                    <a:latin typeface="Times New Roman" panose="02020603050405020304" pitchFamily="18" charset="0"/>
                    <a:cs typeface="Times New Roman" panose="02020603050405020304" pitchFamily="18" charset="0"/>
                  </a:rPr>
                  <a:t> is </a:t>
                </a:r>
                <a:r>
                  <a:rPr lang="en-US" dirty="0">
                    <a:latin typeface="Consolas" panose="020B0609020204030204" pitchFamily="49" charset="0"/>
                    <a:cs typeface="Consolas" panose="020B0609020204030204" pitchFamily="49" charset="0"/>
                  </a:rPr>
                  <a:t>double</a:t>
                </a:r>
                <a:r>
                  <a:rPr lang="en-US" sz="1600" dirty="0">
                    <a:latin typeface="Times New Roman" panose="02020603050405020304" pitchFamily="18" charset="0"/>
                    <a:cs typeface="Times New Roman" panose="02020603050405020304" pitchFamily="18" charset="0"/>
                  </a:rPr>
                  <a:t>, the resulting type is </a:t>
                </a:r>
                <a:r>
                  <a:rPr lang="en-US" dirty="0">
                    <a:latin typeface="Consolas" panose="020B0609020204030204" pitchFamily="49" charset="0"/>
                    <a:cs typeface="Consolas" panose="020B0609020204030204" pitchFamily="49" charset="0"/>
                  </a:rPr>
                  <a:t>double</a:t>
                </a:r>
              </a:p>
            </p:txBody>
          </p:sp>
        </p:grpSp>
        <p:sp>
          <p:nvSpPr>
            <p:cNvPr id="29" name="Right Brace 28">
              <a:extLst>
                <a:ext uri="{FF2B5EF4-FFF2-40B4-BE49-F238E27FC236}">
                  <a16:creationId xmlns:a16="http://schemas.microsoft.com/office/drawing/2014/main" id="{4057A8DF-E5E6-1644-A70E-01F8670E6BE4}"/>
                </a:ext>
              </a:extLst>
            </p:cNvPr>
            <p:cNvSpPr/>
            <p:nvPr/>
          </p:nvSpPr>
          <p:spPr bwMode="auto">
            <a:xfrm>
              <a:off x="2718619" y="2157629"/>
              <a:ext cx="255639" cy="1214836"/>
            </a:xfrm>
            <a:prstGeom prst="rightBrace">
              <a:avLst>
                <a:gd name="adj1" fmla="val 42569"/>
                <a:gd name="adj2" fmla="val 50000"/>
              </a:avLst>
            </a:prstGeom>
            <a:no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Comic Sans MS" charset="0"/>
                <a:ea typeface="ＭＳ Ｐゴシック" charset="-128"/>
                <a:cs typeface="ＭＳ Ｐゴシック" charset="-128"/>
              </a:endParaRPr>
            </a:p>
          </p:txBody>
        </p:sp>
      </p:grpSp>
      <p:sp>
        <p:nvSpPr>
          <p:cNvPr id="3" name="Rectangle 3">
            <a:extLst>
              <a:ext uri="{FF2B5EF4-FFF2-40B4-BE49-F238E27FC236}">
                <a16:creationId xmlns:a16="http://schemas.microsoft.com/office/drawing/2014/main" id="{3659F80A-C706-48D3-A817-8F7D94854539}"/>
              </a:ext>
            </a:extLst>
          </p:cNvPr>
          <p:cNvSpPr txBox="1">
            <a:spLocks noChangeArrowheads="1"/>
          </p:cNvSpPr>
          <p:nvPr/>
        </p:nvSpPr>
        <p:spPr bwMode="auto">
          <a:xfrm>
            <a:off x="4482908" y="3471273"/>
            <a:ext cx="4209005" cy="183792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ClrTx/>
              <a:buNone/>
            </a:pPr>
            <a:r>
              <a:rPr kumimoji="0" lang="en-US" sz="1800" u="sng" dirty="0">
                <a:solidFill>
                  <a:srgbClr val="000000"/>
                </a:solidFill>
              </a:rPr>
              <a:t>Observations</a:t>
            </a:r>
          </a:p>
          <a:p>
            <a:pPr>
              <a:lnSpc>
                <a:spcPct val="100000"/>
              </a:lnSpc>
              <a:spcBef>
                <a:spcPts val="1200"/>
              </a:spcBef>
              <a:buClrTx/>
              <a:buFont typeface="Arial"/>
              <a:buChar char="•"/>
            </a:pPr>
            <a:r>
              <a:rPr kumimoji="0" lang="en-US" sz="1600" dirty="0">
                <a:solidFill>
                  <a:srgbClr val="000000"/>
                </a:solidFill>
              </a:rPr>
              <a:t>Computers represent real numbers using finite </a:t>
            </a:r>
            <a:r>
              <a:rPr kumimoji="0" lang="en-US" sz="1600" i="1" dirty="0">
                <a:solidFill>
                  <a:srgbClr val="000000"/>
                </a:solidFill>
              </a:rPr>
              <a:t>numerals</a:t>
            </a:r>
            <a:r>
              <a:rPr kumimoji="0" lang="en-US" sz="1600" dirty="0">
                <a:solidFill>
                  <a:srgbClr val="000000"/>
                </a:solidFill>
              </a:rPr>
              <a:t> like 3.141592653589793</a:t>
            </a:r>
          </a:p>
          <a:p>
            <a:pPr>
              <a:lnSpc>
                <a:spcPct val="100000"/>
              </a:lnSpc>
              <a:spcBef>
                <a:spcPts val="1200"/>
              </a:spcBef>
              <a:buClrTx/>
              <a:buFont typeface="Arial"/>
              <a:buChar char="•"/>
            </a:pPr>
            <a:r>
              <a:rPr kumimoji="0" lang="en-US" sz="1600" dirty="0">
                <a:solidFill>
                  <a:srgbClr val="000000"/>
                </a:solidFill>
                <a:cs typeface="Times New Roman"/>
              </a:rPr>
              <a:t>Therefore, most real numbers are not represented accurately</a:t>
            </a:r>
          </a:p>
          <a:p>
            <a:pPr>
              <a:lnSpc>
                <a:spcPct val="100000"/>
              </a:lnSpc>
              <a:spcBef>
                <a:spcPts val="1200"/>
              </a:spcBef>
              <a:buClrTx/>
              <a:buFont typeface="Arial"/>
              <a:buChar char="•"/>
            </a:pPr>
            <a:r>
              <a:rPr kumimoji="0" lang="en-US" sz="1600" dirty="0">
                <a:solidFill>
                  <a:srgbClr val="000000"/>
                </a:solidFill>
                <a:cs typeface="Times New Roman"/>
              </a:rPr>
              <a:t>For example, </a:t>
            </a:r>
            <a:r>
              <a:rPr kumimoji="0" lang="hr-HR" sz="1600" dirty="0">
                <a:solidFill>
                  <a:srgbClr val="000000"/>
                </a:solidFill>
                <a:cs typeface="Times New Roman"/>
              </a:rPr>
              <a:t>1/3 is represented as 0.333333333333333</a:t>
            </a:r>
            <a:endParaRPr kumimoji="0" lang="en-US" sz="1600" dirty="0">
              <a:solidFill>
                <a:srgbClr val="000000"/>
              </a:solidFill>
              <a:cs typeface="Times New Roman"/>
            </a:endParaRPr>
          </a:p>
          <a:p>
            <a:pPr>
              <a:lnSpc>
                <a:spcPct val="100000"/>
              </a:lnSpc>
              <a:spcBef>
                <a:spcPts val="1200"/>
              </a:spcBef>
              <a:buClrTx/>
              <a:buFont typeface="Arial"/>
              <a:buChar char="•"/>
            </a:pPr>
            <a:r>
              <a:rPr kumimoji="0" lang="en-US" sz="1600" dirty="0">
                <a:solidFill>
                  <a:srgbClr val="000000"/>
                </a:solidFill>
                <a:cs typeface="Times New Roman"/>
              </a:rPr>
              <a:t>Can lead to exotic bugs (discussed later).</a:t>
            </a:r>
          </a:p>
        </p:txBody>
      </p:sp>
      <p:grpSp>
        <p:nvGrpSpPr>
          <p:cNvPr id="4" name="Group 3">
            <a:extLst>
              <a:ext uri="{FF2B5EF4-FFF2-40B4-BE49-F238E27FC236}">
                <a16:creationId xmlns:a16="http://schemas.microsoft.com/office/drawing/2014/main" id="{195D38AF-45B1-E982-3EF6-3FA3BF6CE1E9}"/>
              </a:ext>
            </a:extLst>
          </p:cNvPr>
          <p:cNvGrpSpPr/>
          <p:nvPr/>
        </p:nvGrpSpPr>
        <p:grpSpPr>
          <a:xfrm>
            <a:off x="3080657" y="971549"/>
            <a:ext cx="3777344" cy="857251"/>
            <a:chOff x="3080657" y="971549"/>
            <a:chExt cx="3777344" cy="857251"/>
          </a:xfrm>
        </p:grpSpPr>
        <mc:AlternateContent xmlns:mc="http://schemas.openxmlformats.org/markup-compatibility/2006" xmlns:a14="http://schemas.microsoft.com/office/drawing/2010/main">
          <mc:Choice Requires="a14">
            <p:sp>
              <p:nvSpPr>
                <p:cNvPr id="5" name="AutoShape 13">
                  <a:extLst>
                    <a:ext uri="{FF2B5EF4-FFF2-40B4-BE49-F238E27FC236}">
                      <a16:creationId xmlns:a16="http://schemas.microsoft.com/office/drawing/2014/main" id="{C95E878D-9E51-A534-5ECA-B5B9EDBD39F0}"/>
                    </a:ext>
                  </a:extLst>
                </p:cNvPr>
                <p:cNvSpPr>
                  <a:spLocks noChangeArrowheads="1"/>
                </p:cNvSpPr>
                <p:nvPr/>
              </p:nvSpPr>
              <p:spPr bwMode="auto">
                <a:xfrm>
                  <a:off x="3625781" y="971549"/>
                  <a:ext cx="3232220" cy="680231"/>
                </a:xfrm>
                <a:prstGeom prst="roundRect">
                  <a:avLst>
                    <a:gd name="adj" fmla="val 16667"/>
                  </a:avLst>
                </a:prstGeom>
                <a:solidFill>
                  <a:schemeClr val="bg1"/>
                </a:solidFill>
                <a:ln w="12700">
                  <a:solidFill>
                    <a:schemeClr val="bg1">
                      <a:lumMod val="50000"/>
                    </a:schemeClr>
                  </a:solidFill>
                  <a:round/>
                  <a:headEnd/>
                  <a:tailEnd/>
                </a:ln>
                <a:effectLst/>
                <a:extLst>
                  <a:ext uri="{AF507438-7753-43e0-B8FC-AC1667EBCBE1}">
                    <a14:hiddenEffects xmlns="">
                      <a:effectLst>
                        <a:outerShdw blurRad="63500" dist="38099" dir="2700000" algn="ctr" rotWithShape="0">
                          <a:schemeClr val="bg2">
                            <a:alpha val="74998"/>
                          </a:schemeClr>
                        </a:outerShdw>
                      </a:effectLst>
                    </a14:hiddenEffects>
                  </a:ext>
                </a:extLst>
              </p:spPr>
              <p:txBody>
                <a:bodyPr anchor="ctr"/>
                <a:lstStyle/>
                <a:p>
                  <a:pPr>
                    <a:spcBef>
                      <a:spcPts val="1200"/>
                    </a:spcBef>
                    <a:buClr>
                      <a:schemeClr val="tx1"/>
                    </a:buClr>
                    <a:buSzPct val="100000"/>
                  </a:pPr>
                  <a:r>
                    <a:rPr lang="en-US" sz="1600" u="sng" dirty="0">
                      <a:latin typeface="Times New Roman" panose="02020603050405020304" pitchFamily="18" charset="0"/>
                      <a:cs typeface="Times New Roman" panose="02020603050405020304" pitchFamily="18" charset="0"/>
                    </a:rPr>
                    <a:t>Scientific notation</a:t>
                  </a:r>
                </a:p>
                <a:p>
                  <a:pPr>
                    <a:spcBef>
                      <a:spcPts val="600"/>
                    </a:spcBef>
                    <a:buClr>
                      <a:schemeClr val="tx1"/>
                    </a:buClr>
                    <a:buSzPct val="100000"/>
                  </a:pPr>
                  <a:r>
                    <a:rPr lang="en-US" sz="1600" dirty="0">
                      <a:latin typeface="Times New Roman" panose="02020603050405020304" pitchFamily="18" charset="0"/>
                      <a:cs typeface="Times New Roman" panose="02020603050405020304" pitchFamily="18" charset="0"/>
                    </a:rPr>
                    <a:t>Shorthand notation for </a:t>
                  </a:r>
                  <a:r>
                    <a:rPr lang="en-US" sz="1400" dirty="0">
                      <a:latin typeface="Consolas" panose="020B0609020204030204" pitchFamily="49" charset="0"/>
                      <a:cs typeface="Consolas" panose="020B0609020204030204" pitchFamily="49" charset="0"/>
                    </a:rPr>
                    <a:t>3.01 </a:t>
                  </a:r>
                  <a14:m>
                    <m:oMath xmlns:m="http://schemas.openxmlformats.org/officeDocument/2006/math">
                      <m:r>
                        <a:rPr lang="en-US" sz="1400" i="1" smtClean="0">
                          <a:latin typeface="Cambria Math" panose="02040503050406030204" pitchFamily="18" charset="0"/>
                          <a:ea typeface="Cambria Math" panose="02040503050406030204" pitchFamily="18" charset="0"/>
                          <a:cs typeface="Consolas" panose="020B0609020204030204" pitchFamily="49" charset="0"/>
                        </a:rPr>
                        <m:t>×</m:t>
                      </m:r>
                    </m:oMath>
                  </a14:m>
                  <a:r>
                    <a:rPr lang="en-US" sz="1400" dirty="0">
                      <a:latin typeface="Consolas" panose="020B0609020204030204" pitchFamily="49" charset="0"/>
                      <a:cs typeface="Consolas" panose="020B0609020204030204" pitchFamily="49" charset="0"/>
                    </a:rPr>
                    <a:t> 10</a:t>
                  </a:r>
                  <a:r>
                    <a:rPr lang="en-US" sz="1400" baseline="30000" dirty="0">
                      <a:latin typeface="Consolas" panose="020B0609020204030204" pitchFamily="49" charset="0"/>
                      <a:cs typeface="Consolas" panose="020B0609020204030204" pitchFamily="49" charset="0"/>
                    </a:rPr>
                    <a:t>23</a:t>
                  </a:r>
                  <a:endParaRPr lang="en-US" sz="1600" baseline="30000" dirty="0">
                    <a:latin typeface="Consolas" panose="020B0609020204030204" pitchFamily="49" charset="0"/>
                    <a:cs typeface="Consolas" panose="020B0609020204030204" pitchFamily="49" charset="0"/>
                  </a:endParaRPr>
                </a:p>
              </p:txBody>
            </p:sp>
          </mc:Choice>
          <mc:Fallback xmlns="">
            <p:sp>
              <p:nvSpPr>
                <p:cNvPr id="5" name="AutoShape 13">
                  <a:extLst>
                    <a:ext uri="{FF2B5EF4-FFF2-40B4-BE49-F238E27FC236}">
                      <a16:creationId xmlns:a16="http://schemas.microsoft.com/office/drawing/2014/main" id="{C95E878D-9E51-A534-5ECA-B5B9EDBD39F0}"/>
                    </a:ext>
                  </a:extLst>
                </p:cNvPr>
                <p:cNvSpPr>
                  <a:spLocks noRot="1" noChangeAspect="1" noMove="1" noResize="1" noEditPoints="1" noAdjustHandles="1" noChangeArrowheads="1" noChangeShapeType="1" noTextEdit="1"/>
                </p:cNvSpPr>
                <p:nvPr/>
              </p:nvSpPr>
              <p:spPr bwMode="auto">
                <a:xfrm>
                  <a:off x="3625781" y="971549"/>
                  <a:ext cx="3232220" cy="680231"/>
                </a:xfrm>
                <a:prstGeom prst="roundRect">
                  <a:avLst>
                    <a:gd name="adj" fmla="val 16667"/>
                  </a:avLst>
                </a:prstGeom>
                <a:blipFill>
                  <a:blip r:embed="rId3"/>
                  <a:stretch>
                    <a:fillRect b="-8929"/>
                  </a:stretch>
                </a:blipFill>
                <a:ln w="12700">
                  <a:solidFill>
                    <a:schemeClr val="bg1">
                      <a:lumMod val="50000"/>
                    </a:schemeClr>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r>
                    <a:rPr lang="en-US">
                      <a:noFill/>
                    </a:rPr>
                    <a:t> </a:t>
                  </a:r>
                </a:p>
              </p:txBody>
            </p:sp>
          </mc:Fallback>
        </mc:AlternateContent>
        <p:cxnSp>
          <p:nvCxnSpPr>
            <p:cNvPr id="6" name="AutoShape 15">
              <a:extLst>
                <a:ext uri="{FF2B5EF4-FFF2-40B4-BE49-F238E27FC236}">
                  <a16:creationId xmlns:a16="http://schemas.microsoft.com/office/drawing/2014/main" id="{071D524E-C2E2-D531-F0C7-F79310533F45}"/>
                </a:ext>
              </a:extLst>
            </p:cNvPr>
            <p:cNvCxnSpPr>
              <a:cxnSpLocks noChangeShapeType="1"/>
            </p:cNvCxnSpPr>
            <p:nvPr/>
          </p:nvCxnSpPr>
          <p:spPr bwMode="auto">
            <a:xfrm flipH="1">
              <a:off x="3080657" y="1328057"/>
              <a:ext cx="545124" cy="500743"/>
            </a:xfrm>
            <a:prstGeom prst="straightConnector1">
              <a:avLst/>
            </a:prstGeom>
            <a:noFill/>
            <a:ln w="19050">
              <a:solidFill>
                <a:schemeClr val="bg1">
                  <a:lumMod val="50000"/>
                </a:schemeClr>
              </a:solidFill>
              <a:round/>
              <a:headEnd/>
              <a:tailEnd type="oval" w="lg" len="lg"/>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grpSp>
    </p:spTree>
    <p:extLst>
      <p:ext uri="{BB962C8B-B14F-4D97-AF65-F5344CB8AC3E}">
        <p14:creationId xmlns:p14="http://schemas.microsoft.com/office/powerpoint/2010/main" val="293241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10" end="1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11" end="1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xEl>
                                              <p:pRg st="12" end="1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kumimoji="0" lang="en-US" dirty="0"/>
              <a:t>The </a:t>
            </a:r>
            <a:r>
              <a:rPr kumimoji="0" lang="en-US" dirty="0">
                <a:latin typeface="Consolas" panose="020B0609020204030204" pitchFamily="49" charset="0"/>
                <a:cs typeface="Consolas" panose="020B0609020204030204" pitchFamily="49" charset="0"/>
              </a:rPr>
              <a:t>double</a:t>
            </a:r>
            <a:r>
              <a:rPr kumimoji="0" lang="en-US" dirty="0"/>
              <a:t> data type</a:t>
            </a:r>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9" name="Rectangle 8"/>
          <p:cNvSpPr>
            <a:spLocks noChangeArrowheads="1"/>
          </p:cNvSpPr>
          <p:nvPr/>
        </p:nvSpPr>
        <p:spPr bwMode="auto">
          <a:xfrm>
            <a:off x="515361" y="841803"/>
            <a:ext cx="5777288" cy="4860362"/>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108000" rIns="0" bIns="108000" anchor="ctr" anchorCtr="0"/>
          <a:lstStyle/>
          <a:p>
            <a:pPr>
              <a:spcBef>
                <a:spcPts val="600"/>
              </a:spcBef>
            </a:pPr>
            <a:r>
              <a:rPr lang="en-US" dirty="0">
                <a:solidFill>
                  <a:srgbClr val="3F7F5F"/>
                </a:solidFill>
                <a:latin typeface="Consolas" panose="020B0609020204030204" pitchFamily="49" charset="0"/>
                <a:cs typeface="Consolas" panose="020B0609020204030204" pitchFamily="49" charset="0"/>
              </a:rPr>
              <a:t>// Illustrates expressions that use double values.</a:t>
            </a:r>
          </a:p>
          <a:p>
            <a:pPr>
              <a:spcBef>
                <a:spcPts val="600"/>
              </a:spcBef>
            </a:pPr>
            <a:r>
              <a:rPr lang="en-US" dirty="0">
                <a:solidFill>
                  <a:srgbClr val="7F0055"/>
                </a:solidFill>
                <a:latin typeface="Consolas" panose="020B0609020204030204" pitchFamily="49" charset="0"/>
                <a:cs typeface="Consolas" panose="020B0609020204030204" pitchFamily="49" charset="0"/>
              </a:rPr>
              <a:t>public</a:t>
            </a:r>
            <a:r>
              <a:rPr lang="en-US" dirty="0">
                <a:solidFill>
                  <a:srgbClr val="000000"/>
                </a:solidFill>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class</a:t>
            </a:r>
            <a:r>
              <a:rPr lang="en-US" dirty="0">
                <a:solidFill>
                  <a:srgbClr val="000000"/>
                </a:solidFill>
                <a:latin typeface="Consolas" panose="020B0609020204030204" pitchFamily="49" charset="0"/>
                <a:cs typeface="Consolas" panose="020B0609020204030204" pitchFamily="49" charset="0"/>
              </a:rPr>
              <a:t> Demo6 {</a:t>
            </a:r>
            <a:endParaRPr lang="en-US" dirty="0">
              <a:solidFill>
                <a:srgbClr val="7F0055"/>
              </a:solidFill>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static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void</a:t>
            </a:r>
            <a:r>
              <a:rPr lang="en-US" dirty="0">
                <a:latin typeface="Consolas" panose="020B0609020204030204" pitchFamily="49" charset="0"/>
                <a:cs typeface="Consolas" panose="020B0609020204030204" pitchFamily="49" charset="0"/>
              </a:rPr>
              <a:t> main(String[] </a:t>
            </a:r>
            <a:r>
              <a:rPr lang="en-US" dirty="0">
                <a:solidFill>
                  <a:srgbClr val="6A3E3E"/>
                </a:solidFill>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 {</a:t>
            </a: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.println(3.141 + .03);     </a:t>
            </a:r>
            <a:r>
              <a:rPr lang="en-US" dirty="0">
                <a:solidFill>
                  <a:srgbClr val="3F7F5F"/>
                </a:solidFill>
                <a:latin typeface="Consolas" panose="020B0609020204030204" pitchFamily="49" charset="0"/>
                <a:cs typeface="Consolas" panose="020B0609020204030204" pitchFamily="49" charset="0"/>
              </a:rPr>
              <a:t>// 3.171</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.println(3.141 - .03);     </a:t>
            </a:r>
            <a:r>
              <a:rPr lang="en-US" dirty="0">
                <a:solidFill>
                  <a:srgbClr val="3F7F5F"/>
                </a:solidFill>
                <a:latin typeface="Consolas" panose="020B0609020204030204" pitchFamily="49" charset="0"/>
                <a:cs typeface="Consolas" panose="020B0609020204030204" pitchFamily="49" charset="0"/>
              </a:rPr>
              <a:t>// 3.111</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.println(6.02e23 / 2);     </a:t>
            </a:r>
            <a:r>
              <a:rPr lang="en-US" dirty="0">
                <a:solidFill>
                  <a:srgbClr val="3F7F5F"/>
                </a:solidFill>
                <a:latin typeface="Consolas" panose="020B0609020204030204" pitchFamily="49" charset="0"/>
                <a:cs typeface="Consolas" panose="020B0609020204030204" pitchFamily="49" charset="0"/>
              </a:rPr>
              <a:t>// 3.01E23</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.println(5.0 / 2.0);       </a:t>
            </a:r>
            <a:r>
              <a:rPr lang="en-US" dirty="0">
                <a:solidFill>
                  <a:srgbClr val="3F7F5F"/>
                </a:solidFill>
                <a:latin typeface="Consolas" panose="020B0609020204030204" pitchFamily="49" charset="0"/>
                <a:cs typeface="Consolas" panose="020B0609020204030204" pitchFamily="49" charset="0"/>
              </a:rPr>
              <a:t>// 2.5</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.println(5 / 2);           </a:t>
            </a:r>
            <a:r>
              <a:rPr lang="en-US" dirty="0">
                <a:solidFill>
                  <a:srgbClr val="3F7F5F"/>
                </a:solidFill>
                <a:latin typeface="Consolas" panose="020B0609020204030204" pitchFamily="49" charset="0"/>
                <a:cs typeface="Consolas" panose="020B0609020204030204" pitchFamily="49" charset="0"/>
              </a:rPr>
              <a:t>// 2</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.println(5.0 / 2);         </a:t>
            </a:r>
            <a:r>
              <a:rPr lang="en-US" dirty="0">
                <a:solidFill>
                  <a:srgbClr val="3F7F5F"/>
                </a:solidFill>
                <a:latin typeface="Consolas" panose="020B0609020204030204" pitchFamily="49" charset="0"/>
                <a:cs typeface="Consolas" panose="020B0609020204030204" pitchFamily="49" charset="0"/>
              </a:rPr>
              <a:t>// 2.5</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.println(5 / 2.0);         </a:t>
            </a:r>
            <a:r>
              <a:rPr lang="en-US" dirty="0">
                <a:solidFill>
                  <a:srgbClr val="3F7F5F"/>
                </a:solidFill>
                <a:latin typeface="Consolas" panose="020B0609020204030204" pitchFamily="49" charset="0"/>
                <a:cs typeface="Consolas" panose="020B0609020204030204" pitchFamily="49" charset="0"/>
              </a:rPr>
              <a:t>// 2.5</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.println(1 / 3);           </a:t>
            </a:r>
            <a:r>
              <a:rPr lang="en-US" dirty="0">
                <a:solidFill>
                  <a:srgbClr val="3F7F5F"/>
                </a:solidFill>
                <a:latin typeface="Consolas" panose="020B0609020204030204" pitchFamily="49" charset="0"/>
                <a:cs typeface="Consolas" panose="020B0609020204030204" pitchFamily="49" charset="0"/>
              </a:rPr>
              <a:t>// 0</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.println(1.0 / 3.0);       </a:t>
            </a:r>
            <a:r>
              <a:rPr lang="en-US" dirty="0">
                <a:solidFill>
                  <a:srgbClr val="3F7F5F"/>
                </a:solidFill>
                <a:latin typeface="Consolas" panose="020B0609020204030204" pitchFamily="49" charset="0"/>
                <a:cs typeface="Consolas" panose="020B0609020204030204" pitchFamily="49" charset="0"/>
              </a:rPr>
              <a:t>// 0.3333333333333333</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.println(1.0 / 0.0);       </a:t>
            </a:r>
            <a:r>
              <a:rPr lang="en-US" dirty="0">
                <a:solidFill>
                  <a:srgbClr val="3F7F5F"/>
                </a:solidFill>
                <a:latin typeface="Consolas" panose="020B0609020204030204" pitchFamily="49" charset="0"/>
                <a:cs typeface="Consolas" panose="020B0609020204030204" pitchFamily="49" charset="0"/>
              </a:rPr>
              <a:t>// Infinity</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.println(1 / 0);           </a:t>
            </a:r>
            <a:r>
              <a:rPr lang="en-US" dirty="0">
                <a:solidFill>
                  <a:srgbClr val="3F7F5F"/>
                </a:solidFill>
                <a:latin typeface="Consolas" panose="020B0609020204030204" pitchFamily="49" charset="0"/>
                <a:cs typeface="Consolas" panose="020B0609020204030204" pitchFamily="49" charset="0"/>
              </a:rPr>
              <a:t>// Runtime error</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.println(Math.sqrt(2.0));  </a:t>
            </a:r>
            <a:r>
              <a:rPr lang="en-US" dirty="0">
                <a:solidFill>
                  <a:srgbClr val="3F7F5F"/>
                </a:solidFill>
                <a:latin typeface="Consolas" panose="020B0609020204030204" pitchFamily="49" charset="0"/>
                <a:cs typeface="Consolas" panose="020B0609020204030204" pitchFamily="49" charset="0"/>
              </a:rPr>
              <a:t>// 1.4142135623730951</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.println(Math.sqrt(-1.0)); </a:t>
            </a:r>
            <a:r>
              <a:rPr lang="en-US" dirty="0">
                <a:solidFill>
                  <a:srgbClr val="3F7F5F"/>
                </a:solidFill>
                <a:latin typeface="Consolas" panose="020B0609020204030204" pitchFamily="49" charset="0"/>
                <a:cs typeface="Consolas" panose="020B0609020204030204" pitchFamily="49" charset="0"/>
              </a:rPr>
              <a:t>// NaN</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a:t>
            </a:r>
          </a:p>
          <a:p>
            <a:pPr>
              <a:spcBef>
                <a:spcPts val="600"/>
              </a:spcBef>
            </a:pPr>
            <a:r>
              <a:rPr lang="en-US" dirty="0">
                <a:latin typeface="Consolas" panose="020B0609020204030204" pitchFamily="49" charset="0"/>
                <a:cs typeface="Consolas" panose="020B0609020204030204" pitchFamily="49" charset="0"/>
              </a:rPr>
              <a:t>}</a:t>
            </a:r>
          </a:p>
        </p:txBody>
      </p:sp>
      <p:sp>
        <p:nvSpPr>
          <p:cNvPr id="4" name="AutoShape 13">
            <a:extLst>
              <a:ext uri="{FF2B5EF4-FFF2-40B4-BE49-F238E27FC236}">
                <a16:creationId xmlns:a16="http://schemas.microsoft.com/office/drawing/2014/main" id="{E3F63BB6-3FAB-310A-A7DB-EBBEDF7303CC}"/>
              </a:ext>
            </a:extLst>
          </p:cNvPr>
          <p:cNvSpPr>
            <a:spLocks noChangeArrowheads="1"/>
          </p:cNvSpPr>
          <p:nvPr/>
        </p:nvSpPr>
        <p:spPr bwMode="auto">
          <a:xfrm>
            <a:off x="6596166" y="1464509"/>
            <a:ext cx="2112405" cy="928542"/>
          </a:xfrm>
          <a:prstGeom prst="roundRect">
            <a:avLst>
              <a:gd name="adj" fmla="val 16667"/>
            </a:avLst>
          </a:prstGeom>
          <a:noFill/>
          <a:ln w="19050">
            <a:no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rIns="0" anchor="ctr"/>
          <a:lstStyle/>
          <a:p>
            <a:pPr>
              <a:spcBef>
                <a:spcPts val="600"/>
              </a:spcBef>
              <a:buClr>
                <a:schemeClr val="tx1"/>
              </a:buClr>
              <a:buSzPct val="100000"/>
            </a:pPr>
            <a:r>
              <a:rPr lang="en-US" sz="1800" dirty="0">
                <a:latin typeface="Times New Roman" panose="02020603050405020304" pitchFamily="18" charset="0"/>
                <a:cs typeface="Times New Roman" panose="02020603050405020304" pitchFamily="18" charset="0"/>
              </a:rPr>
              <a:t>(Same examples</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in executable form)</a:t>
            </a: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413386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a:spLocks noGrp="1" noChangeArrowheads="1"/>
          </p:cNvSpPr>
          <p:nvPr>
            <p:ph type="title"/>
          </p:nvPr>
        </p:nvSpPr>
        <p:spPr/>
        <p:txBody>
          <a:bodyPr/>
          <a:lstStyle/>
          <a:p>
            <a:r>
              <a:rPr lang="en-US" dirty="0"/>
              <a:t>Variables</a:t>
            </a:r>
          </a:p>
        </p:txBody>
      </p:sp>
      <p:sp>
        <p:nvSpPr>
          <p:cNvPr id="18436" name="Rectangle 3"/>
          <p:cNvSpPr>
            <a:spLocks noGrp="1" noChangeArrowheads="1"/>
          </p:cNvSpPr>
          <p:nvPr>
            <p:ph type="body" idx="1"/>
          </p:nvPr>
        </p:nvSpPr>
        <p:spPr>
          <a:xfrm>
            <a:off x="629920" y="902747"/>
            <a:ext cx="8331200" cy="1922462"/>
          </a:xfrm>
        </p:spPr>
        <p:txBody>
          <a:bodyPr/>
          <a:lstStyle/>
          <a:p>
            <a:pPr marL="0" indent="0">
              <a:spcBef>
                <a:spcPts val="300"/>
              </a:spcBef>
              <a:buNone/>
            </a:pPr>
            <a:r>
              <a:rPr lang="en-US" sz="1600" u="sng" dirty="0">
                <a:solidFill>
                  <a:srgbClr val="000000"/>
                </a:solidFill>
                <a:latin typeface="Times New Roman" charset="0"/>
                <a:ea typeface="Times New Roman" charset="0"/>
                <a:cs typeface="Times New Roman" charset="0"/>
              </a:rPr>
              <a:t>Variable</a:t>
            </a:r>
            <a:r>
              <a:rPr lang="en-US" sz="1600" dirty="0">
                <a:solidFill>
                  <a:srgbClr val="000000"/>
                </a:solidFill>
                <a:latin typeface="Times New Roman" charset="0"/>
                <a:ea typeface="Times New Roman" charset="0"/>
                <a:cs typeface="Times New Roman" charset="0"/>
              </a:rPr>
              <a:t>:  a container that has a </a:t>
            </a:r>
            <a:r>
              <a:rPr lang="en-US" sz="1600" i="1" dirty="0">
                <a:solidFill>
                  <a:srgbClr val="000000"/>
                </a:solidFill>
                <a:latin typeface="Times New Roman" charset="0"/>
                <a:ea typeface="Times New Roman" charset="0"/>
                <a:cs typeface="Times New Roman" charset="0"/>
              </a:rPr>
              <a:t>name</a:t>
            </a:r>
            <a:r>
              <a:rPr lang="en-US" sz="1600" dirty="0">
                <a:solidFill>
                  <a:srgbClr val="000000"/>
                </a:solidFill>
                <a:latin typeface="Times New Roman" charset="0"/>
                <a:ea typeface="Times New Roman" charset="0"/>
                <a:cs typeface="Times New Roman" charset="0"/>
              </a:rPr>
              <a:t>, a </a:t>
            </a:r>
            <a:r>
              <a:rPr lang="en-US" sz="1600" i="1" dirty="0">
                <a:solidFill>
                  <a:srgbClr val="000000"/>
                </a:solidFill>
                <a:latin typeface="Times New Roman" charset="0"/>
                <a:ea typeface="Times New Roman" charset="0"/>
                <a:cs typeface="Times New Roman" charset="0"/>
              </a:rPr>
              <a:t>type</a:t>
            </a:r>
            <a:r>
              <a:rPr lang="en-US" sz="1600" dirty="0">
                <a:solidFill>
                  <a:srgbClr val="000000"/>
                </a:solidFill>
                <a:latin typeface="Times New Roman" charset="0"/>
                <a:ea typeface="Times New Roman" charset="0"/>
                <a:cs typeface="Times New Roman" charset="0"/>
              </a:rPr>
              <a:t>, and a </a:t>
            </a:r>
            <a:r>
              <a:rPr lang="en-US" sz="1600" i="1" dirty="0">
                <a:solidFill>
                  <a:srgbClr val="000000"/>
                </a:solidFill>
                <a:latin typeface="Times New Roman" charset="0"/>
                <a:ea typeface="Times New Roman" charset="0"/>
                <a:cs typeface="Times New Roman" charset="0"/>
              </a:rPr>
              <a:t>value</a:t>
            </a:r>
          </a:p>
          <a:p>
            <a:pPr marL="0" indent="0">
              <a:spcBef>
                <a:spcPts val="300"/>
              </a:spcBef>
              <a:buClrTx/>
              <a:buNone/>
            </a:pPr>
            <a:r>
              <a:rPr lang="en-US" sz="1600" dirty="0">
                <a:solidFill>
                  <a:srgbClr val="000000"/>
                </a:solidFill>
                <a:latin typeface="Times New Roman" charset="0"/>
                <a:ea typeface="Times New Roman" charset="0"/>
                <a:cs typeface="Times New Roman" charset="0"/>
              </a:rPr>
              <a:t>Examples: </a:t>
            </a:r>
          </a:p>
          <a:p>
            <a:pPr marL="273050" indent="0">
              <a:spcBef>
                <a:spcPts val="200"/>
              </a:spcBef>
              <a:buClrTx/>
              <a:buNone/>
            </a:pPr>
            <a:r>
              <a:rPr lang="en-US" sz="1200" dirty="0">
                <a:solidFill>
                  <a:srgbClr val="000000"/>
                </a:solidFill>
                <a:latin typeface="Consolas" charset="0"/>
                <a:ea typeface="Consolas" charset="0"/>
                <a:cs typeface="Consolas" charset="0"/>
              </a:rPr>
              <a:t>int x = 17;</a:t>
            </a:r>
            <a:r>
              <a:rPr lang="en-US" sz="1600" dirty="0">
                <a:solidFill>
                  <a:srgbClr val="000000"/>
                </a:solidFill>
                <a:latin typeface="Times New Roman" charset="0"/>
                <a:ea typeface="Times New Roman" charset="0"/>
                <a:cs typeface="Times New Roman" charset="0"/>
              </a:rPr>
              <a:t>                          </a:t>
            </a:r>
            <a:r>
              <a:rPr lang="en-US" sz="1400" dirty="0">
                <a:solidFill>
                  <a:srgbClr val="000000"/>
                </a:solidFill>
                <a:latin typeface="Times New Roman" charset="0"/>
                <a:ea typeface="Times New Roman" charset="0"/>
                <a:cs typeface="Times New Roman" charset="0"/>
              </a:rPr>
              <a:t>// a variable of type </a:t>
            </a:r>
            <a:r>
              <a:rPr lang="en-US" sz="1100" dirty="0">
                <a:solidFill>
                  <a:srgbClr val="000000"/>
                </a:solidFill>
                <a:latin typeface="Consolas" panose="020B0609020204030204" pitchFamily="49" charset="0"/>
                <a:ea typeface="Times New Roman" charset="0"/>
                <a:cs typeface="Consolas" panose="020B0609020204030204" pitchFamily="49" charset="0"/>
              </a:rPr>
              <a:t>int</a:t>
            </a:r>
            <a:r>
              <a:rPr lang="en-US" sz="1400" dirty="0">
                <a:solidFill>
                  <a:srgbClr val="000000"/>
                </a:solidFill>
                <a:latin typeface="Times New Roman" charset="0"/>
                <a:ea typeface="Times New Roman" charset="0"/>
                <a:cs typeface="Times New Roman" charset="0"/>
              </a:rPr>
              <a:t>, now holding the value </a:t>
            </a:r>
            <a:r>
              <a:rPr lang="en-US" sz="1100" dirty="0">
                <a:solidFill>
                  <a:srgbClr val="000000"/>
                </a:solidFill>
                <a:latin typeface="Consolas" charset="0"/>
                <a:ea typeface="Consolas" charset="0"/>
                <a:cs typeface="Consolas" charset="0"/>
              </a:rPr>
              <a:t>17</a:t>
            </a:r>
            <a:endParaRPr lang="en-US" sz="1200" dirty="0">
              <a:solidFill>
                <a:srgbClr val="000000"/>
              </a:solidFill>
              <a:latin typeface="Consolas" charset="0"/>
              <a:ea typeface="Consolas" charset="0"/>
              <a:cs typeface="Consolas" charset="0"/>
            </a:endParaRPr>
          </a:p>
          <a:p>
            <a:pPr marL="273050" indent="0">
              <a:spcBef>
                <a:spcPts val="200"/>
              </a:spcBef>
              <a:buClrTx/>
              <a:buNone/>
            </a:pPr>
            <a:r>
              <a:rPr lang="en-US" sz="1200" dirty="0">
                <a:solidFill>
                  <a:srgbClr val="000000"/>
                </a:solidFill>
                <a:latin typeface="Consolas" charset="0"/>
                <a:ea typeface="Consolas" charset="0"/>
                <a:cs typeface="Consolas" charset="0"/>
              </a:rPr>
              <a:t>String city = </a:t>
            </a:r>
            <a:r>
              <a:rPr lang="en-US" sz="1200" dirty="0">
                <a:solidFill>
                  <a:schemeClr val="tx1"/>
                </a:solidFill>
                <a:latin typeface="Consolas" panose="020B0609020204030204" pitchFamily="49" charset="0"/>
                <a:cs typeface="Consolas" panose="020B0609020204030204" pitchFamily="49" charset="0"/>
              </a:rPr>
              <a:t>"</a:t>
            </a:r>
            <a:r>
              <a:rPr lang="en-US" sz="1200" dirty="0">
                <a:solidFill>
                  <a:schemeClr val="tx1"/>
                </a:solidFill>
                <a:latin typeface="Consolas" charset="0"/>
                <a:ea typeface="Consolas" charset="0"/>
                <a:cs typeface="Consolas" charset="0"/>
              </a:rPr>
              <a:t>Herzliya</a:t>
            </a:r>
            <a:r>
              <a:rPr lang="en-US" sz="1100" dirty="0">
                <a:solidFill>
                  <a:schemeClr val="tx1"/>
                </a:solidFill>
                <a:latin typeface="Consolas" panose="020B0609020204030204" pitchFamily="49" charset="0"/>
                <a:cs typeface="Consolas" panose="020B0609020204030204" pitchFamily="49" charset="0"/>
              </a:rPr>
              <a:t>";</a:t>
            </a:r>
            <a:r>
              <a:rPr lang="en-US" sz="1400" dirty="0">
                <a:solidFill>
                  <a:srgbClr val="000000"/>
                </a:solidFill>
                <a:latin typeface="Times New Roman" charset="0"/>
                <a:ea typeface="Times New Roman" charset="0"/>
                <a:cs typeface="Times New Roman" charset="0"/>
              </a:rPr>
              <a:t>    // a variable of type </a:t>
            </a:r>
            <a:r>
              <a:rPr lang="en-US" sz="1100" dirty="0">
                <a:solidFill>
                  <a:srgbClr val="000000"/>
                </a:solidFill>
                <a:latin typeface="Consolas" charset="0"/>
                <a:ea typeface="Consolas" charset="0"/>
                <a:cs typeface="Consolas" charset="0"/>
              </a:rPr>
              <a:t>String</a:t>
            </a:r>
            <a:r>
              <a:rPr lang="en-US" sz="1400" dirty="0">
                <a:solidFill>
                  <a:srgbClr val="000000"/>
                </a:solidFill>
                <a:latin typeface="Times New Roman" charset="0"/>
                <a:ea typeface="Times New Roman" charset="0"/>
                <a:cs typeface="Times New Roman" charset="0"/>
              </a:rPr>
              <a:t>, now holding </a:t>
            </a:r>
            <a:r>
              <a:rPr lang="en-US" sz="1400" dirty="0">
                <a:solidFill>
                  <a:schemeClr val="tx1"/>
                </a:solidFill>
                <a:latin typeface="Times New Roman" charset="0"/>
                <a:ea typeface="Times New Roman" charset="0"/>
                <a:cs typeface="Times New Roman" charset="0"/>
              </a:rPr>
              <a:t>the value </a:t>
            </a:r>
            <a:r>
              <a:rPr lang="en-US" sz="1100" dirty="0">
                <a:solidFill>
                  <a:schemeClr val="tx1"/>
                </a:solidFill>
                <a:cs typeface="Times New Roman"/>
              </a:rPr>
              <a:t>"</a:t>
            </a:r>
            <a:r>
              <a:rPr lang="en-US" sz="1100" dirty="0">
                <a:solidFill>
                  <a:schemeClr val="tx1"/>
                </a:solidFill>
                <a:latin typeface="Consolas" charset="0"/>
                <a:ea typeface="Consolas" charset="0"/>
                <a:cs typeface="Consolas" charset="0"/>
              </a:rPr>
              <a:t>Herzliya</a:t>
            </a:r>
            <a:r>
              <a:rPr lang="en-US" sz="1100" dirty="0">
                <a:solidFill>
                  <a:schemeClr val="tx1"/>
                </a:solidFill>
                <a:cs typeface="Times New Roman"/>
              </a:rPr>
              <a:t>"</a:t>
            </a:r>
            <a:endParaRPr lang="en-US" sz="1100" dirty="0">
              <a:solidFill>
                <a:schemeClr val="tx1"/>
              </a:solidFill>
              <a:latin typeface="Times New Roman" charset="0"/>
              <a:ea typeface="Times New Roman" charset="0"/>
              <a:cs typeface="Times New Roman" charset="0"/>
            </a:endParaRPr>
          </a:p>
          <a:p>
            <a:pPr marL="273050" indent="0">
              <a:spcBef>
                <a:spcPts val="200"/>
              </a:spcBef>
              <a:buClrTx/>
              <a:buNone/>
            </a:pPr>
            <a:r>
              <a:rPr lang="en-US" sz="1200" dirty="0">
                <a:solidFill>
                  <a:srgbClr val="000000"/>
                </a:solidFill>
                <a:latin typeface="Consolas" charset="0"/>
                <a:ea typeface="Consolas" charset="0"/>
                <a:cs typeface="Consolas" charset="0"/>
              </a:rPr>
              <a:t>double sum = 5012.35;</a:t>
            </a:r>
            <a:r>
              <a:rPr lang="en-US" sz="1600" dirty="0">
                <a:solidFill>
                  <a:srgbClr val="000000"/>
                </a:solidFill>
                <a:latin typeface="Times New Roman" charset="0"/>
                <a:ea typeface="Times New Roman" charset="0"/>
                <a:cs typeface="Times New Roman" charset="0"/>
              </a:rPr>
              <a:t>         </a:t>
            </a:r>
            <a:r>
              <a:rPr lang="en-US" sz="1400" dirty="0">
                <a:solidFill>
                  <a:srgbClr val="000000"/>
                </a:solidFill>
                <a:latin typeface="Times New Roman" charset="0"/>
                <a:ea typeface="Times New Roman" charset="0"/>
                <a:cs typeface="Times New Roman" charset="0"/>
              </a:rPr>
              <a:t>//  a variable of type </a:t>
            </a:r>
            <a:r>
              <a:rPr lang="en-US" sz="1100" dirty="0">
                <a:solidFill>
                  <a:srgbClr val="000000"/>
                </a:solidFill>
                <a:latin typeface="Consolas" charset="0"/>
                <a:ea typeface="Consolas" charset="0"/>
                <a:cs typeface="Consolas" charset="0"/>
              </a:rPr>
              <a:t>double</a:t>
            </a:r>
            <a:r>
              <a:rPr lang="en-US" sz="1400" dirty="0">
                <a:solidFill>
                  <a:srgbClr val="000000"/>
                </a:solidFill>
                <a:latin typeface="Times New Roman" charset="0"/>
                <a:ea typeface="Times New Roman" charset="0"/>
                <a:cs typeface="Times New Roman" charset="0"/>
              </a:rPr>
              <a:t>, now holding the value </a:t>
            </a:r>
            <a:r>
              <a:rPr lang="en-US" sz="1200" dirty="0">
                <a:solidFill>
                  <a:srgbClr val="000000"/>
                </a:solidFill>
                <a:latin typeface="Consolas" charset="0"/>
                <a:ea typeface="Consolas" charset="0"/>
                <a:cs typeface="Consolas" charset="0"/>
              </a:rPr>
              <a:t>5012.35</a:t>
            </a:r>
            <a:endParaRPr lang="en-US" sz="1400" dirty="0">
              <a:solidFill>
                <a:srgbClr val="000000"/>
              </a:solidFill>
              <a:latin typeface="Consolas" charset="0"/>
              <a:ea typeface="Consolas" charset="0"/>
              <a:cs typeface="Consolas" charset="0"/>
            </a:endParaRPr>
          </a:p>
        </p:txBody>
      </p:sp>
      <p:pic>
        <p:nvPicPr>
          <p:cNvPr id="11" name="Picture 10"/>
          <p:cNvPicPr>
            <a:picLocks noChangeAspect="1"/>
          </p:cNvPicPr>
          <p:nvPr/>
        </p:nvPicPr>
        <p:blipFill>
          <a:blip r:embed="rId3"/>
          <a:stretch>
            <a:fillRect/>
          </a:stretch>
        </p:blipFill>
        <p:spPr>
          <a:xfrm>
            <a:off x="6291979" y="128217"/>
            <a:ext cx="2366161" cy="1354584"/>
          </a:xfrm>
          <a:prstGeom prst="rect">
            <a:avLst/>
          </a:prstGeom>
        </p:spPr>
      </p:pic>
      <p:grpSp>
        <p:nvGrpSpPr>
          <p:cNvPr id="3" name="Group 2">
            <a:extLst>
              <a:ext uri="{FF2B5EF4-FFF2-40B4-BE49-F238E27FC236}">
                <a16:creationId xmlns:a16="http://schemas.microsoft.com/office/drawing/2014/main" id="{E39F84F5-18F5-8D7F-05AB-C0FB4A731454}"/>
              </a:ext>
            </a:extLst>
          </p:cNvPr>
          <p:cNvGrpSpPr/>
          <p:nvPr/>
        </p:nvGrpSpPr>
        <p:grpSpPr>
          <a:xfrm>
            <a:off x="629920" y="3019686"/>
            <a:ext cx="8331200" cy="3406514"/>
            <a:chOff x="629920" y="3019686"/>
            <a:chExt cx="8331200" cy="3406514"/>
          </a:xfrm>
        </p:grpSpPr>
        <p:pic>
          <p:nvPicPr>
            <p:cNvPr id="6" name="Picture 5" descr="Picture 1.png"/>
            <p:cNvPicPr>
              <a:picLocks noChangeAspect="1"/>
            </p:cNvPicPr>
            <p:nvPr/>
          </p:nvPicPr>
          <p:blipFill>
            <a:blip r:embed="rId4"/>
            <a:stretch>
              <a:fillRect/>
            </a:stretch>
          </p:blipFill>
          <p:spPr>
            <a:xfrm>
              <a:off x="2783339" y="3019686"/>
              <a:ext cx="3685960" cy="2214135"/>
            </a:xfrm>
            <a:prstGeom prst="rect">
              <a:avLst/>
            </a:prstGeom>
          </p:spPr>
        </p:pic>
        <p:grpSp>
          <p:nvGrpSpPr>
            <p:cNvPr id="2" name="Group 1">
              <a:extLst>
                <a:ext uri="{FF2B5EF4-FFF2-40B4-BE49-F238E27FC236}">
                  <a16:creationId xmlns:a16="http://schemas.microsoft.com/office/drawing/2014/main" id="{CE84DF40-B0EB-6495-C515-8C334463D6DB}"/>
                </a:ext>
              </a:extLst>
            </p:cNvPr>
            <p:cNvGrpSpPr/>
            <p:nvPr/>
          </p:nvGrpSpPr>
          <p:grpSpPr>
            <a:xfrm>
              <a:off x="629920" y="3067219"/>
              <a:ext cx="8331200" cy="3358981"/>
              <a:chOff x="629920" y="3067219"/>
              <a:chExt cx="8331200" cy="3358981"/>
            </a:xfrm>
          </p:grpSpPr>
          <p:grpSp>
            <p:nvGrpSpPr>
              <p:cNvPr id="8" name="Group 7"/>
              <p:cNvGrpSpPr>
                <a:grpSpLocks/>
              </p:cNvGrpSpPr>
              <p:nvPr/>
            </p:nvGrpSpPr>
            <p:grpSpPr bwMode="auto">
              <a:xfrm>
                <a:off x="797026" y="3067219"/>
                <a:ext cx="1895475" cy="2016125"/>
                <a:chOff x="2484" y="1661"/>
                <a:chExt cx="1194" cy="1270"/>
              </a:xfrm>
            </p:grpSpPr>
            <p:sp>
              <p:nvSpPr>
                <p:cNvPr id="9" name="Rectangle 8"/>
                <p:cNvSpPr>
                  <a:spLocks noChangeArrowheads="1"/>
                </p:cNvSpPr>
                <p:nvPr/>
              </p:nvSpPr>
              <p:spPr bwMode="auto">
                <a:xfrm>
                  <a:off x="2488" y="1869"/>
                  <a:ext cx="1024" cy="1062"/>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36000" rIns="0" bIns="36000"/>
                <a:lstStyle/>
                <a:p>
                  <a:pPr>
                    <a:spcBef>
                      <a:spcPts val="600"/>
                    </a:spcBef>
                  </a:pPr>
                  <a:r>
                    <a:rPr lang="en-US" sz="1400" dirty="0">
                      <a:latin typeface="Times New Roman" panose="02020603050405020304" pitchFamily="18" charset="0"/>
                      <a:cs typeface="Times New Roman" panose="02020603050405020304" pitchFamily="18" charset="0"/>
                    </a:rPr>
                    <a:t>…</a:t>
                  </a:r>
                </a:p>
                <a:p>
                  <a:pPr>
                    <a:spcBef>
                      <a:spcPts val="600"/>
                    </a:spcBef>
                  </a:pP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a, b;</a:t>
                  </a:r>
                </a:p>
                <a:p>
                  <a:pPr>
                    <a:spcBef>
                      <a:spcPts val="600"/>
                    </a:spcBef>
                  </a:pPr>
                  <a:r>
                    <a:rPr lang="en-US" dirty="0">
                      <a:latin typeface="Consolas" panose="020B0609020204030204" pitchFamily="49" charset="0"/>
                      <a:cs typeface="Consolas" panose="020B0609020204030204" pitchFamily="49" charset="0"/>
                    </a:rPr>
                    <a:t>a = 1234;</a:t>
                  </a:r>
                </a:p>
                <a:p>
                  <a:pPr>
                    <a:spcBef>
                      <a:spcPts val="600"/>
                    </a:spcBef>
                  </a:pPr>
                  <a:r>
                    <a:rPr lang="en-US" dirty="0">
                      <a:latin typeface="Consolas" panose="020B0609020204030204" pitchFamily="49" charset="0"/>
                      <a:cs typeface="Consolas" panose="020B0609020204030204" pitchFamily="49" charset="0"/>
                    </a:rPr>
                    <a:t>b = 99;</a:t>
                  </a:r>
                </a:p>
                <a:p>
                  <a:pPr>
                    <a:spcBef>
                      <a:spcPts val="600"/>
                    </a:spcBef>
                  </a:pP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c = a + b;</a:t>
                  </a:r>
                </a:p>
                <a:p>
                  <a:pPr>
                    <a:spcBef>
                      <a:spcPts val="600"/>
                    </a:spcBef>
                  </a:pPr>
                  <a:r>
                    <a:rPr lang="en-US" dirty="0">
                      <a:latin typeface="Times New Roman" panose="02020603050405020304" pitchFamily="18" charset="0"/>
                      <a:cs typeface="Times New Roman" panose="02020603050405020304" pitchFamily="18" charset="0"/>
                    </a:rPr>
                    <a:t>…</a:t>
                  </a:r>
                </a:p>
              </p:txBody>
            </p:sp>
            <p:sp>
              <p:nvSpPr>
                <p:cNvPr id="10" name="Rectangle 9"/>
                <p:cNvSpPr>
                  <a:spLocks noChangeArrowheads="1"/>
                </p:cNvSpPr>
                <p:nvPr/>
              </p:nvSpPr>
              <p:spPr bwMode="auto">
                <a:xfrm>
                  <a:off x="2484" y="1661"/>
                  <a:ext cx="1194" cy="24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342900" indent="-342900" algn="just">
                    <a:spcBef>
                      <a:spcPct val="15000"/>
                    </a:spcBef>
                    <a:buClr>
                      <a:srgbClr val="006600"/>
                    </a:buClr>
                    <a:buSzPct val="85000"/>
                    <a:buFont typeface="Wingdings" charset="0"/>
                    <a:buNone/>
                  </a:pPr>
                  <a:r>
                    <a:rPr lang="en-US" sz="1400" dirty="0">
                      <a:latin typeface="Times New Roman"/>
                      <a:cs typeface="Times New Roman"/>
                    </a:rPr>
                    <a:t>Code examples: </a:t>
                  </a:r>
                </a:p>
              </p:txBody>
            </p:sp>
          </p:grpSp>
          <p:sp>
            <p:nvSpPr>
              <p:cNvPr id="12" name="Rectangle 3"/>
              <p:cNvSpPr txBox="1">
                <a:spLocks noChangeArrowheads="1"/>
              </p:cNvSpPr>
              <p:nvPr/>
            </p:nvSpPr>
            <p:spPr bwMode="auto">
              <a:xfrm>
                <a:off x="629920" y="5428298"/>
                <a:ext cx="8331200" cy="997902"/>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spcBef>
                    <a:spcPts val="2400"/>
                  </a:spcBef>
                  <a:buFont typeface="Wingdings" charset="2"/>
                  <a:buNone/>
                </a:pPr>
                <a:r>
                  <a:rPr lang="en-US" sz="1600" u="sng" dirty="0">
                    <a:solidFill>
                      <a:srgbClr val="000000"/>
                    </a:solidFill>
                    <a:cs typeface="Times New Roman"/>
                  </a:rPr>
                  <a:t>Variable declaration:</a:t>
                </a:r>
                <a:r>
                  <a:rPr lang="en-US" sz="1600" dirty="0">
                    <a:solidFill>
                      <a:srgbClr val="000000"/>
                    </a:solidFill>
                    <a:cs typeface="Times New Roman"/>
                  </a:rPr>
                  <a:t>  a statement that creates </a:t>
                </a:r>
                <a:r>
                  <a:rPr lang="en-US" sz="1600" dirty="0">
                    <a:solidFill>
                      <a:schemeClr val="tx1"/>
                    </a:solidFill>
                    <a:cs typeface="Times New Roman"/>
                  </a:rPr>
                  <a:t>(and initializes) a variable</a:t>
                </a:r>
              </a:p>
              <a:p>
                <a:pPr marL="0" indent="0">
                  <a:spcBef>
                    <a:spcPts val="1200"/>
                  </a:spcBef>
                  <a:buFont typeface="Wingdings" charset="2"/>
                  <a:buNone/>
                </a:pPr>
                <a:r>
                  <a:rPr lang="en-US" sz="1600" u="sng" dirty="0">
                    <a:solidFill>
                      <a:srgbClr val="000000"/>
                    </a:solidFill>
                  </a:rPr>
                  <a:t>Assignment:</a:t>
                </a:r>
                <a:r>
                  <a:rPr lang="en-US" sz="1600" dirty="0">
                    <a:solidFill>
                      <a:srgbClr val="000000"/>
                    </a:solidFill>
                  </a:rPr>
                  <a:t>  a statement that assigns a value to a variable.</a:t>
                </a:r>
              </a:p>
            </p:txBody>
          </p:sp>
        </p:grpSp>
      </p:grpSp>
    </p:spTree>
    <p:extLst>
      <p:ext uri="{BB962C8B-B14F-4D97-AF65-F5344CB8AC3E}">
        <p14:creationId xmlns:p14="http://schemas.microsoft.com/office/powerpoint/2010/main" val="2415402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2" name="Rectangle 3"/>
          <p:cNvSpPr>
            <a:spLocks noGrp="1" noChangeArrowheads="1"/>
          </p:cNvSpPr>
          <p:nvPr>
            <p:ph type="title"/>
          </p:nvPr>
        </p:nvSpPr>
        <p:spPr/>
        <p:txBody>
          <a:bodyPr/>
          <a:lstStyle/>
          <a:p>
            <a:pPr marL="0" indent="0"/>
            <a:r>
              <a:rPr kumimoji="0" lang="en-US" dirty="0">
                <a:solidFill>
                  <a:srgbClr val="000000"/>
                </a:solidFill>
                <a:latin typeface="Times New Roman"/>
                <a:cs typeface="Times New Roman"/>
              </a:rPr>
              <a:t>Example: Solve the quadratic equation  </a:t>
            </a:r>
            <a:r>
              <a:rPr kumimoji="0" lang="en-US" i="1" dirty="0">
                <a:solidFill>
                  <a:srgbClr val="000000"/>
                </a:solidFill>
                <a:latin typeface="Times New Roman"/>
                <a:cs typeface="Times New Roman"/>
              </a:rPr>
              <a:t>x</a:t>
            </a:r>
            <a:r>
              <a:rPr kumimoji="0" lang="en-US" baseline="30000" dirty="0">
                <a:solidFill>
                  <a:srgbClr val="000000"/>
                </a:solidFill>
                <a:latin typeface="Times New Roman"/>
                <a:cs typeface="Times New Roman"/>
              </a:rPr>
              <a:t>2</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bx</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c</a:t>
            </a:r>
            <a:r>
              <a:rPr kumimoji="0" lang="en-US" dirty="0">
                <a:solidFill>
                  <a:srgbClr val="000000"/>
                </a:solidFill>
                <a:latin typeface="Times New Roman"/>
                <a:cs typeface="Times New Roman"/>
              </a:rPr>
              <a:t> = 0</a:t>
            </a:r>
          </a:p>
        </p:txBody>
      </p:sp>
      <p:sp>
        <p:nvSpPr>
          <p:cNvPr id="5" name="TextBox 4"/>
          <p:cNvSpPr txBox="1"/>
          <p:nvPr/>
        </p:nvSpPr>
        <p:spPr>
          <a:xfrm>
            <a:off x="-767186" y="4022105"/>
            <a:ext cx="184666" cy="276999"/>
          </a:xfrm>
          <a:prstGeom prst="rect">
            <a:avLst/>
          </a:prstGeom>
          <a:noFill/>
        </p:spPr>
        <p:txBody>
          <a:bodyPr wrap="none" rtlCol="0">
            <a:spAutoFit/>
          </a:bodyPr>
          <a:lstStyle/>
          <a:p>
            <a:endParaRPr lang="en-US" dirty="0"/>
          </a:p>
        </p:txBody>
      </p:sp>
      <p:graphicFrame>
        <p:nvGraphicFramePr>
          <p:cNvPr id="28" name="Object 2"/>
          <p:cNvGraphicFramePr>
            <a:graphicFrameLocks noChangeAspect="1"/>
          </p:cNvGraphicFramePr>
          <p:nvPr/>
        </p:nvGraphicFramePr>
        <p:xfrm>
          <a:off x="6359432" y="121185"/>
          <a:ext cx="2239963" cy="728662"/>
        </p:xfrm>
        <a:graphic>
          <a:graphicData uri="http://schemas.openxmlformats.org/presentationml/2006/ole">
            <mc:AlternateContent xmlns:mc="http://schemas.openxmlformats.org/markup-compatibility/2006">
              <mc:Choice xmlns:v="urn:schemas-microsoft-com:vml" Requires="v">
                <p:oleObj name="Equation" r:id="rId3" imgW="2057400" imgH="635000" progId="Equation.3">
                  <p:embed/>
                </p:oleObj>
              </mc:Choice>
              <mc:Fallback>
                <p:oleObj name="Equation" r:id="rId3" imgW="2057400" imgH="635000" progId="Equation.3">
                  <p:embed/>
                  <p:pic>
                    <p:nvPicPr>
                      <p:cNvPr id="28" name="Object 2"/>
                      <p:cNvPicPr>
                        <a:picLocks noChangeAspect="1" noChangeArrowheads="1"/>
                      </p:cNvPicPr>
                      <p:nvPr/>
                    </p:nvPicPr>
                    <p:blipFill>
                      <a:blip r:embed="rId4">
                        <a:extLst>
                          <a:ext uri="{28A0092B-C50C-407E-A947-70E740481C1C}">
                            <a14:useLocalDpi xmlns:a14="http://schemas.microsoft.com/office/drawing/2010/main" val="0"/>
                          </a:ext>
                        </a:extLst>
                      </a:blip>
                      <a:srcRect l="-4445" t="-7201" r="-4445" b="-7201"/>
                      <a:stretch>
                        <a:fillRect/>
                      </a:stretch>
                    </p:blipFill>
                    <p:spPr bwMode="auto">
                      <a:xfrm>
                        <a:off x="6359432" y="121185"/>
                        <a:ext cx="2239963" cy="728662"/>
                      </a:xfrm>
                      <a:prstGeom prst="rect">
                        <a:avLst/>
                      </a:prstGeom>
                      <a:solidFill>
                        <a:srgbClr val="C0C0C0"/>
                      </a:solidFill>
                      <a:ln>
                        <a:noFill/>
                      </a:ln>
                      <a:extLst>
                        <a:ext uri="{91240B29-F687-4f45-9708-019B960494DF}">
                          <a14:hiddenLine xmlns:a14="http://schemas.microsoft.com/office/drawing/2010/main" xmlns="" w="9525">
                            <a:solidFill>
                              <a:schemeClr val="tx1"/>
                            </a:solidFill>
                            <a:miter lim="800000"/>
                            <a:headEnd/>
                            <a:tailEnd/>
                          </a14:hiddenLine>
                        </a:ext>
                      </a:extLst>
                    </p:spPr>
                  </p:pic>
                </p:oleObj>
              </mc:Fallback>
            </mc:AlternateContent>
          </a:graphicData>
        </a:graphic>
      </p:graphicFrame>
      <p:sp>
        <p:nvSpPr>
          <p:cNvPr id="9" name="Rectangle 3">
            <a:extLst>
              <a:ext uri="{FF2B5EF4-FFF2-40B4-BE49-F238E27FC236}">
                <a16:creationId xmlns:a16="http://schemas.microsoft.com/office/drawing/2014/main" id="{83A60F2C-7E90-2CA6-299F-32F3F6E257F9}"/>
              </a:ext>
            </a:extLst>
          </p:cNvPr>
          <p:cNvSpPr txBox="1">
            <a:spLocks noChangeArrowheads="1"/>
          </p:cNvSpPr>
          <p:nvPr/>
        </p:nvSpPr>
        <p:spPr bwMode="auto">
          <a:xfrm>
            <a:off x="527257" y="834254"/>
            <a:ext cx="7848600" cy="52568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800" u="sng" dirty="0">
                <a:solidFill>
                  <a:srgbClr val="000000"/>
                </a:solidFill>
              </a:rPr>
              <a:t>Inputs</a:t>
            </a:r>
            <a:r>
              <a:rPr kumimoji="0" lang="en-US" sz="1800" dirty="0">
                <a:solidFill>
                  <a:srgbClr val="000000"/>
                </a:solidFill>
              </a:rPr>
              <a:t>:   </a:t>
            </a:r>
            <a:r>
              <a:rPr kumimoji="0" lang="en-US" sz="1600" dirty="0">
                <a:solidFill>
                  <a:srgbClr val="000000"/>
                </a:solidFill>
                <a:latin typeface="Consolas"/>
                <a:cs typeface="Consolas"/>
              </a:rPr>
              <a:t>b</a:t>
            </a:r>
            <a:r>
              <a:rPr kumimoji="0" lang="en-US" sz="1800" dirty="0">
                <a:solidFill>
                  <a:srgbClr val="000000"/>
                </a:solidFill>
              </a:rPr>
              <a:t> and </a:t>
            </a:r>
            <a:r>
              <a:rPr kumimoji="0" lang="en-US" sz="1600" dirty="0">
                <a:solidFill>
                  <a:srgbClr val="000000"/>
                </a:solidFill>
                <a:latin typeface="Consolas"/>
                <a:cs typeface="Consolas"/>
              </a:rPr>
              <a:t>c </a:t>
            </a:r>
            <a:r>
              <a:rPr kumimoji="0" lang="en-US" sz="1800" dirty="0">
                <a:solidFill>
                  <a:srgbClr val="000000"/>
                </a:solidFill>
              </a:rPr>
              <a:t> (assumption: the coefficient of </a:t>
            </a:r>
            <a:r>
              <a:rPr kumimoji="0" lang="en-US" sz="1800" i="1" dirty="0">
                <a:solidFill>
                  <a:srgbClr val="000000"/>
                </a:solidFill>
              </a:rPr>
              <a:t>x</a:t>
            </a:r>
            <a:r>
              <a:rPr kumimoji="0" lang="en-US" sz="1800" baseline="30000" dirty="0">
                <a:solidFill>
                  <a:srgbClr val="000000"/>
                </a:solidFill>
              </a:rPr>
              <a:t>2</a:t>
            </a:r>
            <a:r>
              <a:rPr kumimoji="0" lang="en-US" sz="1800" dirty="0">
                <a:solidFill>
                  <a:srgbClr val="000000"/>
                </a:solidFill>
              </a:rPr>
              <a:t> is 1)</a:t>
            </a:r>
            <a:endParaRPr kumimoji="0" lang="en-US" sz="1800" dirty="0">
              <a:solidFill>
                <a:srgbClr val="000000"/>
              </a:solidFill>
              <a:cs typeface="Times New Roman"/>
            </a:endParaRPr>
          </a:p>
        </p:txBody>
      </p:sp>
    </p:spTree>
    <p:extLst>
      <p:ext uri="{BB962C8B-B14F-4D97-AF65-F5344CB8AC3E}">
        <p14:creationId xmlns:p14="http://schemas.microsoft.com/office/powerpoint/2010/main" val="18725515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Rectangle 2"/>
          <p:cNvSpPr>
            <a:spLocks noChangeArrowheads="1"/>
          </p:cNvSpPr>
          <p:nvPr/>
        </p:nvSpPr>
        <p:spPr bwMode="auto">
          <a:xfrm>
            <a:off x="1552964" y="1359940"/>
            <a:ext cx="5286375" cy="3942105"/>
          </a:xfrm>
          <a:prstGeom prst="rect">
            <a:avLst/>
          </a:prstGeom>
          <a:solidFill>
            <a:schemeClr val="bg1"/>
          </a:solidFill>
          <a:ln w="12700">
            <a:solidFill>
              <a:schemeClr val="bg1">
                <a:lumMod val="50000"/>
              </a:schemeClr>
            </a:solidFill>
            <a:miter lim="800000"/>
            <a:headEnd/>
            <a:tailEnd/>
          </a:ln>
          <a:effectLst>
            <a:outerShdw blurRad="50800" dist="38100" dir="2700000" algn="tl" rotWithShape="0">
              <a:srgbClr val="000000">
                <a:alpha val="43000"/>
              </a:srgbClr>
            </a:outerShdw>
          </a:effectLst>
        </p:spPr>
        <p:txBody>
          <a:bodyPr lIns="182880" tIns="182880" rIns="182880" bIns="182880">
            <a:prstTxWarp prst="textNoShape">
              <a:avLst/>
            </a:prstTxWarp>
            <a:noAutofit/>
          </a:bodyPr>
          <a:lstStyle/>
          <a:p>
            <a:pPr>
              <a:lnSpc>
                <a:spcPct val="50000"/>
              </a:lnSpc>
              <a:spcBef>
                <a:spcPct val="50000"/>
              </a:spcBef>
            </a:pPr>
            <a:r>
              <a:rPr lang="en-US" sz="1400" dirty="0">
                <a:solidFill>
                  <a:schemeClr val="bg2"/>
                </a:solidFill>
                <a:latin typeface="Consolas"/>
                <a:cs typeface="Consolas"/>
              </a:rPr>
              <a:t>% </a:t>
            </a:r>
            <a:r>
              <a:rPr lang="en-US" sz="1400" b="1" dirty="0">
                <a:latin typeface="Consolas"/>
                <a:cs typeface="Consolas"/>
              </a:rPr>
              <a:t>java Quad1 –3.0 2.0</a:t>
            </a:r>
          </a:p>
          <a:p>
            <a:pPr>
              <a:lnSpc>
                <a:spcPct val="50000"/>
              </a:lnSpc>
              <a:spcBef>
                <a:spcPct val="50000"/>
              </a:spcBef>
            </a:pPr>
            <a:r>
              <a:rPr lang="en-US" sz="1400" dirty="0">
                <a:solidFill>
                  <a:schemeClr val="bg2"/>
                </a:solidFill>
                <a:latin typeface="Consolas"/>
                <a:cs typeface="Consolas"/>
              </a:rPr>
              <a:t>2.0</a:t>
            </a:r>
          </a:p>
          <a:p>
            <a:pPr>
              <a:lnSpc>
                <a:spcPct val="50000"/>
              </a:lnSpc>
              <a:spcBef>
                <a:spcPct val="50000"/>
              </a:spcBef>
            </a:pPr>
            <a:r>
              <a:rPr lang="en-US" sz="1400" dirty="0">
                <a:solidFill>
                  <a:schemeClr val="bg2"/>
                </a:solidFill>
                <a:latin typeface="Consolas"/>
                <a:cs typeface="Consolas"/>
              </a:rPr>
              <a:t>1.0</a:t>
            </a:r>
          </a:p>
          <a:p>
            <a:pPr>
              <a:lnSpc>
                <a:spcPct val="50000"/>
              </a:lnSpc>
              <a:spcBef>
                <a:spcPct val="50000"/>
              </a:spcBef>
            </a:pPr>
            <a:endParaRPr lang="en-US" sz="1400" dirty="0">
              <a:solidFill>
                <a:schemeClr val="bg2"/>
              </a:solidFill>
              <a:latin typeface="Consolas"/>
              <a:cs typeface="Consolas"/>
            </a:endParaRPr>
          </a:p>
          <a:p>
            <a:pPr>
              <a:lnSpc>
                <a:spcPct val="50000"/>
              </a:lnSpc>
              <a:spcBef>
                <a:spcPct val="50000"/>
              </a:spcBef>
            </a:pPr>
            <a:endParaRPr lang="en-US" sz="1400" dirty="0">
              <a:solidFill>
                <a:schemeClr val="bg2"/>
              </a:solidFill>
              <a:latin typeface="Consolas"/>
              <a:cs typeface="Consolas"/>
            </a:endParaRPr>
          </a:p>
        </p:txBody>
      </p:sp>
      <p:sp>
        <p:nvSpPr>
          <p:cNvPr id="43012" name="Rectangle 3"/>
          <p:cNvSpPr>
            <a:spLocks noGrp="1" noChangeArrowheads="1"/>
          </p:cNvSpPr>
          <p:nvPr>
            <p:ph type="title"/>
          </p:nvPr>
        </p:nvSpPr>
        <p:spPr/>
        <p:txBody>
          <a:bodyPr/>
          <a:lstStyle/>
          <a:p>
            <a:pPr marL="0" indent="0"/>
            <a:r>
              <a:rPr kumimoji="0" lang="en-US" dirty="0">
                <a:solidFill>
                  <a:srgbClr val="000000"/>
                </a:solidFill>
                <a:latin typeface="Times New Roman"/>
                <a:cs typeface="Times New Roman"/>
              </a:rPr>
              <a:t>Example: Solve the quadratic equation  </a:t>
            </a:r>
            <a:r>
              <a:rPr kumimoji="0" lang="en-US" i="1" dirty="0">
                <a:solidFill>
                  <a:srgbClr val="000000"/>
                </a:solidFill>
                <a:latin typeface="Times New Roman"/>
                <a:cs typeface="Times New Roman"/>
              </a:rPr>
              <a:t>x</a:t>
            </a:r>
            <a:r>
              <a:rPr kumimoji="0" lang="en-US" baseline="30000" dirty="0">
                <a:solidFill>
                  <a:srgbClr val="000000"/>
                </a:solidFill>
                <a:latin typeface="Times New Roman"/>
                <a:cs typeface="Times New Roman"/>
              </a:rPr>
              <a:t>2</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bx</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c</a:t>
            </a:r>
            <a:r>
              <a:rPr kumimoji="0" lang="en-US" dirty="0">
                <a:solidFill>
                  <a:srgbClr val="000000"/>
                </a:solidFill>
                <a:latin typeface="Times New Roman"/>
                <a:cs typeface="Times New Roman"/>
              </a:rPr>
              <a:t> = 0</a:t>
            </a:r>
          </a:p>
        </p:txBody>
      </p:sp>
      <p:sp>
        <p:nvSpPr>
          <p:cNvPr id="43017" name="Text Box 8"/>
          <p:cNvSpPr txBox="1">
            <a:spLocks noChangeArrowheads="1"/>
          </p:cNvSpPr>
          <p:nvPr/>
        </p:nvSpPr>
        <p:spPr bwMode="auto">
          <a:xfrm>
            <a:off x="303719" y="1406128"/>
            <a:ext cx="1177925" cy="319037"/>
          </a:xfrm>
          <a:prstGeom prst="rect">
            <a:avLst/>
          </a:prstGeom>
          <a:noFill/>
          <a:ln w="15875">
            <a:noFill/>
            <a:miter lim="800000"/>
            <a:headEnd/>
            <a:tailEnd/>
          </a:ln>
        </p:spPr>
        <p:txBody>
          <a:bodyPr lIns="102590" tIns="51296" rIns="102590" bIns="51296">
            <a:prstTxWarp prst="textNoShape">
              <a:avLst/>
            </a:prstTxWarp>
            <a:spAutoFit/>
          </a:bodyPr>
          <a:lstStyle/>
          <a:p>
            <a:pPr algn="r" defTabSz="1019175">
              <a:spcBef>
                <a:spcPct val="50000"/>
              </a:spcBef>
            </a:pPr>
            <a:r>
              <a:rPr kumimoji="1" lang="en-US" sz="1400" dirty="0">
                <a:solidFill>
                  <a:schemeClr val="hlink"/>
                </a:solidFill>
                <a:latin typeface="Times New Roman"/>
                <a:cs typeface="Times New Roman"/>
              </a:rPr>
              <a:t>x</a:t>
            </a:r>
            <a:r>
              <a:rPr kumimoji="1" lang="en-US" sz="1400" baseline="30000" dirty="0">
                <a:solidFill>
                  <a:schemeClr val="hlink"/>
                </a:solidFill>
                <a:latin typeface="Times New Roman"/>
                <a:cs typeface="Times New Roman"/>
              </a:rPr>
              <a:t>2</a:t>
            </a:r>
            <a:r>
              <a:rPr kumimoji="1" lang="en-US" sz="1400" dirty="0">
                <a:solidFill>
                  <a:schemeClr val="hlink"/>
                </a:solidFill>
                <a:latin typeface="Times New Roman"/>
                <a:cs typeface="Times New Roman"/>
              </a:rPr>
              <a:t> – 3x + 2</a:t>
            </a:r>
          </a:p>
        </p:txBody>
      </p:sp>
      <p:grpSp>
        <p:nvGrpSpPr>
          <p:cNvPr id="2" name="Group 1"/>
          <p:cNvGrpSpPr/>
          <p:nvPr/>
        </p:nvGrpSpPr>
        <p:grpSpPr>
          <a:xfrm>
            <a:off x="3867654" y="1718331"/>
            <a:ext cx="2890722" cy="417232"/>
            <a:chOff x="3916478" y="2149091"/>
            <a:chExt cx="2890722" cy="417232"/>
          </a:xfrm>
        </p:grpSpPr>
        <p:sp>
          <p:nvSpPr>
            <p:cNvPr id="43014" name="Text Box 5"/>
            <p:cNvSpPr txBox="1">
              <a:spLocks noChangeArrowheads="1"/>
            </p:cNvSpPr>
            <p:nvPr/>
          </p:nvSpPr>
          <p:spPr bwMode="auto">
            <a:xfrm>
              <a:off x="4549775" y="2278063"/>
              <a:ext cx="2257425" cy="288260"/>
            </a:xfrm>
            <a:prstGeom prst="rect">
              <a:avLst/>
            </a:prstGeom>
            <a:noFill/>
            <a:ln w="15875">
              <a:noFill/>
              <a:miter lim="800000"/>
              <a:headEnd/>
              <a:tailEnd/>
            </a:ln>
          </p:spPr>
          <p:txBody>
            <a:bodyPr lIns="102590" tIns="51296" rIns="102590" bIns="51296">
              <a:prstTxWarp prst="textNoShape">
                <a:avLst/>
              </a:prstTxWarp>
              <a:spAutoFit/>
            </a:bodyPr>
            <a:lstStyle/>
            <a:p>
              <a:pPr defTabSz="1019175">
                <a:spcBef>
                  <a:spcPct val="50000"/>
                </a:spcBef>
              </a:pPr>
              <a:r>
                <a:rPr kumimoji="1" lang="en-US" dirty="0">
                  <a:solidFill>
                    <a:srgbClr val="008000"/>
                  </a:solidFill>
                </a:rPr>
                <a:t>command-line arguments</a:t>
              </a:r>
            </a:p>
          </p:txBody>
        </p:sp>
        <p:sp>
          <p:nvSpPr>
            <p:cNvPr id="43020" name="Line 11"/>
            <p:cNvSpPr>
              <a:spLocks noChangeShapeType="1"/>
            </p:cNvSpPr>
            <p:nvPr/>
          </p:nvSpPr>
          <p:spPr bwMode="auto">
            <a:xfrm flipH="1" flipV="1">
              <a:off x="3916478" y="2149091"/>
              <a:ext cx="699972" cy="192471"/>
            </a:xfrm>
            <a:prstGeom prst="line">
              <a:avLst/>
            </a:prstGeom>
            <a:noFill/>
            <a:ln w="12700">
              <a:solidFill>
                <a:srgbClr val="008000"/>
              </a:solidFill>
              <a:round/>
              <a:headEnd/>
              <a:tailEnd type="triangle" w="lg" len="lg"/>
            </a:ln>
          </p:spPr>
          <p:txBody>
            <a:bodyPr wrap="none" lIns="92075" tIns="46038" rIns="92075" bIns="46038" anchor="ctr">
              <a:prstTxWarp prst="textNoShape">
                <a:avLst/>
              </a:prstTxWarp>
            </a:bodyPr>
            <a:lstStyle/>
            <a:p>
              <a:endParaRPr lang="en-US" dirty="0">
                <a:solidFill>
                  <a:srgbClr val="008000"/>
                </a:solidFill>
              </a:endParaRPr>
            </a:p>
          </p:txBody>
        </p:sp>
      </p:grpSp>
      <p:grpSp>
        <p:nvGrpSpPr>
          <p:cNvPr id="3" name="Group 2"/>
          <p:cNvGrpSpPr/>
          <p:nvPr/>
        </p:nvGrpSpPr>
        <p:grpSpPr>
          <a:xfrm>
            <a:off x="2108025" y="1885855"/>
            <a:ext cx="2498888" cy="307838"/>
            <a:chOff x="3712218" y="3179235"/>
            <a:chExt cx="2350563" cy="307838"/>
          </a:xfrm>
        </p:grpSpPr>
        <p:sp>
          <p:nvSpPr>
            <p:cNvPr id="43016" name="Text Box 7"/>
            <p:cNvSpPr txBox="1">
              <a:spLocks noChangeArrowheads="1"/>
            </p:cNvSpPr>
            <p:nvPr/>
          </p:nvSpPr>
          <p:spPr bwMode="auto">
            <a:xfrm>
              <a:off x="4294188" y="3198813"/>
              <a:ext cx="1768593" cy="288260"/>
            </a:xfrm>
            <a:prstGeom prst="rect">
              <a:avLst/>
            </a:prstGeom>
            <a:noFill/>
            <a:ln w="15875">
              <a:noFill/>
              <a:miter lim="800000"/>
              <a:headEnd/>
              <a:tailEnd/>
            </a:ln>
          </p:spPr>
          <p:txBody>
            <a:bodyPr wrap="square" lIns="102590" tIns="51296" rIns="102590" bIns="51296">
              <a:prstTxWarp prst="textNoShape">
                <a:avLst/>
              </a:prstTxWarp>
              <a:spAutoFit/>
            </a:bodyPr>
            <a:lstStyle/>
            <a:p>
              <a:pPr defTabSz="1019175">
                <a:spcBef>
                  <a:spcPct val="50000"/>
                </a:spcBef>
              </a:pPr>
              <a:r>
                <a:rPr kumimoji="1" lang="en-US" dirty="0">
                  <a:solidFill>
                    <a:srgbClr val="008000"/>
                  </a:solidFill>
                </a:rPr>
                <a:t>the two solutions</a:t>
              </a:r>
            </a:p>
          </p:txBody>
        </p:sp>
        <p:sp>
          <p:nvSpPr>
            <p:cNvPr id="43021" name="Line 12"/>
            <p:cNvSpPr>
              <a:spLocks noChangeShapeType="1"/>
            </p:cNvSpPr>
            <p:nvPr/>
          </p:nvSpPr>
          <p:spPr bwMode="auto">
            <a:xfrm flipH="1" flipV="1">
              <a:off x="3712218" y="3179235"/>
              <a:ext cx="569270" cy="122765"/>
            </a:xfrm>
            <a:prstGeom prst="line">
              <a:avLst/>
            </a:prstGeom>
            <a:noFill/>
            <a:ln w="12700">
              <a:solidFill>
                <a:srgbClr val="008000"/>
              </a:solidFill>
              <a:round/>
              <a:headEnd/>
              <a:tailEnd type="triangle" w="lg" len="lg"/>
            </a:ln>
          </p:spPr>
          <p:txBody>
            <a:bodyPr wrap="none" lIns="92075" tIns="46038" rIns="92075" bIns="46038" anchor="ctr">
              <a:prstTxWarp prst="textNoShape">
                <a:avLst/>
              </a:prstTxWarp>
            </a:bodyPr>
            <a:lstStyle/>
            <a:p>
              <a:endParaRPr lang="en-US" dirty="0">
                <a:solidFill>
                  <a:srgbClr val="008000"/>
                </a:solidFill>
              </a:endParaRPr>
            </a:p>
          </p:txBody>
        </p:sp>
      </p:grpSp>
      <p:sp>
        <p:nvSpPr>
          <p:cNvPr id="5" name="TextBox 4"/>
          <p:cNvSpPr txBox="1"/>
          <p:nvPr/>
        </p:nvSpPr>
        <p:spPr>
          <a:xfrm>
            <a:off x="-767186" y="4022105"/>
            <a:ext cx="184666" cy="276999"/>
          </a:xfrm>
          <a:prstGeom prst="rect">
            <a:avLst/>
          </a:prstGeom>
          <a:noFill/>
        </p:spPr>
        <p:txBody>
          <a:bodyPr wrap="none" rtlCol="0">
            <a:spAutoFit/>
          </a:bodyPr>
          <a:lstStyle/>
          <a:p>
            <a:endParaRPr lang="en-US" dirty="0"/>
          </a:p>
        </p:txBody>
      </p:sp>
      <p:graphicFrame>
        <p:nvGraphicFramePr>
          <p:cNvPr id="28" name="Object 2"/>
          <p:cNvGraphicFramePr>
            <a:graphicFrameLocks noChangeAspect="1"/>
          </p:cNvGraphicFramePr>
          <p:nvPr/>
        </p:nvGraphicFramePr>
        <p:xfrm>
          <a:off x="6359432" y="121185"/>
          <a:ext cx="2239963" cy="728662"/>
        </p:xfrm>
        <a:graphic>
          <a:graphicData uri="http://schemas.openxmlformats.org/presentationml/2006/ole">
            <mc:AlternateContent xmlns:mc="http://schemas.openxmlformats.org/markup-compatibility/2006">
              <mc:Choice xmlns:v="urn:schemas-microsoft-com:vml" Requires="v">
                <p:oleObj name="Equation" r:id="rId3" imgW="2057400" imgH="635000" progId="Equation.3">
                  <p:embed/>
                </p:oleObj>
              </mc:Choice>
              <mc:Fallback>
                <p:oleObj name="Equation" r:id="rId3" imgW="2057400" imgH="635000" progId="Equation.3">
                  <p:embed/>
                  <p:pic>
                    <p:nvPicPr>
                      <p:cNvPr id="28" name="Object 2"/>
                      <p:cNvPicPr>
                        <a:picLocks noChangeAspect="1" noChangeArrowheads="1"/>
                      </p:cNvPicPr>
                      <p:nvPr/>
                    </p:nvPicPr>
                    <p:blipFill>
                      <a:blip r:embed="rId4">
                        <a:extLst>
                          <a:ext uri="{28A0092B-C50C-407E-A947-70E740481C1C}">
                            <a14:useLocalDpi xmlns:a14="http://schemas.microsoft.com/office/drawing/2010/main" val="0"/>
                          </a:ext>
                        </a:extLst>
                      </a:blip>
                      <a:srcRect l="-4445" t="-7201" r="-4445" b="-7201"/>
                      <a:stretch>
                        <a:fillRect/>
                      </a:stretch>
                    </p:blipFill>
                    <p:spPr bwMode="auto">
                      <a:xfrm>
                        <a:off x="6359432" y="121185"/>
                        <a:ext cx="2239963" cy="728662"/>
                      </a:xfrm>
                      <a:prstGeom prst="rect">
                        <a:avLst/>
                      </a:prstGeom>
                      <a:solidFill>
                        <a:srgbClr val="C0C0C0"/>
                      </a:solidFill>
                      <a:ln>
                        <a:noFill/>
                      </a:ln>
                      <a:extLst>
                        <a:ext uri="{91240B29-F687-4f45-9708-019B960494DF}">
                          <a14:hiddenLine xmlns:a14="http://schemas.microsoft.com/office/drawing/2010/main" xmlns="" w="9525">
                            <a:solidFill>
                              <a:schemeClr val="tx1"/>
                            </a:solidFill>
                            <a:miter lim="800000"/>
                            <a:headEnd/>
                            <a:tailEnd/>
                          </a14:hiddenLine>
                        </a:ext>
                      </a:extLst>
                    </p:spPr>
                  </p:pic>
                </p:oleObj>
              </mc:Fallback>
            </mc:AlternateContent>
          </a:graphicData>
        </a:graphic>
      </p:graphicFrame>
      <p:sp>
        <p:nvSpPr>
          <p:cNvPr id="9" name="Rectangle 3">
            <a:extLst>
              <a:ext uri="{FF2B5EF4-FFF2-40B4-BE49-F238E27FC236}">
                <a16:creationId xmlns:a16="http://schemas.microsoft.com/office/drawing/2014/main" id="{83A60F2C-7E90-2CA6-299F-32F3F6E257F9}"/>
              </a:ext>
            </a:extLst>
          </p:cNvPr>
          <p:cNvSpPr txBox="1">
            <a:spLocks noChangeArrowheads="1"/>
          </p:cNvSpPr>
          <p:nvPr/>
        </p:nvSpPr>
        <p:spPr bwMode="auto">
          <a:xfrm>
            <a:off x="527257" y="834254"/>
            <a:ext cx="7848600" cy="52568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800" u="sng" dirty="0">
                <a:solidFill>
                  <a:srgbClr val="000000"/>
                </a:solidFill>
              </a:rPr>
              <a:t>Inputs</a:t>
            </a:r>
            <a:r>
              <a:rPr kumimoji="0" lang="en-US" sz="1800" dirty="0">
                <a:solidFill>
                  <a:srgbClr val="000000"/>
                </a:solidFill>
              </a:rPr>
              <a:t>:   </a:t>
            </a:r>
            <a:r>
              <a:rPr kumimoji="0" lang="en-US" sz="1600" dirty="0">
                <a:solidFill>
                  <a:srgbClr val="000000"/>
                </a:solidFill>
                <a:latin typeface="Consolas"/>
                <a:cs typeface="Consolas"/>
              </a:rPr>
              <a:t>b</a:t>
            </a:r>
            <a:r>
              <a:rPr kumimoji="0" lang="en-US" sz="1800" dirty="0">
                <a:solidFill>
                  <a:srgbClr val="000000"/>
                </a:solidFill>
              </a:rPr>
              <a:t> and </a:t>
            </a:r>
            <a:r>
              <a:rPr kumimoji="0" lang="en-US" sz="1600" dirty="0">
                <a:solidFill>
                  <a:srgbClr val="000000"/>
                </a:solidFill>
                <a:latin typeface="Consolas"/>
                <a:cs typeface="Consolas"/>
              </a:rPr>
              <a:t>c </a:t>
            </a:r>
            <a:r>
              <a:rPr kumimoji="0" lang="en-US" sz="1800" dirty="0">
                <a:solidFill>
                  <a:srgbClr val="000000"/>
                </a:solidFill>
              </a:rPr>
              <a:t> (assumption: the coefficient of </a:t>
            </a:r>
            <a:r>
              <a:rPr kumimoji="0" lang="en-US" sz="1800" i="1" dirty="0">
                <a:solidFill>
                  <a:srgbClr val="000000"/>
                </a:solidFill>
              </a:rPr>
              <a:t>x</a:t>
            </a:r>
            <a:r>
              <a:rPr kumimoji="0" lang="en-US" sz="1800" baseline="30000" dirty="0">
                <a:solidFill>
                  <a:srgbClr val="000000"/>
                </a:solidFill>
              </a:rPr>
              <a:t>2</a:t>
            </a:r>
            <a:r>
              <a:rPr kumimoji="0" lang="en-US" sz="1800" dirty="0">
                <a:solidFill>
                  <a:srgbClr val="000000"/>
                </a:solidFill>
              </a:rPr>
              <a:t> is 1)</a:t>
            </a:r>
            <a:endParaRPr kumimoji="0" lang="en-US" sz="1800" dirty="0">
              <a:solidFill>
                <a:srgbClr val="000000"/>
              </a:solidFill>
              <a:cs typeface="Times New Roman"/>
            </a:endParaRPr>
          </a:p>
        </p:txBody>
      </p:sp>
    </p:spTree>
    <p:extLst>
      <p:ext uri="{BB962C8B-B14F-4D97-AF65-F5344CB8AC3E}">
        <p14:creationId xmlns:p14="http://schemas.microsoft.com/office/powerpoint/2010/main" val="31220207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Rectangle 2"/>
          <p:cNvSpPr>
            <a:spLocks noChangeArrowheads="1"/>
          </p:cNvSpPr>
          <p:nvPr/>
        </p:nvSpPr>
        <p:spPr bwMode="auto">
          <a:xfrm>
            <a:off x="1552964" y="1359940"/>
            <a:ext cx="5286375" cy="3942105"/>
          </a:xfrm>
          <a:prstGeom prst="rect">
            <a:avLst/>
          </a:prstGeom>
          <a:solidFill>
            <a:schemeClr val="bg1"/>
          </a:solidFill>
          <a:ln w="12700">
            <a:solidFill>
              <a:schemeClr val="bg1">
                <a:lumMod val="50000"/>
              </a:schemeClr>
            </a:solidFill>
            <a:miter lim="800000"/>
            <a:headEnd/>
            <a:tailEnd/>
          </a:ln>
          <a:effectLst>
            <a:outerShdw blurRad="50800" dist="38100" dir="2700000" algn="tl" rotWithShape="0">
              <a:srgbClr val="000000">
                <a:alpha val="43000"/>
              </a:srgbClr>
            </a:outerShdw>
          </a:effectLst>
        </p:spPr>
        <p:txBody>
          <a:bodyPr lIns="182880" tIns="182880" rIns="182880" bIns="182880">
            <a:prstTxWarp prst="textNoShape">
              <a:avLst/>
            </a:prstTxWarp>
            <a:noAutofit/>
          </a:bodyPr>
          <a:lstStyle/>
          <a:p>
            <a:pPr>
              <a:lnSpc>
                <a:spcPct val="50000"/>
              </a:lnSpc>
              <a:spcBef>
                <a:spcPct val="50000"/>
              </a:spcBef>
            </a:pPr>
            <a:r>
              <a:rPr lang="en-US" sz="1400" dirty="0">
                <a:solidFill>
                  <a:schemeClr val="bg2"/>
                </a:solidFill>
                <a:latin typeface="Consolas"/>
                <a:cs typeface="Consolas"/>
              </a:rPr>
              <a:t>% </a:t>
            </a:r>
            <a:r>
              <a:rPr lang="en-US" sz="1400" b="1" dirty="0">
                <a:latin typeface="Consolas"/>
                <a:cs typeface="Consolas"/>
              </a:rPr>
              <a:t>java Quad1 –3.0 2.0</a:t>
            </a:r>
          </a:p>
          <a:p>
            <a:pPr>
              <a:lnSpc>
                <a:spcPct val="50000"/>
              </a:lnSpc>
              <a:spcBef>
                <a:spcPct val="50000"/>
              </a:spcBef>
            </a:pPr>
            <a:r>
              <a:rPr lang="en-US" sz="1400" dirty="0">
                <a:solidFill>
                  <a:schemeClr val="bg2"/>
                </a:solidFill>
                <a:latin typeface="Consolas"/>
                <a:cs typeface="Consolas"/>
              </a:rPr>
              <a:t>2.0</a:t>
            </a:r>
          </a:p>
          <a:p>
            <a:pPr>
              <a:lnSpc>
                <a:spcPct val="50000"/>
              </a:lnSpc>
              <a:spcBef>
                <a:spcPct val="50000"/>
              </a:spcBef>
            </a:pPr>
            <a:r>
              <a:rPr lang="en-US" sz="1400" dirty="0">
                <a:solidFill>
                  <a:schemeClr val="bg2"/>
                </a:solidFill>
                <a:latin typeface="Consolas"/>
                <a:cs typeface="Consolas"/>
              </a:rPr>
              <a:t>1.0</a:t>
            </a:r>
          </a:p>
          <a:p>
            <a:pPr>
              <a:lnSpc>
                <a:spcPct val="50000"/>
              </a:lnSpc>
              <a:spcBef>
                <a:spcPct val="50000"/>
              </a:spcBef>
            </a:pPr>
            <a:endParaRPr lang="en-US" sz="1400" dirty="0">
              <a:solidFill>
                <a:schemeClr val="bg2"/>
              </a:solidFill>
              <a:latin typeface="Consolas"/>
              <a:cs typeface="Consolas"/>
            </a:endParaRPr>
          </a:p>
          <a:p>
            <a:pPr>
              <a:lnSpc>
                <a:spcPct val="50000"/>
              </a:lnSpc>
              <a:spcBef>
                <a:spcPct val="50000"/>
              </a:spcBef>
            </a:pPr>
            <a:r>
              <a:rPr lang="en-US" sz="1400" dirty="0">
                <a:solidFill>
                  <a:schemeClr val="bg2"/>
                </a:solidFill>
                <a:latin typeface="Consolas"/>
                <a:cs typeface="Consolas"/>
              </a:rPr>
              <a:t>% </a:t>
            </a:r>
            <a:r>
              <a:rPr lang="en-US" sz="1400" b="1" dirty="0">
                <a:solidFill>
                  <a:srgbClr val="000000"/>
                </a:solidFill>
                <a:latin typeface="Consolas"/>
                <a:cs typeface="Consolas"/>
              </a:rPr>
              <a:t>java Quad1 –1.0 –1.0</a:t>
            </a:r>
          </a:p>
          <a:p>
            <a:pPr>
              <a:lnSpc>
                <a:spcPct val="50000"/>
              </a:lnSpc>
              <a:spcBef>
                <a:spcPct val="50000"/>
              </a:spcBef>
            </a:pPr>
            <a:r>
              <a:rPr lang="en-US" sz="1400" dirty="0">
                <a:solidFill>
                  <a:schemeClr val="bg2"/>
                </a:solidFill>
                <a:latin typeface="Consolas"/>
                <a:cs typeface="Consolas"/>
              </a:rPr>
              <a:t>1.618033988749895</a:t>
            </a:r>
          </a:p>
          <a:p>
            <a:pPr>
              <a:lnSpc>
                <a:spcPct val="50000"/>
              </a:lnSpc>
              <a:spcBef>
                <a:spcPct val="50000"/>
              </a:spcBef>
            </a:pPr>
            <a:r>
              <a:rPr lang="en-US" sz="1400" dirty="0">
                <a:solidFill>
                  <a:schemeClr val="bg2"/>
                </a:solidFill>
                <a:latin typeface="Consolas"/>
                <a:cs typeface="Consolas"/>
              </a:rPr>
              <a:t>-0.6180339887498949</a:t>
            </a:r>
          </a:p>
          <a:p>
            <a:pPr>
              <a:lnSpc>
                <a:spcPct val="50000"/>
              </a:lnSpc>
              <a:spcBef>
                <a:spcPct val="50000"/>
              </a:spcBef>
            </a:pPr>
            <a:endParaRPr lang="en-US" sz="1400" dirty="0">
              <a:solidFill>
                <a:schemeClr val="bg2"/>
              </a:solidFill>
              <a:latin typeface="Consolas"/>
              <a:cs typeface="Consolas"/>
            </a:endParaRPr>
          </a:p>
        </p:txBody>
      </p:sp>
      <p:sp>
        <p:nvSpPr>
          <p:cNvPr id="43012" name="Rectangle 3"/>
          <p:cNvSpPr>
            <a:spLocks noGrp="1" noChangeArrowheads="1"/>
          </p:cNvSpPr>
          <p:nvPr>
            <p:ph type="title"/>
          </p:nvPr>
        </p:nvSpPr>
        <p:spPr/>
        <p:txBody>
          <a:bodyPr/>
          <a:lstStyle/>
          <a:p>
            <a:pPr marL="0" indent="0"/>
            <a:r>
              <a:rPr kumimoji="0" lang="en-US" dirty="0">
                <a:solidFill>
                  <a:srgbClr val="000000"/>
                </a:solidFill>
                <a:latin typeface="Times New Roman"/>
                <a:cs typeface="Times New Roman"/>
              </a:rPr>
              <a:t>Example: Solve the quadratic equation  </a:t>
            </a:r>
            <a:r>
              <a:rPr kumimoji="0" lang="en-US" i="1" dirty="0">
                <a:solidFill>
                  <a:srgbClr val="000000"/>
                </a:solidFill>
                <a:latin typeface="Times New Roman"/>
                <a:cs typeface="Times New Roman"/>
              </a:rPr>
              <a:t>x</a:t>
            </a:r>
            <a:r>
              <a:rPr kumimoji="0" lang="en-US" baseline="30000" dirty="0">
                <a:solidFill>
                  <a:srgbClr val="000000"/>
                </a:solidFill>
                <a:latin typeface="Times New Roman"/>
                <a:cs typeface="Times New Roman"/>
              </a:rPr>
              <a:t>2</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bx</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c</a:t>
            </a:r>
            <a:r>
              <a:rPr kumimoji="0" lang="en-US" dirty="0">
                <a:solidFill>
                  <a:srgbClr val="000000"/>
                </a:solidFill>
                <a:latin typeface="Times New Roman"/>
                <a:cs typeface="Times New Roman"/>
              </a:rPr>
              <a:t> = 0</a:t>
            </a:r>
          </a:p>
        </p:txBody>
      </p:sp>
      <p:sp>
        <p:nvSpPr>
          <p:cNvPr id="43017" name="Text Box 8"/>
          <p:cNvSpPr txBox="1">
            <a:spLocks noChangeArrowheads="1"/>
          </p:cNvSpPr>
          <p:nvPr/>
        </p:nvSpPr>
        <p:spPr bwMode="auto">
          <a:xfrm>
            <a:off x="303719" y="1406128"/>
            <a:ext cx="1177925" cy="319037"/>
          </a:xfrm>
          <a:prstGeom prst="rect">
            <a:avLst/>
          </a:prstGeom>
          <a:noFill/>
          <a:ln w="15875">
            <a:noFill/>
            <a:miter lim="800000"/>
            <a:headEnd/>
            <a:tailEnd/>
          </a:ln>
        </p:spPr>
        <p:txBody>
          <a:bodyPr lIns="102590" tIns="51296" rIns="102590" bIns="51296">
            <a:prstTxWarp prst="textNoShape">
              <a:avLst/>
            </a:prstTxWarp>
            <a:spAutoFit/>
          </a:bodyPr>
          <a:lstStyle/>
          <a:p>
            <a:pPr algn="r" defTabSz="1019175">
              <a:spcBef>
                <a:spcPct val="50000"/>
              </a:spcBef>
            </a:pPr>
            <a:r>
              <a:rPr kumimoji="1" lang="en-US" sz="1400" dirty="0">
                <a:solidFill>
                  <a:schemeClr val="hlink"/>
                </a:solidFill>
                <a:latin typeface="Times New Roman"/>
                <a:cs typeface="Times New Roman"/>
              </a:rPr>
              <a:t>x</a:t>
            </a:r>
            <a:r>
              <a:rPr kumimoji="1" lang="en-US" sz="1400" baseline="30000" dirty="0">
                <a:solidFill>
                  <a:schemeClr val="hlink"/>
                </a:solidFill>
                <a:latin typeface="Times New Roman"/>
                <a:cs typeface="Times New Roman"/>
              </a:rPr>
              <a:t>2</a:t>
            </a:r>
            <a:r>
              <a:rPr kumimoji="1" lang="en-US" sz="1400" dirty="0">
                <a:solidFill>
                  <a:schemeClr val="hlink"/>
                </a:solidFill>
                <a:latin typeface="Times New Roman"/>
                <a:cs typeface="Times New Roman"/>
              </a:rPr>
              <a:t> – 3x + 2</a:t>
            </a:r>
          </a:p>
        </p:txBody>
      </p:sp>
      <p:sp>
        <p:nvSpPr>
          <p:cNvPr id="43018" name="Text Box 9"/>
          <p:cNvSpPr txBox="1">
            <a:spLocks noChangeArrowheads="1"/>
          </p:cNvSpPr>
          <p:nvPr/>
        </p:nvSpPr>
        <p:spPr bwMode="auto">
          <a:xfrm>
            <a:off x="468116" y="2253615"/>
            <a:ext cx="1025525" cy="319037"/>
          </a:xfrm>
          <a:prstGeom prst="rect">
            <a:avLst/>
          </a:prstGeom>
          <a:noFill/>
          <a:ln w="15875">
            <a:noFill/>
            <a:miter lim="800000"/>
            <a:headEnd/>
            <a:tailEnd/>
          </a:ln>
        </p:spPr>
        <p:txBody>
          <a:bodyPr lIns="102590" tIns="51296" rIns="102590" bIns="51296">
            <a:prstTxWarp prst="textNoShape">
              <a:avLst/>
            </a:prstTxWarp>
            <a:spAutoFit/>
          </a:bodyPr>
          <a:lstStyle/>
          <a:p>
            <a:pPr algn="r" defTabSz="1019175">
              <a:spcBef>
                <a:spcPct val="50000"/>
              </a:spcBef>
            </a:pPr>
            <a:r>
              <a:rPr kumimoji="1" lang="en-US" sz="1400" dirty="0">
                <a:solidFill>
                  <a:schemeClr val="hlink"/>
                </a:solidFill>
                <a:latin typeface="Times New Roman"/>
                <a:cs typeface="Times New Roman"/>
              </a:rPr>
              <a:t>x</a:t>
            </a:r>
            <a:r>
              <a:rPr kumimoji="1" lang="en-US" sz="1400" baseline="30000" dirty="0">
                <a:solidFill>
                  <a:schemeClr val="hlink"/>
                </a:solidFill>
                <a:latin typeface="Times New Roman"/>
                <a:cs typeface="Times New Roman"/>
              </a:rPr>
              <a:t>2</a:t>
            </a:r>
            <a:r>
              <a:rPr kumimoji="1" lang="en-US" sz="1400" dirty="0">
                <a:solidFill>
                  <a:schemeClr val="hlink"/>
                </a:solidFill>
                <a:latin typeface="Times New Roman"/>
                <a:cs typeface="Times New Roman"/>
              </a:rPr>
              <a:t> – x - 1</a:t>
            </a:r>
          </a:p>
        </p:txBody>
      </p:sp>
      <p:grpSp>
        <p:nvGrpSpPr>
          <p:cNvPr id="2" name="Group 1"/>
          <p:cNvGrpSpPr/>
          <p:nvPr/>
        </p:nvGrpSpPr>
        <p:grpSpPr>
          <a:xfrm>
            <a:off x="3867654" y="1718331"/>
            <a:ext cx="2890722" cy="417232"/>
            <a:chOff x="3916478" y="2149091"/>
            <a:chExt cx="2890722" cy="417232"/>
          </a:xfrm>
        </p:grpSpPr>
        <p:sp>
          <p:nvSpPr>
            <p:cNvPr id="43014" name="Text Box 5"/>
            <p:cNvSpPr txBox="1">
              <a:spLocks noChangeArrowheads="1"/>
            </p:cNvSpPr>
            <p:nvPr/>
          </p:nvSpPr>
          <p:spPr bwMode="auto">
            <a:xfrm>
              <a:off x="4549775" y="2278063"/>
              <a:ext cx="2257425" cy="288260"/>
            </a:xfrm>
            <a:prstGeom prst="rect">
              <a:avLst/>
            </a:prstGeom>
            <a:noFill/>
            <a:ln w="15875">
              <a:noFill/>
              <a:miter lim="800000"/>
              <a:headEnd/>
              <a:tailEnd/>
            </a:ln>
          </p:spPr>
          <p:txBody>
            <a:bodyPr lIns="102590" tIns="51296" rIns="102590" bIns="51296">
              <a:prstTxWarp prst="textNoShape">
                <a:avLst/>
              </a:prstTxWarp>
              <a:spAutoFit/>
            </a:bodyPr>
            <a:lstStyle/>
            <a:p>
              <a:pPr defTabSz="1019175">
                <a:spcBef>
                  <a:spcPct val="50000"/>
                </a:spcBef>
              </a:pPr>
              <a:r>
                <a:rPr kumimoji="1" lang="en-US" dirty="0">
                  <a:solidFill>
                    <a:srgbClr val="008000"/>
                  </a:solidFill>
                </a:rPr>
                <a:t>command-line arguments</a:t>
              </a:r>
            </a:p>
          </p:txBody>
        </p:sp>
        <p:sp>
          <p:nvSpPr>
            <p:cNvPr id="43020" name="Line 11"/>
            <p:cNvSpPr>
              <a:spLocks noChangeShapeType="1"/>
            </p:cNvSpPr>
            <p:nvPr/>
          </p:nvSpPr>
          <p:spPr bwMode="auto">
            <a:xfrm flipH="1" flipV="1">
              <a:off x="3916478" y="2149091"/>
              <a:ext cx="699972" cy="192471"/>
            </a:xfrm>
            <a:prstGeom prst="line">
              <a:avLst/>
            </a:prstGeom>
            <a:noFill/>
            <a:ln w="12700">
              <a:solidFill>
                <a:srgbClr val="008000"/>
              </a:solidFill>
              <a:round/>
              <a:headEnd/>
              <a:tailEnd type="triangle" w="lg" len="lg"/>
            </a:ln>
          </p:spPr>
          <p:txBody>
            <a:bodyPr wrap="none" lIns="92075" tIns="46038" rIns="92075" bIns="46038" anchor="ctr">
              <a:prstTxWarp prst="textNoShape">
                <a:avLst/>
              </a:prstTxWarp>
            </a:bodyPr>
            <a:lstStyle/>
            <a:p>
              <a:endParaRPr lang="en-US" dirty="0">
                <a:solidFill>
                  <a:srgbClr val="008000"/>
                </a:solidFill>
              </a:endParaRPr>
            </a:p>
          </p:txBody>
        </p:sp>
      </p:grpSp>
      <p:grpSp>
        <p:nvGrpSpPr>
          <p:cNvPr id="3" name="Group 2"/>
          <p:cNvGrpSpPr/>
          <p:nvPr/>
        </p:nvGrpSpPr>
        <p:grpSpPr>
          <a:xfrm>
            <a:off x="2108025" y="1885855"/>
            <a:ext cx="2498888" cy="307838"/>
            <a:chOff x="3712218" y="3179235"/>
            <a:chExt cx="2350563" cy="307838"/>
          </a:xfrm>
        </p:grpSpPr>
        <p:sp>
          <p:nvSpPr>
            <p:cNvPr id="43016" name="Text Box 7"/>
            <p:cNvSpPr txBox="1">
              <a:spLocks noChangeArrowheads="1"/>
            </p:cNvSpPr>
            <p:nvPr/>
          </p:nvSpPr>
          <p:spPr bwMode="auto">
            <a:xfrm>
              <a:off x="4294188" y="3198813"/>
              <a:ext cx="1768593" cy="288260"/>
            </a:xfrm>
            <a:prstGeom prst="rect">
              <a:avLst/>
            </a:prstGeom>
            <a:noFill/>
            <a:ln w="15875">
              <a:noFill/>
              <a:miter lim="800000"/>
              <a:headEnd/>
              <a:tailEnd/>
            </a:ln>
          </p:spPr>
          <p:txBody>
            <a:bodyPr wrap="square" lIns="102590" tIns="51296" rIns="102590" bIns="51296">
              <a:prstTxWarp prst="textNoShape">
                <a:avLst/>
              </a:prstTxWarp>
              <a:spAutoFit/>
            </a:bodyPr>
            <a:lstStyle/>
            <a:p>
              <a:pPr defTabSz="1019175">
                <a:spcBef>
                  <a:spcPct val="50000"/>
                </a:spcBef>
              </a:pPr>
              <a:r>
                <a:rPr kumimoji="1" lang="en-US" dirty="0">
                  <a:solidFill>
                    <a:srgbClr val="008000"/>
                  </a:solidFill>
                </a:rPr>
                <a:t>the two solutions</a:t>
              </a:r>
            </a:p>
          </p:txBody>
        </p:sp>
        <p:sp>
          <p:nvSpPr>
            <p:cNvPr id="43021" name="Line 12"/>
            <p:cNvSpPr>
              <a:spLocks noChangeShapeType="1"/>
            </p:cNvSpPr>
            <p:nvPr/>
          </p:nvSpPr>
          <p:spPr bwMode="auto">
            <a:xfrm flipH="1" flipV="1">
              <a:off x="3712218" y="3179235"/>
              <a:ext cx="569270" cy="122765"/>
            </a:xfrm>
            <a:prstGeom prst="line">
              <a:avLst/>
            </a:prstGeom>
            <a:noFill/>
            <a:ln w="12700">
              <a:solidFill>
                <a:srgbClr val="008000"/>
              </a:solidFill>
              <a:round/>
              <a:headEnd/>
              <a:tailEnd type="triangle" w="lg" len="lg"/>
            </a:ln>
          </p:spPr>
          <p:txBody>
            <a:bodyPr wrap="none" lIns="92075" tIns="46038" rIns="92075" bIns="46038" anchor="ctr">
              <a:prstTxWarp prst="textNoShape">
                <a:avLst/>
              </a:prstTxWarp>
            </a:bodyPr>
            <a:lstStyle/>
            <a:p>
              <a:endParaRPr lang="en-US" dirty="0">
                <a:solidFill>
                  <a:srgbClr val="008000"/>
                </a:solidFill>
              </a:endParaRPr>
            </a:p>
          </p:txBody>
        </p:sp>
      </p:grpSp>
      <p:sp>
        <p:nvSpPr>
          <p:cNvPr id="5" name="TextBox 4"/>
          <p:cNvSpPr txBox="1"/>
          <p:nvPr/>
        </p:nvSpPr>
        <p:spPr>
          <a:xfrm>
            <a:off x="-767186" y="4022105"/>
            <a:ext cx="184666" cy="276999"/>
          </a:xfrm>
          <a:prstGeom prst="rect">
            <a:avLst/>
          </a:prstGeom>
          <a:noFill/>
        </p:spPr>
        <p:txBody>
          <a:bodyPr wrap="none" rtlCol="0">
            <a:spAutoFit/>
          </a:bodyPr>
          <a:lstStyle/>
          <a:p>
            <a:endParaRPr lang="en-US" dirty="0"/>
          </a:p>
        </p:txBody>
      </p:sp>
      <p:graphicFrame>
        <p:nvGraphicFramePr>
          <p:cNvPr id="28" name="Object 2"/>
          <p:cNvGraphicFramePr>
            <a:graphicFrameLocks noChangeAspect="1"/>
          </p:cNvGraphicFramePr>
          <p:nvPr/>
        </p:nvGraphicFramePr>
        <p:xfrm>
          <a:off x="6359432" y="121185"/>
          <a:ext cx="2239963" cy="728662"/>
        </p:xfrm>
        <a:graphic>
          <a:graphicData uri="http://schemas.openxmlformats.org/presentationml/2006/ole">
            <mc:AlternateContent xmlns:mc="http://schemas.openxmlformats.org/markup-compatibility/2006">
              <mc:Choice xmlns:v="urn:schemas-microsoft-com:vml" Requires="v">
                <p:oleObj name="Equation" r:id="rId3" imgW="2057400" imgH="635000" progId="Equation.3">
                  <p:embed/>
                </p:oleObj>
              </mc:Choice>
              <mc:Fallback>
                <p:oleObj name="Equation" r:id="rId3" imgW="2057400" imgH="635000" progId="Equation.3">
                  <p:embed/>
                  <p:pic>
                    <p:nvPicPr>
                      <p:cNvPr id="28" name="Object 2"/>
                      <p:cNvPicPr>
                        <a:picLocks noChangeAspect="1" noChangeArrowheads="1"/>
                      </p:cNvPicPr>
                      <p:nvPr/>
                    </p:nvPicPr>
                    <p:blipFill>
                      <a:blip r:embed="rId4">
                        <a:extLst>
                          <a:ext uri="{28A0092B-C50C-407E-A947-70E740481C1C}">
                            <a14:useLocalDpi xmlns:a14="http://schemas.microsoft.com/office/drawing/2010/main" val="0"/>
                          </a:ext>
                        </a:extLst>
                      </a:blip>
                      <a:srcRect l="-4445" t="-7201" r="-4445" b="-7201"/>
                      <a:stretch>
                        <a:fillRect/>
                      </a:stretch>
                    </p:blipFill>
                    <p:spPr bwMode="auto">
                      <a:xfrm>
                        <a:off x="6359432" y="121185"/>
                        <a:ext cx="2239963" cy="728662"/>
                      </a:xfrm>
                      <a:prstGeom prst="rect">
                        <a:avLst/>
                      </a:prstGeom>
                      <a:solidFill>
                        <a:srgbClr val="C0C0C0"/>
                      </a:solidFill>
                      <a:ln>
                        <a:noFill/>
                      </a:ln>
                      <a:extLst>
                        <a:ext uri="{91240B29-F687-4f45-9708-019B960494DF}">
                          <a14:hiddenLine xmlns:a14="http://schemas.microsoft.com/office/drawing/2010/main" xmlns="" w="9525">
                            <a:solidFill>
                              <a:schemeClr val="tx1"/>
                            </a:solidFill>
                            <a:miter lim="800000"/>
                            <a:headEnd/>
                            <a:tailEnd/>
                          </a14:hiddenLine>
                        </a:ext>
                      </a:extLst>
                    </p:spPr>
                  </p:pic>
                </p:oleObj>
              </mc:Fallback>
            </mc:AlternateContent>
          </a:graphicData>
        </a:graphic>
      </p:graphicFrame>
      <p:sp>
        <p:nvSpPr>
          <p:cNvPr id="9" name="Rectangle 3">
            <a:extLst>
              <a:ext uri="{FF2B5EF4-FFF2-40B4-BE49-F238E27FC236}">
                <a16:creationId xmlns:a16="http://schemas.microsoft.com/office/drawing/2014/main" id="{83A60F2C-7E90-2CA6-299F-32F3F6E257F9}"/>
              </a:ext>
            </a:extLst>
          </p:cNvPr>
          <p:cNvSpPr txBox="1">
            <a:spLocks noChangeArrowheads="1"/>
          </p:cNvSpPr>
          <p:nvPr/>
        </p:nvSpPr>
        <p:spPr bwMode="auto">
          <a:xfrm>
            <a:off x="527257" y="834254"/>
            <a:ext cx="7848600" cy="52568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800" u="sng" dirty="0">
                <a:solidFill>
                  <a:srgbClr val="000000"/>
                </a:solidFill>
              </a:rPr>
              <a:t>Inputs</a:t>
            </a:r>
            <a:r>
              <a:rPr kumimoji="0" lang="en-US" sz="1800" dirty="0">
                <a:solidFill>
                  <a:srgbClr val="000000"/>
                </a:solidFill>
              </a:rPr>
              <a:t>:   </a:t>
            </a:r>
            <a:r>
              <a:rPr kumimoji="0" lang="en-US" sz="1600" dirty="0">
                <a:solidFill>
                  <a:srgbClr val="000000"/>
                </a:solidFill>
                <a:latin typeface="Consolas"/>
                <a:cs typeface="Consolas"/>
              </a:rPr>
              <a:t>b</a:t>
            </a:r>
            <a:r>
              <a:rPr kumimoji="0" lang="en-US" sz="1800" dirty="0">
                <a:solidFill>
                  <a:srgbClr val="000000"/>
                </a:solidFill>
              </a:rPr>
              <a:t> and </a:t>
            </a:r>
            <a:r>
              <a:rPr kumimoji="0" lang="en-US" sz="1600" dirty="0">
                <a:solidFill>
                  <a:srgbClr val="000000"/>
                </a:solidFill>
                <a:latin typeface="Consolas"/>
                <a:cs typeface="Consolas"/>
              </a:rPr>
              <a:t>c </a:t>
            </a:r>
            <a:r>
              <a:rPr kumimoji="0" lang="en-US" sz="1800" dirty="0">
                <a:solidFill>
                  <a:srgbClr val="000000"/>
                </a:solidFill>
              </a:rPr>
              <a:t> (assumption: the coefficient of </a:t>
            </a:r>
            <a:r>
              <a:rPr kumimoji="0" lang="en-US" sz="1800" i="1" dirty="0">
                <a:solidFill>
                  <a:srgbClr val="000000"/>
                </a:solidFill>
              </a:rPr>
              <a:t>x</a:t>
            </a:r>
            <a:r>
              <a:rPr kumimoji="0" lang="en-US" sz="1800" baseline="30000" dirty="0">
                <a:solidFill>
                  <a:srgbClr val="000000"/>
                </a:solidFill>
              </a:rPr>
              <a:t>2</a:t>
            </a:r>
            <a:r>
              <a:rPr kumimoji="0" lang="en-US" sz="1800" dirty="0">
                <a:solidFill>
                  <a:srgbClr val="000000"/>
                </a:solidFill>
              </a:rPr>
              <a:t> is 1)</a:t>
            </a:r>
            <a:endParaRPr kumimoji="0" lang="en-US" sz="1800" dirty="0">
              <a:solidFill>
                <a:srgbClr val="000000"/>
              </a:solidFill>
              <a:cs typeface="Times New Roman"/>
            </a:endParaRPr>
          </a:p>
        </p:txBody>
      </p:sp>
    </p:spTree>
    <p:extLst>
      <p:ext uri="{BB962C8B-B14F-4D97-AF65-F5344CB8AC3E}">
        <p14:creationId xmlns:p14="http://schemas.microsoft.com/office/powerpoint/2010/main" val="13454918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Rectangle 2"/>
          <p:cNvSpPr>
            <a:spLocks noChangeArrowheads="1"/>
          </p:cNvSpPr>
          <p:nvPr/>
        </p:nvSpPr>
        <p:spPr bwMode="auto">
          <a:xfrm>
            <a:off x="1552964" y="1359940"/>
            <a:ext cx="5286375" cy="3942105"/>
          </a:xfrm>
          <a:prstGeom prst="rect">
            <a:avLst/>
          </a:prstGeom>
          <a:solidFill>
            <a:schemeClr val="bg1"/>
          </a:solidFill>
          <a:ln w="12700">
            <a:solidFill>
              <a:schemeClr val="bg1">
                <a:lumMod val="50000"/>
              </a:schemeClr>
            </a:solidFill>
            <a:miter lim="800000"/>
            <a:headEnd/>
            <a:tailEnd/>
          </a:ln>
          <a:effectLst>
            <a:outerShdw blurRad="50800" dist="38100" dir="2700000" algn="tl" rotWithShape="0">
              <a:srgbClr val="000000">
                <a:alpha val="43000"/>
              </a:srgbClr>
            </a:outerShdw>
          </a:effectLst>
        </p:spPr>
        <p:txBody>
          <a:bodyPr lIns="182880" tIns="182880" rIns="182880" bIns="182880">
            <a:prstTxWarp prst="textNoShape">
              <a:avLst/>
            </a:prstTxWarp>
            <a:noAutofit/>
          </a:bodyPr>
          <a:lstStyle/>
          <a:p>
            <a:pPr>
              <a:lnSpc>
                <a:spcPct val="50000"/>
              </a:lnSpc>
              <a:spcBef>
                <a:spcPct val="50000"/>
              </a:spcBef>
            </a:pPr>
            <a:r>
              <a:rPr lang="en-US" sz="1400" dirty="0">
                <a:solidFill>
                  <a:schemeClr val="bg2"/>
                </a:solidFill>
                <a:latin typeface="Consolas"/>
                <a:cs typeface="Consolas"/>
              </a:rPr>
              <a:t>% </a:t>
            </a:r>
            <a:r>
              <a:rPr lang="en-US" sz="1400" b="1" dirty="0">
                <a:latin typeface="Consolas"/>
                <a:cs typeface="Consolas"/>
              </a:rPr>
              <a:t>java Quad1 –3.0 2.0</a:t>
            </a:r>
          </a:p>
          <a:p>
            <a:pPr>
              <a:lnSpc>
                <a:spcPct val="50000"/>
              </a:lnSpc>
              <a:spcBef>
                <a:spcPct val="50000"/>
              </a:spcBef>
            </a:pPr>
            <a:r>
              <a:rPr lang="en-US" sz="1400" dirty="0">
                <a:solidFill>
                  <a:schemeClr val="bg2"/>
                </a:solidFill>
                <a:latin typeface="Consolas"/>
                <a:cs typeface="Consolas"/>
              </a:rPr>
              <a:t>2.0</a:t>
            </a:r>
          </a:p>
          <a:p>
            <a:pPr>
              <a:lnSpc>
                <a:spcPct val="50000"/>
              </a:lnSpc>
              <a:spcBef>
                <a:spcPct val="50000"/>
              </a:spcBef>
            </a:pPr>
            <a:r>
              <a:rPr lang="en-US" sz="1400" dirty="0">
                <a:solidFill>
                  <a:schemeClr val="bg2"/>
                </a:solidFill>
                <a:latin typeface="Consolas"/>
                <a:cs typeface="Consolas"/>
              </a:rPr>
              <a:t>1.0</a:t>
            </a:r>
          </a:p>
          <a:p>
            <a:pPr>
              <a:lnSpc>
                <a:spcPct val="50000"/>
              </a:lnSpc>
              <a:spcBef>
                <a:spcPct val="50000"/>
              </a:spcBef>
            </a:pPr>
            <a:endParaRPr lang="en-US" sz="1400" dirty="0">
              <a:solidFill>
                <a:schemeClr val="bg2"/>
              </a:solidFill>
              <a:latin typeface="Consolas"/>
              <a:cs typeface="Consolas"/>
            </a:endParaRPr>
          </a:p>
          <a:p>
            <a:pPr>
              <a:lnSpc>
                <a:spcPct val="50000"/>
              </a:lnSpc>
              <a:spcBef>
                <a:spcPct val="50000"/>
              </a:spcBef>
            </a:pPr>
            <a:r>
              <a:rPr lang="en-US" sz="1400" dirty="0">
                <a:solidFill>
                  <a:schemeClr val="bg2"/>
                </a:solidFill>
                <a:latin typeface="Consolas"/>
                <a:cs typeface="Consolas"/>
              </a:rPr>
              <a:t>% </a:t>
            </a:r>
            <a:r>
              <a:rPr lang="en-US" sz="1400" b="1" dirty="0">
                <a:solidFill>
                  <a:srgbClr val="000000"/>
                </a:solidFill>
                <a:latin typeface="Consolas"/>
                <a:cs typeface="Consolas"/>
              </a:rPr>
              <a:t>java Quad1 –1.0 –1.0</a:t>
            </a:r>
          </a:p>
          <a:p>
            <a:pPr>
              <a:lnSpc>
                <a:spcPct val="50000"/>
              </a:lnSpc>
              <a:spcBef>
                <a:spcPct val="50000"/>
              </a:spcBef>
            </a:pPr>
            <a:r>
              <a:rPr lang="en-US" sz="1400" dirty="0">
                <a:solidFill>
                  <a:schemeClr val="bg2"/>
                </a:solidFill>
                <a:latin typeface="Consolas"/>
                <a:cs typeface="Consolas"/>
              </a:rPr>
              <a:t>1.618033988749895</a:t>
            </a:r>
          </a:p>
          <a:p>
            <a:pPr>
              <a:lnSpc>
                <a:spcPct val="50000"/>
              </a:lnSpc>
              <a:spcBef>
                <a:spcPct val="50000"/>
              </a:spcBef>
            </a:pPr>
            <a:r>
              <a:rPr lang="en-US" sz="1400" dirty="0">
                <a:solidFill>
                  <a:schemeClr val="bg2"/>
                </a:solidFill>
                <a:latin typeface="Consolas"/>
                <a:cs typeface="Consolas"/>
              </a:rPr>
              <a:t>-0.6180339887498949</a:t>
            </a:r>
          </a:p>
          <a:p>
            <a:pPr>
              <a:lnSpc>
                <a:spcPct val="50000"/>
              </a:lnSpc>
              <a:spcBef>
                <a:spcPct val="50000"/>
              </a:spcBef>
            </a:pPr>
            <a:endParaRPr lang="en-US" sz="1400" dirty="0">
              <a:solidFill>
                <a:schemeClr val="bg2"/>
              </a:solidFill>
              <a:latin typeface="Consolas"/>
              <a:cs typeface="Consolas"/>
            </a:endParaRPr>
          </a:p>
          <a:p>
            <a:pPr>
              <a:lnSpc>
                <a:spcPct val="50000"/>
              </a:lnSpc>
              <a:spcBef>
                <a:spcPct val="50000"/>
              </a:spcBef>
            </a:pPr>
            <a:r>
              <a:rPr lang="en-US" sz="1400" dirty="0">
                <a:solidFill>
                  <a:schemeClr val="bg2"/>
                </a:solidFill>
                <a:latin typeface="Consolas"/>
                <a:cs typeface="Consolas"/>
              </a:rPr>
              <a:t>% </a:t>
            </a:r>
            <a:r>
              <a:rPr lang="en-US" sz="1400" b="1" dirty="0">
                <a:solidFill>
                  <a:srgbClr val="000000"/>
                </a:solidFill>
                <a:latin typeface="Consolas"/>
                <a:cs typeface="Consolas"/>
              </a:rPr>
              <a:t>java Quad1 1.0 1.0</a:t>
            </a:r>
          </a:p>
          <a:p>
            <a:pPr>
              <a:lnSpc>
                <a:spcPct val="50000"/>
              </a:lnSpc>
              <a:spcBef>
                <a:spcPct val="50000"/>
              </a:spcBef>
            </a:pPr>
            <a:r>
              <a:rPr lang="en-US" sz="1400" dirty="0">
                <a:solidFill>
                  <a:schemeClr val="bg2"/>
                </a:solidFill>
                <a:latin typeface="Consolas"/>
                <a:cs typeface="Consolas"/>
              </a:rPr>
              <a:t>NaN</a:t>
            </a:r>
          </a:p>
          <a:p>
            <a:pPr>
              <a:lnSpc>
                <a:spcPct val="50000"/>
              </a:lnSpc>
              <a:spcBef>
                <a:spcPct val="50000"/>
              </a:spcBef>
            </a:pPr>
            <a:r>
              <a:rPr lang="en-US" sz="1400" dirty="0">
                <a:solidFill>
                  <a:schemeClr val="bg2"/>
                </a:solidFill>
                <a:latin typeface="Consolas"/>
                <a:cs typeface="Consolas"/>
              </a:rPr>
              <a:t>NaN</a:t>
            </a:r>
          </a:p>
          <a:p>
            <a:pPr>
              <a:lnSpc>
                <a:spcPct val="50000"/>
              </a:lnSpc>
              <a:spcBef>
                <a:spcPct val="50000"/>
              </a:spcBef>
            </a:pPr>
            <a:endParaRPr lang="en-US" sz="1400" dirty="0">
              <a:solidFill>
                <a:schemeClr val="bg2"/>
              </a:solidFill>
              <a:latin typeface="Consolas"/>
              <a:cs typeface="Consolas"/>
            </a:endParaRPr>
          </a:p>
        </p:txBody>
      </p:sp>
      <p:sp>
        <p:nvSpPr>
          <p:cNvPr id="43012" name="Rectangle 3"/>
          <p:cNvSpPr>
            <a:spLocks noGrp="1" noChangeArrowheads="1"/>
          </p:cNvSpPr>
          <p:nvPr>
            <p:ph type="title"/>
          </p:nvPr>
        </p:nvSpPr>
        <p:spPr/>
        <p:txBody>
          <a:bodyPr/>
          <a:lstStyle/>
          <a:p>
            <a:pPr marL="0" indent="0"/>
            <a:r>
              <a:rPr kumimoji="0" lang="en-US" dirty="0">
                <a:solidFill>
                  <a:srgbClr val="000000"/>
                </a:solidFill>
                <a:latin typeface="Times New Roman"/>
                <a:cs typeface="Times New Roman"/>
              </a:rPr>
              <a:t>Example: Solve the quadratic equation  </a:t>
            </a:r>
            <a:r>
              <a:rPr kumimoji="0" lang="en-US" i="1" dirty="0">
                <a:solidFill>
                  <a:srgbClr val="000000"/>
                </a:solidFill>
                <a:latin typeface="Times New Roman"/>
                <a:cs typeface="Times New Roman"/>
              </a:rPr>
              <a:t>x</a:t>
            </a:r>
            <a:r>
              <a:rPr kumimoji="0" lang="en-US" baseline="30000" dirty="0">
                <a:solidFill>
                  <a:srgbClr val="000000"/>
                </a:solidFill>
                <a:latin typeface="Times New Roman"/>
                <a:cs typeface="Times New Roman"/>
              </a:rPr>
              <a:t>2</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bx</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c</a:t>
            </a:r>
            <a:r>
              <a:rPr kumimoji="0" lang="en-US" dirty="0">
                <a:solidFill>
                  <a:srgbClr val="000000"/>
                </a:solidFill>
                <a:latin typeface="Times New Roman"/>
                <a:cs typeface="Times New Roman"/>
              </a:rPr>
              <a:t> = 0</a:t>
            </a:r>
          </a:p>
        </p:txBody>
      </p:sp>
      <p:sp>
        <p:nvSpPr>
          <p:cNvPr id="43017" name="Text Box 8"/>
          <p:cNvSpPr txBox="1">
            <a:spLocks noChangeArrowheads="1"/>
          </p:cNvSpPr>
          <p:nvPr/>
        </p:nvSpPr>
        <p:spPr bwMode="auto">
          <a:xfrm>
            <a:off x="303719" y="1406128"/>
            <a:ext cx="1177925" cy="319037"/>
          </a:xfrm>
          <a:prstGeom prst="rect">
            <a:avLst/>
          </a:prstGeom>
          <a:noFill/>
          <a:ln w="15875">
            <a:noFill/>
            <a:miter lim="800000"/>
            <a:headEnd/>
            <a:tailEnd/>
          </a:ln>
        </p:spPr>
        <p:txBody>
          <a:bodyPr lIns="102590" tIns="51296" rIns="102590" bIns="51296">
            <a:prstTxWarp prst="textNoShape">
              <a:avLst/>
            </a:prstTxWarp>
            <a:spAutoFit/>
          </a:bodyPr>
          <a:lstStyle/>
          <a:p>
            <a:pPr algn="r" defTabSz="1019175">
              <a:spcBef>
                <a:spcPct val="50000"/>
              </a:spcBef>
            </a:pPr>
            <a:r>
              <a:rPr kumimoji="1" lang="en-US" sz="1400" dirty="0">
                <a:solidFill>
                  <a:schemeClr val="hlink"/>
                </a:solidFill>
                <a:latin typeface="Times New Roman"/>
                <a:cs typeface="Times New Roman"/>
              </a:rPr>
              <a:t>x</a:t>
            </a:r>
            <a:r>
              <a:rPr kumimoji="1" lang="en-US" sz="1400" baseline="30000" dirty="0">
                <a:solidFill>
                  <a:schemeClr val="hlink"/>
                </a:solidFill>
                <a:latin typeface="Times New Roman"/>
                <a:cs typeface="Times New Roman"/>
              </a:rPr>
              <a:t>2</a:t>
            </a:r>
            <a:r>
              <a:rPr kumimoji="1" lang="en-US" sz="1400" dirty="0">
                <a:solidFill>
                  <a:schemeClr val="hlink"/>
                </a:solidFill>
                <a:latin typeface="Times New Roman"/>
                <a:cs typeface="Times New Roman"/>
              </a:rPr>
              <a:t> – 3x + 2</a:t>
            </a:r>
          </a:p>
        </p:txBody>
      </p:sp>
      <p:sp>
        <p:nvSpPr>
          <p:cNvPr id="43018" name="Text Box 9"/>
          <p:cNvSpPr txBox="1">
            <a:spLocks noChangeArrowheads="1"/>
          </p:cNvSpPr>
          <p:nvPr/>
        </p:nvSpPr>
        <p:spPr bwMode="auto">
          <a:xfrm>
            <a:off x="468116" y="2253615"/>
            <a:ext cx="1025525" cy="319037"/>
          </a:xfrm>
          <a:prstGeom prst="rect">
            <a:avLst/>
          </a:prstGeom>
          <a:noFill/>
          <a:ln w="15875">
            <a:noFill/>
            <a:miter lim="800000"/>
            <a:headEnd/>
            <a:tailEnd/>
          </a:ln>
        </p:spPr>
        <p:txBody>
          <a:bodyPr lIns="102590" tIns="51296" rIns="102590" bIns="51296">
            <a:prstTxWarp prst="textNoShape">
              <a:avLst/>
            </a:prstTxWarp>
            <a:spAutoFit/>
          </a:bodyPr>
          <a:lstStyle/>
          <a:p>
            <a:pPr algn="r" defTabSz="1019175">
              <a:spcBef>
                <a:spcPct val="50000"/>
              </a:spcBef>
            </a:pPr>
            <a:r>
              <a:rPr kumimoji="1" lang="en-US" sz="1400" dirty="0">
                <a:solidFill>
                  <a:schemeClr val="hlink"/>
                </a:solidFill>
                <a:latin typeface="Times New Roman"/>
                <a:cs typeface="Times New Roman"/>
              </a:rPr>
              <a:t>x</a:t>
            </a:r>
            <a:r>
              <a:rPr kumimoji="1" lang="en-US" sz="1400" baseline="30000" dirty="0">
                <a:solidFill>
                  <a:schemeClr val="hlink"/>
                </a:solidFill>
                <a:latin typeface="Times New Roman"/>
                <a:cs typeface="Times New Roman"/>
              </a:rPr>
              <a:t>2</a:t>
            </a:r>
            <a:r>
              <a:rPr kumimoji="1" lang="en-US" sz="1400" dirty="0">
                <a:solidFill>
                  <a:schemeClr val="hlink"/>
                </a:solidFill>
                <a:latin typeface="Times New Roman"/>
                <a:cs typeface="Times New Roman"/>
              </a:rPr>
              <a:t> – x - 1</a:t>
            </a:r>
          </a:p>
        </p:txBody>
      </p:sp>
      <p:sp>
        <p:nvSpPr>
          <p:cNvPr id="43019" name="Text Box 10"/>
          <p:cNvSpPr txBox="1">
            <a:spLocks noChangeArrowheads="1"/>
          </p:cNvSpPr>
          <p:nvPr/>
        </p:nvSpPr>
        <p:spPr bwMode="auto">
          <a:xfrm>
            <a:off x="430107" y="3058242"/>
            <a:ext cx="1025525" cy="319037"/>
          </a:xfrm>
          <a:prstGeom prst="rect">
            <a:avLst/>
          </a:prstGeom>
          <a:noFill/>
          <a:ln w="15875">
            <a:noFill/>
            <a:miter lim="800000"/>
            <a:headEnd/>
            <a:tailEnd/>
          </a:ln>
        </p:spPr>
        <p:txBody>
          <a:bodyPr lIns="102590" tIns="51296" rIns="102590" bIns="51296">
            <a:prstTxWarp prst="textNoShape">
              <a:avLst/>
            </a:prstTxWarp>
            <a:spAutoFit/>
          </a:bodyPr>
          <a:lstStyle/>
          <a:p>
            <a:pPr algn="r" defTabSz="1019175">
              <a:spcBef>
                <a:spcPct val="50000"/>
              </a:spcBef>
            </a:pPr>
            <a:r>
              <a:rPr kumimoji="1" lang="en-US" sz="1400" dirty="0">
                <a:solidFill>
                  <a:schemeClr val="hlink"/>
                </a:solidFill>
                <a:latin typeface="Times New Roman"/>
                <a:cs typeface="Times New Roman"/>
              </a:rPr>
              <a:t>x</a:t>
            </a:r>
            <a:r>
              <a:rPr kumimoji="1" lang="en-US" sz="1400" baseline="30000" dirty="0">
                <a:solidFill>
                  <a:schemeClr val="hlink"/>
                </a:solidFill>
                <a:latin typeface="Times New Roman"/>
                <a:cs typeface="Times New Roman"/>
              </a:rPr>
              <a:t>2</a:t>
            </a:r>
            <a:r>
              <a:rPr kumimoji="1" lang="en-US" sz="1400" dirty="0">
                <a:solidFill>
                  <a:schemeClr val="hlink"/>
                </a:solidFill>
                <a:latin typeface="Times New Roman"/>
                <a:cs typeface="Times New Roman"/>
              </a:rPr>
              <a:t> + x + 1</a:t>
            </a:r>
          </a:p>
        </p:txBody>
      </p:sp>
      <p:grpSp>
        <p:nvGrpSpPr>
          <p:cNvPr id="2" name="Group 1"/>
          <p:cNvGrpSpPr/>
          <p:nvPr/>
        </p:nvGrpSpPr>
        <p:grpSpPr>
          <a:xfrm>
            <a:off x="3867654" y="1718331"/>
            <a:ext cx="2890722" cy="417232"/>
            <a:chOff x="3916478" y="2149091"/>
            <a:chExt cx="2890722" cy="417232"/>
          </a:xfrm>
        </p:grpSpPr>
        <p:sp>
          <p:nvSpPr>
            <p:cNvPr id="43014" name="Text Box 5"/>
            <p:cNvSpPr txBox="1">
              <a:spLocks noChangeArrowheads="1"/>
            </p:cNvSpPr>
            <p:nvPr/>
          </p:nvSpPr>
          <p:spPr bwMode="auto">
            <a:xfrm>
              <a:off x="4549775" y="2278063"/>
              <a:ext cx="2257425" cy="288260"/>
            </a:xfrm>
            <a:prstGeom prst="rect">
              <a:avLst/>
            </a:prstGeom>
            <a:noFill/>
            <a:ln w="15875">
              <a:noFill/>
              <a:miter lim="800000"/>
              <a:headEnd/>
              <a:tailEnd/>
            </a:ln>
          </p:spPr>
          <p:txBody>
            <a:bodyPr lIns="102590" tIns="51296" rIns="102590" bIns="51296">
              <a:prstTxWarp prst="textNoShape">
                <a:avLst/>
              </a:prstTxWarp>
              <a:spAutoFit/>
            </a:bodyPr>
            <a:lstStyle/>
            <a:p>
              <a:pPr defTabSz="1019175">
                <a:spcBef>
                  <a:spcPct val="50000"/>
                </a:spcBef>
              </a:pPr>
              <a:r>
                <a:rPr kumimoji="1" lang="en-US" dirty="0">
                  <a:solidFill>
                    <a:srgbClr val="008000"/>
                  </a:solidFill>
                </a:rPr>
                <a:t>command-line arguments</a:t>
              </a:r>
            </a:p>
          </p:txBody>
        </p:sp>
        <p:sp>
          <p:nvSpPr>
            <p:cNvPr id="43020" name="Line 11"/>
            <p:cNvSpPr>
              <a:spLocks noChangeShapeType="1"/>
            </p:cNvSpPr>
            <p:nvPr/>
          </p:nvSpPr>
          <p:spPr bwMode="auto">
            <a:xfrm flipH="1" flipV="1">
              <a:off x="3916478" y="2149091"/>
              <a:ext cx="699972" cy="192471"/>
            </a:xfrm>
            <a:prstGeom prst="line">
              <a:avLst/>
            </a:prstGeom>
            <a:noFill/>
            <a:ln w="12700">
              <a:solidFill>
                <a:srgbClr val="008000"/>
              </a:solidFill>
              <a:round/>
              <a:headEnd/>
              <a:tailEnd type="triangle" w="lg" len="lg"/>
            </a:ln>
          </p:spPr>
          <p:txBody>
            <a:bodyPr wrap="none" lIns="92075" tIns="46038" rIns="92075" bIns="46038" anchor="ctr">
              <a:prstTxWarp prst="textNoShape">
                <a:avLst/>
              </a:prstTxWarp>
            </a:bodyPr>
            <a:lstStyle/>
            <a:p>
              <a:endParaRPr lang="en-US" dirty="0">
                <a:solidFill>
                  <a:srgbClr val="008000"/>
                </a:solidFill>
              </a:endParaRPr>
            </a:p>
          </p:txBody>
        </p:sp>
      </p:grpSp>
      <p:grpSp>
        <p:nvGrpSpPr>
          <p:cNvPr id="3" name="Group 2"/>
          <p:cNvGrpSpPr/>
          <p:nvPr/>
        </p:nvGrpSpPr>
        <p:grpSpPr>
          <a:xfrm>
            <a:off x="2108025" y="1885855"/>
            <a:ext cx="2498888" cy="307838"/>
            <a:chOff x="3712218" y="3179235"/>
            <a:chExt cx="2350563" cy="307838"/>
          </a:xfrm>
        </p:grpSpPr>
        <p:sp>
          <p:nvSpPr>
            <p:cNvPr id="43016" name="Text Box 7"/>
            <p:cNvSpPr txBox="1">
              <a:spLocks noChangeArrowheads="1"/>
            </p:cNvSpPr>
            <p:nvPr/>
          </p:nvSpPr>
          <p:spPr bwMode="auto">
            <a:xfrm>
              <a:off x="4294188" y="3198813"/>
              <a:ext cx="1768593" cy="288260"/>
            </a:xfrm>
            <a:prstGeom prst="rect">
              <a:avLst/>
            </a:prstGeom>
            <a:noFill/>
            <a:ln w="15875">
              <a:noFill/>
              <a:miter lim="800000"/>
              <a:headEnd/>
              <a:tailEnd/>
            </a:ln>
          </p:spPr>
          <p:txBody>
            <a:bodyPr wrap="square" lIns="102590" tIns="51296" rIns="102590" bIns="51296">
              <a:prstTxWarp prst="textNoShape">
                <a:avLst/>
              </a:prstTxWarp>
              <a:spAutoFit/>
            </a:bodyPr>
            <a:lstStyle/>
            <a:p>
              <a:pPr defTabSz="1019175">
                <a:spcBef>
                  <a:spcPct val="50000"/>
                </a:spcBef>
              </a:pPr>
              <a:r>
                <a:rPr kumimoji="1" lang="en-US" dirty="0">
                  <a:solidFill>
                    <a:srgbClr val="008000"/>
                  </a:solidFill>
                </a:rPr>
                <a:t>the two solutions</a:t>
              </a:r>
            </a:p>
          </p:txBody>
        </p:sp>
        <p:sp>
          <p:nvSpPr>
            <p:cNvPr id="43021" name="Line 12"/>
            <p:cNvSpPr>
              <a:spLocks noChangeShapeType="1"/>
            </p:cNvSpPr>
            <p:nvPr/>
          </p:nvSpPr>
          <p:spPr bwMode="auto">
            <a:xfrm flipH="1" flipV="1">
              <a:off x="3712218" y="3179235"/>
              <a:ext cx="569270" cy="122765"/>
            </a:xfrm>
            <a:prstGeom prst="line">
              <a:avLst/>
            </a:prstGeom>
            <a:noFill/>
            <a:ln w="12700">
              <a:solidFill>
                <a:srgbClr val="008000"/>
              </a:solidFill>
              <a:round/>
              <a:headEnd/>
              <a:tailEnd type="triangle" w="lg" len="lg"/>
            </a:ln>
          </p:spPr>
          <p:txBody>
            <a:bodyPr wrap="none" lIns="92075" tIns="46038" rIns="92075" bIns="46038" anchor="ctr">
              <a:prstTxWarp prst="textNoShape">
                <a:avLst/>
              </a:prstTxWarp>
            </a:bodyPr>
            <a:lstStyle/>
            <a:p>
              <a:endParaRPr lang="en-US" dirty="0">
                <a:solidFill>
                  <a:srgbClr val="008000"/>
                </a:solidFill>
              </a:endParaRPr>
            </a:p>
          </p:txBody>
        </p:sp>
      </p:grpSp>
      <p:grpSp>
        <p:nvGrpSpPr>
          <p:cNvPr id="4" name="Group 3"/>
          <p:cNvGrpSpPr/>
          <p:nvPr/>
        </p:nvGrpSpPr>
        <p:grpSpPr>
          <a:xfrm>
            <a:off x="2243826" y="3530038"/>
            <a:ext cx="1785156" cy="288260"/>
            <a:chOff x="2292650" y="3960798"/>
            <a:chExt cx="1785156" cy="288260"/>
          </a:xfrm>
        </p:grpSpPr>
        <p:sp>
          <p:nvSpPr>
            <p:cNvPr id="43015" name="Text Box 6"/>
            <p:cNvSpPr txBox="1">
              <a:spLocks noChangeArrowheads="1"/>
            </p:cNvSpPr>
            <p:nvPr/>
          </p:nvSpPr>
          <p:spPr bwMode="auto">
            <a:xfrm>
              <a:off x="2734781" y="3960798"/>
              <a:ext cx="1343025" cy="288260"/>
            </a:xfrm>
            <a:prstGeom prst="rect">
              <a:avLst/>
            </a:prstGeom>
            <a:noFill/>
            <a:ln w="15875">
              <a:noFill/>
              <a:miter lim="800000"/>
              <a:headEnd/>
              <a:tailEnd/>
            </a:ln>
          </p:spPr>
          <p:txBody>
            <a:bodyPr lIns="102590" tIns="51296" rIns="102590" bIns="51296">
              <a:prstTxWarp prst="textNoShape">
                <a:avLst/>
              </a:prstTxWarp>
              <a:spAutoFit/>
            </a:bodyPr>
            <a:lstStyle/>
            <a:p>
              <a:pPr defTabSz="1019175">
                <a:spcBef>
                  <a:spcPct val="50000"/>
                </a:spcBef>
              </a:pPr>
              <a:r>
                <a:rPr kumimoji="1" lang="en-US" dirty="0">
                  <a:solidFill>
                    <a:srgbClr val="008000"/>
                  </a:solidFill>
                </a:rPr>
                <a:t>not a number</a:t>
              </a:r>
            </a:p>
          </p:txBody>
        </p:sp>
        <p:sp>
          <p:nvSpPr>
            <p:cNvPr id="43022" name="Line 13"/>
            <p:cNvSpPr>
              <a:spLocks noChangeShapeType="1"/>
            </p:cNvSpPr>
            <p:nvPr/>
          </p:nvSpPr>
          <p:spPr bwMode="auto">
            <a:xfrm flipH="1" flipV="1">
              <a:off x="2292650" y="4016360"/>
              <a:ext cx="478192" cy="95331"/>
            </a:xfrm>
            <a:prstGeom prst="line">
              <a:avLst/>
            </a:prstGeom>
            <a:noFill/>
            <a:ln w="12700">
              <a:solidFill>
                <a:srgbClr val="008000"/>
              </a:solidFill>
              <a:round/>
              <a:headEnd/>
              <a:tailEnd type="triangle" w="lg" len="lg"/>
            </a:ln>
          </p:spPr>
          <p:txBody>
            <a:bodyPr wrap="none" lIns="92075" tIns="46038" rIns="92075" bIns="46038" anchor="ctr">
              <a:prstTxWarp prst="textNoShape">
                <a:avLst/>
              </a:prstTxWarp>
            </a:bodyPr>
            <a:lstStyle/>
            <a:p>
              <a:endParaRPr lang="en-US" dirty="0">
                <a:solidFill>
                  <a:srgbClr val="008000"/>
                </a:solidFill>
              </a:endParaRPr>
            </a:p>
          </p:txBody>
        </p:sp>
      </p:grpSp>
      <p:sp>
        <p:nvSpPr>
          <p:cNvPr id="5" name="TextBox 4"/>
          <p:cNvSpPr txBox="1"/>
          <p:nvPr/>
        </p:nvSpPr>
        <p:spPr>
          <a:xfrm>
            <a:off x="-767186" y="4022105"/>
            <a:ext cx="184666" cy="276999"/>
          </a:xfrm>
          <a:prstGeom prst="rect">
            <a:avLst/>
          </a:prstGeom>
          <a:noFill/>
        </p:spPr>
        <p:txBody>
          <a:bodyPr wrap="none" rtlCol="0">
            <a:spAutoFit/>
          </a:bodyPr>
          <a:lstStyle/>
          <a:p>
            <a:endParaRPr lang="en-US" dirty="0"/>
          </a:p>
        </p:txBody>
      </p:sp>
      <p:graphicFrame>
        <p:nvGraphicFramePr>
          <p:cNvPr id="28" name="Object 2"/>
          <p:cNvGraphicFramePr>
            <a:graphicFrameLocks noChangeAspect="1"/>
          </p:cNvGraphicFramePr>
          <p:nvPr/>
        </p:nvGraphicFramePr>
        <p:xfrm>
          <a:off x="6359432" y="121185"/>
          <a:ext cx="2239963" cy="728662"/>
        </p:xfrm>
        <a:graphic>
          <a:graphicData uri="http://schemas.openxmlformats.org/presentationml/2006/ole">
            <mc:AlternateContent xmlns:mc="http://schemas.openxmlformats.org/markup-compatibility/2006">
              <mc:Choice xmlns:v="urn:schemas-microsoft-com:vml" Requires="v">
                <p:oleObj name="Equation" r:id="rId3" imgW="2057400" imgH="635000" progId="Equation.3">
                  <p:embed/>
                </p:oleObj>
              </mc:Choice>
              <mc:Fallback>
                <p:oleObj name="Equation" r:id="rId3" imgW="2057400" imgH="635000" progId="Equation.3">
                  <p:embed/>
                  <p:pic>
                    <p:nvPicPr>
                      <p:cNvPr id="28" name="Object 2"/>
                      <p:cNvPicPr>
                        <a:picLocks noChangeAspect="1" noChangeArrowheads="1"/>
                      </p:cNvPicPr>
                      <p:nvPr/>
                    </p:nvPicPr>
                    <p:blipFill>
                      <a:blip r:embed="rId4">
                        <a:extLst>
                          <a:ext uri="{28A0092B-C50C-407E-A947-70E740481C1C}">
                            <a14:useLocalDpi xmlns:a14="http://schemas.microsoft.com/office/drawing/2010/main" val="0"/>
                          </a:ext>
                        </a:extLst>
                      </a:blip>
                      <a:srcRect l="-4445" t="-7201" r="-4445" b="-7201"/>
                      <a:stretch>
                        <a:fillRect/>
                      </a:stretch>
                    </p:blipFill>
                    <p:spPr bwMode="auto">
                      <a:xfrm>
                        <a:off x="6359432" y="121185"/>
                        <a:ext cx="2239963" cy="728662"/>
                      </a:xfrm>
                      <a:prstGeom prst="rect">
                        <a:avLst/>
                      </a:prstGeom>
                      <a:solidFill>
                        <a:srgbClr val="C0C0C0"/>
                      </a:solidFill>
                      <a:ln>
                        <a:noFill/>
                      </a:ln>
                      <a:extLst>
                        <a:ext uri="{91240B29-F687-4f45-9708-019B960494DF}">
                          <a14:hiddenLine xmlns:a14="http://schemas.microsoft.com/office/drawing/2010/main" xmlns="" w="9525">
                            <a:solidFill>
                              <a:schemeClr val="tx1"/>
                            </a:solidFill>
                            <a:miter lim="800000"/>
                            <a:headEnd/>
                            <a:tailEnd/>
                          </a14:hiddenLine>
                        </a:ext>
                      </a:extLst>
                    </p:spPr>
                  </p:pic>
                </p:oleObj>
              </mc:Fallback>
            </mc:AlternateContent>
          </a:graphicData>
        </a:graphic>
      </p:graphicFrame>
      <p:sp>
        <p:nvSpPr>
          <p:cNvPr id="9" name="Rectangle 3">
            <a:extLst>
              <a:ext uri="{FF2B5EF4-FFF2-40B4-BE49-F238E27FC236}">
                <a16:creationId xmlns:a16="http://schemas.microsoft.com/office/drawing/2014/main" id="{83A60F2C-7E90-2CA6-299F-32F3F6E257F9}"/>
              </a:ext>
            </a:extLst>
          </p:cNvPr>
          <p:cNvSpPr txBox="1">
            <a:spLocks noChangeArrowheads="1"/>
          </p:cNvSpPr>
          <p:nvPr/>
        </p:nvSpPr>
        <p:spPr bwMode="auto">
          <a:xfrm>
            <a:off x="527257" y="834254"/>
            <a:ext cx="7848600" cy="52568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800" u="sng" dirty="0">
                <a:solidFill>
                  <a:srgbClr val="000000"/>
                </a:solidFill>
              </a:rPr>
              <a:t>Inputs</a:t>
            </a:r>
            <a:r>
              <a:rPr kumimoji="0" lang="en-US" sz="1800" dirty="0">
                <a:solidFill>
                  <a:srgbClr val="000000"/>
                </a:solidFill>
              </a:rPr>
              <a:t>:   </a:t>
            </a:r>
            <a:r>
              <a:rPr kumimoji="0" lang="en-US" sz="1600" dirty="0">
                <a:solidFill>
                  <a:srgbClr val="000000"/>
                </a:solidFill>
                <a:latin typeface="Consolas"/>
                <a:cs typeface="Consolas"/>
              </a:rPr>
              <a:t>b</a:t>
            </a:r>
            <a:r>
              <a:rPr kumimoji="0" lang="en-US" sz="1800" dirty="0">
                <a:solidFill>
                  <a:srgbClr val="000000"/>
                </a:solidFill>
              </a:rPr>
              <a:t> and </a:t>
            </a:r>
            <a:r>
              <a:rPr kumimoji="0" lang="en-US" sz="1600" dirty="0">
                <a:solidFill>
                  <a:srgbClr val="000000"/>
                </a:solidFill>
                <a:latin typeface="Consolas"/>
                <a:cs typeface="Consolas"/>
              </a:rPr>
              <a:t>c </a:t>
            </a:r>
            <a:r>
              <a:rPr kumimoji="0" lang="en-US" sz="1800" dirty="0">
                <a:solidFill>
                  <a:srgbClr val="000000"/>
                </a:solidFill>
              </a:rPr>
              <a:t> (assumption: the coefficient of </a:t>
            </a:r>
            <a:r>
              <a:rPr kumimoji="0" lang="en-US" sz="1800" i="1" dirty="0">
                <a:solidFill>
                  <a:srgbClr val="000000"/>
                </a:solidFill>
              </a:rPr>
              <a:t>x</a:t>
            </a:r>
            <a:r>
              <a:rPr kumimoji="0" lang="en-US" sz="1800" baseline="30000" dirty="0">
                <a:solidFill>
                  <a:srgbClr val="000000"/>
                </a:solidFill>
              </a:rPr>
              <a:t>2</a:t>
            </a:r>
            <a:r>
              <a:rPr kumimoji="0" lang="en-US" sz="1800" dirty="0">
                <a:solidFill>
                  <a:srgbClr val="000000"/>
                </a:solidFill>
              </a:rPr>
              <a:t> is 1)</a:t>
            </a:r>
            <a:endParaRPr kumimoji="0" lang="en-US" sz="1800" dirty="0">
              <a:solidFill>
                <a:srgbClr val="000000"/>
              </a:solidFill>
              <a:cs typeface="Times New Roman"/>
            </a:endParaRPr>
          </a:p>
        </p:txBody>
      </p:sp>
    </p:spTree>
    <p:extLst>
      <p:ext uri="{BB962C8B-B14F-4D97-AF65-F5344CB8AC3E}">
        <p14:creationId xmlns:p14="http://schemas.microsoft.com/office/powerpoint/2010/main" val="32986185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Rectangle 2"/>
          <p:cNvSpPr>
            <a:spLocks noChangeArrowheads="1"/>
          </p:cNvSpPr>
          <p:nvPr/>
        </p:nvSpPr>
        <p:spPr bwMode="auto">
          <a:xfrm>
            <a:off x="1552964" y="1359940"/>
            <a:ext cx="5286375" cy="3942105"/>
          </a:xfrm>
          <a:prstGeom prst="rect">
            <a:avLst/>
          </a:prstGeom>
          <a:solidFill>
            <a:schemeClr val="bg1"/>
          </a:solidFill>
          <a:ln w="12700">
            <a:solidFill>
              <a:schemeClr val="bg1">
                <a:lumMod val="50000"/>
              </a:schemeClr>
            </a:solidFill>
            <a:miter lim="800000"/>
            <a:headEnd/>
            <a:tailEnd/>
          </a:ln>
          <a:effectLst>
            <a:outerShdw blurRad="50800" dist="38100" dir="2700000" algn="tl" rotWithShape="0">
              <a:srgbClr val="000000">
                <a:alpha val="43000"/>
              </a:srgbClr>
            </a:outerShdw>
          </a:effectLst>
        </p:spPr>
        <p:txBody>
          <a:bodyPr lIns="182880" tIns="182880" rIns="182880" bIns="182880">
            <a:prstTxWarp prst="textNoShape">
              <a:avLst/>
            </a:prstTxWarp>
            <a:noAutofit/>
          </a:bodyPr>
          <a:lstStyle/>
          <a:p>
            <a:pPr>
              <a:lnSpc>
                <a:spcPct val="50000"/>
              </a:lnSpc>
              <a:spcBef>
                <a:spcPct val="50000"/>
              </a:spcBef>
            </a:pPr>
            <a:r>
              <a:rPr lang="en-US" sz="1400" dirty="0">
                <a:solidFill>
                  <a:schemeClr val="bg2"/>
                </a:solidFill>
                <a:latin typeface="Consolas"/>
                <a:cs typeface="Consolas"/>
              </a:rPr>
              <a:t>% </a:t>
            </a:r>
            <a:r>
              <a:rPr lang="en-US" sz="1400" b="1" dirty="0">
                <a:latin typeface="Consolas"/>
                <a:cs typeface="Consolas"/>
              </a:rPr>
              <a:t>java Quad1 –3.0 2.0</a:t>
            </a:r>
          </a:p>
          <a:p>
            <a:pPr>
              <a:lnSpc>
                <a:spcPct val="50000"/>
              </a:lnSpc>
              <a:spcBef>
                <a:spcPct val="50000"/>
              </a:spcBef>
            </a:pPr>
            <a:r>
              <a:rPr lang="en-US" sz="1400" dirty="0">
                <a:solidFill>
                  <a:schemeClr val="bg2"/>
                </a:solidFill>
                <a:latin typeface="Consolas"/>
                <a:cs typeface="Consolas"/>
              </a:rPr>
              <a:t>2.0</a:t>
            </a:r>
          </a:p>
          <a:p>
            <a:pPr>
              <a:lnSpc>
                <a:spcPct val="50000"/>
              </a:lnSpc>
              <a:spcBef>
                <a:spcPct val="50000"/>
              </a:spcBef>
            </a:pPr>
            <a:r>
              <a:rPr lang="en-US" sz="1400" dirty="0">
                <a:solidFill>
                  <a:schemeClr val="bg2"/>
                </a:solidFill>
                <a:latin typeface="Consolas"/>
                <a:cs typeface="Consolas"/>
              </a:rPr>
              <a:t>1.0</a:t>
            </a:r>
          </a:p>
          <a:p>
            <a:pPr>
              <a:lnSpc>
                <a:spcPct val="50000"/>
              </a:lnSpc>
              <a:spcBef>
                <a:spcPct val="50000"/>
              </a:spcBef>
            </a:pPr>
            <a:endParaRPr lang="en-US" sz="1400" dirty="0">
              <a:solidFill>
                <a:schemeClr val="bg2"/>
              </a:solidFill>
              <a:latin typeface="Consolas"/>
              <a:cs typeface="Consolas"/>
            </a:endParaRPr>
          </a:p>
          <a:p>
            <a:pPr>
              <a:lnSpc>
                <a:spcPct val="50000"/>
              </a:lnSpc>
              <a:spcBef>
                <a:spcPct val="50000"/>
              </a:spcBef>
            </a:pPr>
            <a:r>
              <a:rPr lang="en-US" sz="1400" dirty="0">
                <a:solidFill>
                  <a:schemeClr val="bg2"/>
                </a:solidFill>
                <a:latin typeface="Consolas"/>
                <a:cs typeface="Consolas"/>
              </a:rPr>
              <a:t>% </a:t>
            </a:r>
            <a:r>
              <a:rPr lang="en-US" sz="1400" b="1" dirty="0">
                <a:solidFill>
                  <a:srgbClr val="000000"/>
                </a:solidFill>
                <a:latin typeface="Consolas"/>
                <a:cs typeface="Consolas"/>
              </a:rPr>
              <a:t>java Quad1 –1.0 –1.0</a:t>
            </a:r>
          </a:p>
          <a:p>
            <a:pPr>
              <a:lnSpc>
                <a:spcPct val="50000"/>
              </a:lnSpc>
              <a:spcBef>
                <a:spcPct val="50000"/>
              </a:spcBef>
            </a:pPr>
            <a:r>
              <a:rPr lang="en-US" sz="1400" dirty="0">
                <a:solidFill>
                  <a:schemeClr val="bg2"/>
                </a:solidFill>
                <a:latin typeface="Consolas"/>
                <a:cs typeface="Consolas"/>
              </a:rPr>
              <a:t>1.618033988749895</a:t>
            </a:r>
          </a:p>
          <a:p>
            <a:pPr>
              <a:lnSpc>
                <a:spcPct val="50000"/>
              </a:lnSpc>
              <a:spcBef>
                <a:spcPct val="50000"/>
              </a:spcBef>
            </a:pPr>
            <a:r>
              <a:rPr lang="en-US" sz="1400" dirty="0">
                <a:solidFill>
                  <a:schemeClr val="bg2"/>
                </a:solidFill>
                <a:latin typeface="Consolas"/>
                <a:cs typeface="Consolas"/>
              </a:rPr>
              <a:t>-0.6180339887498949</a:t>
            </a:r>
          </a:p>
          <a:p>
            <a:pPr>
              <a:lnSpc>
                <a:spcPct val="50000"/>
              </a:lnSpc>
              <a:spcBef>
                <a:spcPct val="50000"/>
              </a:spcBef>
            </a:pPr>
            <a:endParaRPr lang="en-US" sz="1400" dirty="0">
              <a:solidFill>
                <a:schemeClr val="bg2"/>
              </a:solidFill>
              <a:latin typeface="Consolas"/>
              <a:cs typeface="Consolas"/>
            </a:endParaRPr>
          </a:p>
          <a:p>
            <a:pPr>
              <a:lnSpc>
                <a:spcPct val="50000"/>
              </a:lnSpc>
              <a:spcBef>
                <a:spcPct val="50000"/>
              </a:spcBef>
            </a:pPr>
            <a:r>
              <a:rPr lang="en-US" sz="1400" dirty="0">
                <a:solidFill>
                  <a:schemeClr val="bg2"/>
                </a:solidFill>
                <a:latin typeface="Consolas"/>
                <a:cs typeface="Consolas"/>
              </a:rPr>
              <a:t>% </a:t>
            </a:r>
            <a:r>
              <a:rPr lang="en-US" sz="1400" b="1" dirty="0">
                <a:solidFill>
                  <a:srgbClr val="000000"/>
                </a:solidFill>
                <a:latin typeface="Consolas"/>
                <a:cs typeface="Consolas"/>
              </a:rPr>
              <a:t>java Quad1 1.0 1.0</a:t>
            </a:r>
          </a:p>
          <a:p>
            <a:pPr>
              <a:lnSpc>
                <a:spcPct val="50000"/>
              </a:lnSpc>
              <a:spcBef>
                <a:spcPct val="50000"/>
              </a:spcBef>
            </a:pPr>
            <a:r>
              <a:rPr lang="en-US" sz="1400" dirty="0">
                <a:solidFill>
                  <a:schemeClr val="bg2"/>
                </a:solidFill>
                <a:latin typeface="Consolas"/>
                <a:cs typeface="Consolas"/>
              </a:rPr>
              <a:t>NaN</a:t>
            </a:r>
          </a:p>
          <a:p>
            <a:pPr>
              <a:lnSpc>
                <a:spcPct val="50000"/>
              </a:lnSpc>
              <a:spcBef>
                <a:spcPct val="50000"/>
              </a:spcBef>
            </a:pPr>
            <a:r>
              <a:rPr lang="en-US" sz="1400" dirty="0">
                <a:solidFill>
                  <a:schemeClr val="bg2"/>
                </a:solidFill>
                <a:latin typeface="Consolas"/>
                <a:cs typeface="Consolas"/>
              </a:rPr>
              <a:t>NaN</a:t>
            </a:r>
          </a:p>
          <a:p>
            <a:pPr>
              <a:lnSpc>
                <a:spcPct val="50000"/>
              </a:lnSpc>
              <a:spcBef>
                <a:spcPct val="50000"/>
              </a:spcBef>
            </a:pPr>
            <a:endParaRPr lang="en-US" sz="1400" dirty="0">
              <a:solidFill>
                <a:schemeClr val="bg2"/>
              </a:solidFill>
              <a:latin typeface="Consolas"/>
              <a:cs typeface="Consolas"/>
            </a:endParaRPr>
          </a:p>
          <a:p>
            <a:pPr>
              <a:lnSpc>
                <a:spcPct val="50000"/>
              </a:lnSpc>
              <a:spcBef>
                <a:spcPct val="50000"/>
              </a:spcBef>
            </a:pPr>
            <a:r>
              <a:rPr lang="en-US" sz="1400" dirty="0">
                <a:solidFill>
                  <a:schemeClr val="bg2"/>
                </a:solidFill>
                <a:latin typeface="Consolas"/>
                <a:cs typeface="Consolas"/>
              </a:rPr>
              <a:t>% </a:t>
            </a:r>
            <a:r>
              <a:rPr lang="en-US" sz="1400" b="1" dirty="0">
                <a:solidFill>
                  <a:srgbClr val="000000"/>
                </a:solidFill>
                <a:latin typeface="Consolas"/>
                <a:cs typeface="Consolas"/>
              </a:rPr>
              <a:t>java Quad1 1.0 hello</a:t>
            </a:r>
          </a:p>
          <a:p>
            <a:pPr>
              <a:lnSpc>
                <a:spcPct val="50000"/>
              </a:lnSpc>
              <a:spcBef>
                <a:spcPct val="50000"/>
              </a:spcBef>
            </a:pPr>
            <a:r>
              <a:rPr lang="en-US" sz="1400" dirty="0">
                <a:solidFill>
                  <a:schemeClr val="bg2"/>
                </a:solidFill>
                <a:latin typeface="Consolas"/>
                <a:cs typeface="Consolas"/>
              </a:rPr>
              <a:t>java.lang.NumberFormatException: hello</a:t>
            </a:r>
          </a:p>
          <a:p>
            <a:pPr>
              <a:lnSpc>
                <a:spcPct val="50000"/>
              </a:lnSpc>
              <a:spcBef>
                <a:spcPct val="50000"/>
              </a:spcBef>
            </a:pPr>
            <a:endParaRPr lang="en-US" sz="1400" dirty="0">
              <a:solidFill>
                <a:schemeClr val="bg2"/>
              </a:solidFill>
              <a:latin typeface="Consolas"/>
              <a:cs typeface="Consolas"/>
            </a:endParaRPr>
          </a:p>
          <a:p>
            <a:pPr>
              <a:lnSpc>
                <a:spcPct val="50000"/>
              </a:lnSpc>
              <a:spcBef>
                <a:spcPct val="50000"/>
              </a:spcBef>
            </a:pPr>
            <a:r>
              <a:rPr lang="en-US" sz="1400" dirty="0">
                <a:solidFill>
                  <a:schemeClr val="bg2"/>
                </a:solidFill>
                <a:latin typeface="Consolas"/>
                <a:cs typeface="Consolas"/>
              </a:rPr>
              <a:t>% </a:t>
            </a:r>
            <a:r>
              <a:rPr lang="en-US" sz="1400" b="1" dirty="0">
                <a:solidFill>
                  <a:srgbClr val="000000"/>
                </a:solidFill>
                <a:latin typeface="Consolas"/>
                <a:cs typeface="Consolas"/>
              </a:rPr>
              <a:t>java Quad1 1.0</a:t>
            </a:r>
          </a:p>
          <a:p>
            <a:pPr>
              <a:lnSpc>
                <a:spcPct val="50000"/>
              </a:lnSpc>
              <a:spcBef>
                <a:spcPct val="50000"/>
              </a:spcBef>
            </a:pPr>
            <a:r>
              <a:rPr lang="en-US" sz="1400" dirty="0">
                <a:solidFill>
                  <a:schemeClr val="bg2"/>
                </a:solidFill>
                <a:latin typeface="Consolas"/>
                <a:cs typeface="Consolas"/>
              </a:rPr>
              <a:t>java.lang.ArrayIndexOutOfBoundsException</a:t>
            </a:r>
          </a:p>
        </p:txBody>
      </p:sp>
      <p:sp>
        <p:nvSpPr>
          <p:cNvPr id="43012" name="Rectangle 3"/>
          <p:cNvSpPr>
            <a:spLocks noGrp="1" noChangeArrowheads="1"/>
          </p:cNvSpPr>
          <p:nvPr>
            <p:ph type="title"/>
          </p:nvPr>
        </p:nvSpPr>
        <p:spPr/>
        <p:txBody>
          <a:bodyPr/>
          <a:lstStyle/>
          <a:p>
            <a:pPr marL="0" indent="0"/>
            <a:r>
              <a:rPr kumimoji="0" lang="en-US" dirty="0">
                <a:solidFill>
                  <a:srgbClr val="000000"/>
                </a:solidFill>
                <a:latin typeface="Times New Roman"/>
                <a:cs typeface="Times New Roman"/>
              </a:rPr>
              <a:t>Example: Solve the quadratic equation  </a:t>
            </a:r>
            <a:r>
              <a:rPr kumimoji="0" lang="en-US" i="1" dirty="0">
                <a:solidFill>
                  <a:srgbClr val="000000"/>
                </a:solidFill>
                <a:latin typeface="Times New Roman"/>
                <a:cs typeface="Times New Roman"/>
              </a:rPr>
              <a:t>x</a:t>
            </a:r>
            <a:r>
              <a:rPr kumimoji="0" lang="en-US" baseline="30000" dirty="0">
                <a:solidFill>
                  <a:srgbClr val="000000"/>
                </a:solidFill>
                <a:latin typeface="Times New Roman"/>
                <a:cs typeface="Times New Roman"/>
              </a:rPr>
              <a:t>2</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bx</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c</a:t>
            </a:r>
            <a:r>
              <a:rPr kumimoji="0" lang="en-US" dirty="0">
                <a:solidFill>
                  <a:srgbClr val="000000"/>
                </a:solidFill>
                <a:latin typeface="Times New Roman"/>
                <a:cs typeface="Times New Roman"/>
              </a:rPr>
              <a:t> = 0</a:t>
            </a:r>
          </a:p>
        </p:txBody>
      </p:sp>
      <p:sp>
        <p:nvSpPr>
          <p:cNvPr id="43017" name="Text Box 8"/>
          <p:cNvSpPr txBox="1">
            <a:spLocks noChangeArrowheads="1"/>
          </p:cNvSpPr>
          <p:nvPr/>
        </p:nvSpPr>
        <p:spPr bwMode="auto">
          <a:xfrm>
            <a:off x="303719" y="1406128"/>
            <a:ext cx="1177925" cy="319037"/>
          </a:xfrm>
          <a:prstGeom prst="rect">
            <a:avLst/>
          </a:prstGeom>
          <a:noFill/>
          <a:ln w="15875">
            <a:noFill/>
            <a:miter lim="800000"/>
            <a:headEnd/>
            <a:tailEnd/>
          </a:ln>
        </p:spPr>
        <p:txBody>
          <a:bodyPr lIns="102590" tIns="51296" rIns="102590" bIns="51296">
            <a:prstTxWarp prst="textNoShape">
              <a:avLst/>
            </a:prstTxWarp>
            <a:spAutoFit/>
          </a:bodyPr>
          <a:lstStyle/>
          <a:p>
            <a:pPr algn="r" defTabSz="1019175">
              <a:spcBef>
                <a:spcPct val="50000"/>
              </a:spcBef>
            </a:pPr>
            <a:r>
              <a:rPr kumimoji="1" lang="en-US" sz="1400" dirty="0">
                <a:solidFill>
                  <a:schemeClr val="hlink"/>
                </a:solidFill>
                <a:latin typeface="Times New Roman"/>
                <a:cs typeface="Times New Roman"/>
              </a:rPr>
              <a:t>x</a:t>
            </a:r>
            <a:r>
              <a:rPr kumimoji="1" lang="en-US" sz="1400" baseline="30000" dirty="0">
                <a:solidFill>
                  <a:schemeClr val="hlink"/>
                </a:solidFill>
                <a:latin typeface="Times New Roman"/>
                <a:cs typeface="Times New Roman"/>
              </a:rPr>
              <a:t>2</a:t>
            </a:r>
            <a:r>
              <a:rPr kumimoji="1" lang="en-US" sz="1400" dirty="0">
                <a:solidFill>
                  <a:schemeClr val="hlink"/>
                </a:solidFill>
                <a:latin typeface="Times New Roman"/>
                <a:cs typeface="Times New Roman"/>
              </a:rPr>
              <a:t> – 3x + 2</a:t>
            </a:r>
          </a:p>
        </p:txBody>
      </p:sp>
      <p:sp>
        <p:nvSpPr>
          <p:cNvPr id="43018" name="Text Box 9"/>
          <p:cNvSpPr txBox="1">
            <a:spLocks noChangeArrowheads="1"/>
          </p:cNvSpPr>
          <p:nvPr/>
        </p:nvSpPr>
        <p:spPr bwMode="auto">
          <a:xfrm>
            <a:off x="468116" y="2253615"/>
            <a:ext cx="1025525" cy="319037"/>
          </a:xfrm>
          <a:prstGeom prst="rect">
            <a:avLst/>
          </a:prstGeom>
          <a:noFill/>
          <a:ln w="15875">
            <a:noFill/>
            <a:miter lim="800000"/>
            <a:headEnd/>
            <a:tailEnd/>
          </a:ln>
        </p:spPr>
        <p:txBody>
          <a:bodyPr lIns="102590" tIns="51296" rIns="102590" bIns="51296">
            <a:prstTxWarp prst="textNoShape">
              <a:avLst/>
            </a:prstTxWarp>
            <a:spAutoFit/>
          </a:bodyPr>
          <a:lstStyle/>
          <a:p>
            <a:pPr algn="r" defTabSz="1019175">
              <a:spcBef>
                <a:spcPct val="50000"/>
              </a:spcBef>
            </a:pPr>
            <a:r>
              <a:rPr kumimoji="1" lang="en-US" sz="1400" dirty="0">
                <a:solidFill>
                  <a:schemeClr val="hlink"/>
                </a:solidFill>
                <a:latin typeface="Times New Roman"/>
                <a:cs typeface="Times New Roman"/>
              </a:rPr>
              <a:t>x</a:t>
            </a:r>
            <a:r>
              <a:rPr kumimoji="1" lang="en-US" sz="1400" baseline="30000" dirty="0">
                <a:solidFill>
                  <a:schemeClr val="hlink"/>
                </a:solidFill>
                <a:latin typeface="Times New Roman"/>
                <a:cs typeface="Times New Roman"/>
              </a:rPr>
              <a:t>2</a:t>
            </a:r>
            <a:r>
              <a:rPr kumimoji="1" lang="en-US" sz="1400" dirty="0">
                <a:solidFill>
                  <a:schemeClr val="hlink"/>
                </a:solidFill>
                <a:latin typeface="Times New Roman"/>
                <a:cs typeface="Times New Roman"/>
              </a:rPr>
              <a:t> – x - 1</a:t>
            </a:r>
          </a:p>
        </p:txBody>
      </p:sp>
      <p:sp>
        <p:nvSpPr>
          <p:cNvPr id="43019" name="Text Box 10"/>
          <p:cNvSpPr txBox="1">
            <a:spLocks noChangeArrowheads="1"/>
          </p:cNvSpPr>
          <p:nvPr/>
        </p:nvSpPr>
        <p:spPr bwMode="auto">
          <a:xfrm>
            <a:off x="430107" y="3058242"/>
            <a:ext cx="1025525" cy="319037"/>
          </a:xfrm>
          <a:prstGeom prst="rect">
            <a:avLst/>
          </a:prstGeom>
          <a:noFill/>
          <a:ln w="15875">
            <a:noFill/>
            <a:miter lim="800000"/>
            <a:headEnd/>
            <a:tailEnd/>
          </a:ln>
        </p:spPr>
        <p:txBody>
          <a:bodyPr lIns="102590" tIns="51296" rIns="102590" bIns="51296">
            <a:prstTxWarp prst="textNoShape">
              <a:avLst/>
            </a:prstTxWarp>
            <a:spAutoFit/>
          </a:bodyPr>
          <a:lstStyle/>
          <a:p>
            <a:pPr algn="r" defTabSz="1019175">
              <a:spcBef>
                <a:spcPct val="50000"/>
              </a:spcBef>
            </a:pPr>
            <a:r>
              <a:rPr kumimoji="1" lang="en-US" sz="1400" dirty="0">
                <a:solidFill>
                  <a:schemeClr val="hlink"/>
                </a:solidFill>
                <a:latin typeface="Times New Roman"/>
                <a:cs typeface="Times New Roman"/>
              </a:rPr>
              <a:t>x</a:t>
            </a:r>
            <a:r>
              <a:rPr kumimoji="1" lang="en-US" sz="1400" baseline="30000" dirty="0">
                <a:solidFill>
                  <a:schemeClr val="hlink"/>
                </a:solidFill>
                <a:latin typeface="Times New Roman"/>
                <a:cs typeface="Times New Roman"/>
              </a:rPr>
              <a:t>2</a:t>
            </a:r>
            <a:r>
              <a:rPr kumimoji="1" lang="en-US" sz="1400" dirty="0">
                <a:solidFill>
                  <a:schemeClr val="hlink"/>
                </a:solidFill>
                <a:latin typeface="Times New Roman"/>
                <a:cs typeface="Times New Roman"/>
              </a:rPr>
              <a:t> + x + 1</a:t>
            </a:r>
          </a:p>
        </p:txBody>
      </p:sp>
      <p:grpSp>
        <p:nvGrpSpPr>
          <p:cNvPr id="2" name="Group 1"/>
          <p:cNvGrpSpPr/>
          <p:nvPr/>
        </p:nvGrpSpPr>
        <p:grpSpPr>
          <a:xfrm>
            <a:off x="3867654" y="1718331"/>
            <a:ext cx="2890722" cy="417232"/>
            <a:chOff x="3916478" y="2149091"/>
            <a:chExt cx="2890722" cy="417232"/>
          </a:xfrm>
        </p:grpSpPr>
        <p:sp>
          <p:nvSpPr>
            <p:cNvPr id="43014" name="Text Box 5"/>
            <p:cNvSpPr txBox="1">
              <a:spLocks noChangeArrowheads="1"/>
            </p:cNvSpPr>
            <p:nvPr/>
          </p:nvSpPr>
          <p:spPr bwMode="auto">
            <a:xfrm>
              <a:off x="4549775" y="2278063"/>
              <a:ext cx="2257425" cy="288260"/>
            </a:xfrm>
            <a:prstGeom prst="rect">
              <a:avLst/>
            </a:prstGeom>
            <a:noFill/>
            <a:ln w="15875">
              <a:noFill/>
              <a:miter lim="800000"/>
              <a:headEnd/>
              <a:tailEnd/>
            </a:ln>
          </p:spPr>
          <p:txBody>
            <a:bodyPr lIns="102590" tIns="51296" rIns="102590" bIns="51296">
              <a:prstTxWarp prst="textNoShape">
                <a:avLst/>
              </a:prstTxWarp>
              <a:spAutoFit/>
            </a:bodyPr>
            <a:lstStyle/>
            <a:p>
              <a:pPr defTabSz="1019175">
                <a:spcBef>
                  <a:spcPct val="50000"/>
                </a:spcBef>
              </a:pPr>
              <a:r>
                <a:rPr kumimoji="1" lang="en-US" dirty="0">
                  <a:solidFill>
                    <a:srgbClr val="008000"/>
                  </a:solidFill>
                </a:rPr>
                <a:t>command-line arguments</a:t>
              </a:r>
            </a:p>
          </p:txBody>
        </p:sp>
        <p:sp>
          <p:nvSpPr>
            <p:cNvPr id="43020" name="Line 11"/>
            <p:cNvSpPr>
              <a:spLocks noChangeShapeType="1"/>
            </p:cNvSpPr>
            <p:nvPr/>
          </p:nvSpPr>
          <p:spPr bwMode="auto">
            <a:xfrm flipH="1" flipV="1">
              <a:off x="3916478" y="2149091"/>
              <a:ext cx="699972" cy="192471"/>
            </a:xfrm>
            <a:prstGeom prst="line">
              <a:avLst/>
            </a:prstGeom>
            <a:noFill/>
            <a:ln w="12700">
              <a:solidFill>
                <a:srgbClr val="008000"/>
              </a:solidFill>
              <a:round/>
              <a:headEnd/>
              <a:tailEnd type="triangle" w="lg" len="lg"/>
            </a:ln>
          </p:spPr>
          <p:txBody>
            <a:bodyPr wrap="none" lIns="92075" tIns="46038" rIns="92075" bIns="46038" anchor="ctr">
              <a:prstTxWarp prst="textNoShape">
                <a:avLst/>
              </a:prstTxWarp>
            </a:bodyPr>
            <a:lstStyle/>
            <a:p>
              <a:endParaRPr lang="en-US" dirty="0">
                <a:solidFill>
                  <a:srgbClr val="008000"/>
                </a:solidFill>
              </a:endParaRPr>
            </a:p>
          </p:txBody>
        </p:sp>
      </p:grpSp>
      <p:grpSp>
        <p:nvGrpSpPr>
          <p:cNvPr id="3" name="Group 2"/>
          <p:cNvGrpSpPr/>
          <p:nvPr/>
        </p:nvGrpSpPr>
        <p:grpSpPr>
          <a:xfrm>
            <a:off x="2108025" y="1885855"/>
            <a:ext cx="2498888" cy="307838"/>
            <a:chOff x="3712218" y="3179235"/>
            <a:chExt cx="2350563" cy="307838"/>
          </a:xfrm>
        </p:grpSpPr>
        <p:sp>
          <p:nvSpPr>
            <p:cNvPr id="43016" name="Text Box 7"/>
            <p:cNvSpPr txBox="1">
              <a:spLocks noChangeArrowheads="1"/>
            </p:cNvSpPr>
            <p:nvPr/>
          </p:nvSpPr>
          <p:spPr bwMode="auto">
            <a:xfrm>
              <a:off x="4294188" y="3198813"/>
              <a:ext cx="1768593" cy="288260"/>
            </a:xfrm>
            <a:prstGeom prst="rect">
              <a:avLst/>
            </a:prstGeom>
            <a:noFill/>
            <a:ln w="15875">
              <a:noFill/>
              <a:miter lim="800000"/>
              <a:headEnd/>
              <a:tailEnd/>
            </a:ln>
          </p:spPr>
          <p:txBody>
            <a:bodyPr wrap="square" lIns="102590" tIns="51296" rIns="102590" bIns="51296">
              <a:prstTxWarp prst="textNoShape">
                <a:avLst/>
              </a:prstTxWarp>
              <a:spAutoFit/>
            </a:bodyPr>
            <a:lstStyle/>
            <a:p>
              <a:pPr defTabSz="1019175">
                <a:spcBef>
                  <a:spcPct val="50000"/>
                </a:spcBef>
              </a:pPr>
              <a:r>
                <a:rPr kumimoji="1" lang="en-US" dirty="0">
                  <a:solidFill>
                    <a:srgbClr val="008000"/>
                  </a:solidFill>
                </a:rPr>
                <a:t>the two solutions</a:t>
              </a:r>
            </a:p>
          </p:txBody>
        </p:sp>
        <p:sp>
          <p:nvSpPr>
            <p:cNvPr id="43021" name="Line 12"/>
            <p:cNvSpPr>
              <a:spLocks noChangeShapeType="1"/>
            </p:cNvSpPr>
            <p:nvPr/>
          </p:nvSpPr>
          <p:spPr bwMode="auto">
            <a:xfrm flipH="1" flipV="1">
              <a:off x="3712218" y="3179235"/>
              <a:ext cx="569270" cy="122765"/>
            </a:xfrm>
            <a:prstGeom prst="line">
              <a:avLst/>
            </a:prstGeom>
            <a:noFill/>
            <a:ln w="12700">
              <a:solidFill>
                <a:srgbClr val="008000"/>
              </a:solidFill>
              <a:round/>
              <a:headEnd/>
              <a:tailEnd type="triangle" w="lg" len="lg"/>
            </a:ln>
          </p:spPr>
          <p:txBody>
            <a:bodyPr wrap="none" lIns="92075" tIns="46038" rIns="92075" bIns="46038" anchor="ctr">
              <a:prstTxWarp prst="textNoShape">
                <a:avLst/>
              </a:prstTxWarp>
            </a:bodyPr>
            <a:lstStyle/>
            <a:p>
              <a:endParaRPr lang="en-US" dirty="0">
                <a:solidFill>
                  <a:srgbClr val="008000"/>
                </a:solidFill>
              </a:endParaRPr>
            </a:p>
          </p:txBody>
        </p:sp>
      </p:grpSp>
      <p:grpSp>
        <p:nvGrpSpPr>
          <p:cNvPr id="4" name="Group 3"/>
          <p:cNvGrpSpPr/>
          <p:nvPr/>
        </p:nvGrpSpPr>
        <p:grpSpPr>
          <a:xfrm>
            <a:off x="2243826" y="3530038"/>
            <a:ext cx="1785156" cy="288260"/>
            <a:chOff x="2292650" y="3960798"/>
            <a:chExt cx="1785156" cy="288260"/>
          </a:xfrm>
        </p:grpSpPr>
        <p:sp>
          <p:nvSpPr>
            <p:cNvPr id="43015" name="Text Box 6"/>
            <p:cNvSpPr txBox="1">
              <a:spLocks noChangeArrowheads="1"/>
            </p:cNvSpPr>
            <p:nvPr/>
          </p:nvSpPr>
          <p:spPr bwMode="auto">
            <a:xfrm>
              <a:off x="2734781" y="3960798"/>
              <a:ext cx="1343025" cy="288260"/>
            </a:xfrm>
            <a:prstGeom prst="rect">
              <a:avLst/>
            </a:prstGeom>
            <a:noFill/>
            <a:ln w="15875">
              <a:noFill/>
              <a:miter lim="800000"/>
              <a:headEnd/>
              <a:tailEnd/>
            </a:ln>
          </p:spPr>
          <p:txBody>
            <a:bodyPr lIns="102590" tIns="51296" rIns="102590" bIns="51296">
              <a:prstTxWarp prst="textNoShape">
                <a:avLst/>
              </a:prstTxWarp>
              <a:spAutoFit/>
            </a:bodyPr>
            <a:lstStyle/>
            <a:p>
              <a:pPr defTabSz="1019175">
                <a:spcBef>
                  <a:spcPct val="50000"/>
                </a:spcBef>
              </a:pPr>
              <a:r>
                <a:rPr kumimoji="1" lang="en-US" dirty="0">
                  <a:solidFill>
                    <a:srgbClr val="008000"/>
                  </a:solidFill>
                </a:rPr>
                <a:t>not a number</a:t>
              </a:r>
            </a:p>
          </p:txBody>
        </p:sp>
        <p:sp>
          <p:nvSpPr>
            <p:cNvPr id="43022" name="Line 13"/>
            <p:cNvSpPr>
              <a:spLocks noChangeShapeType="1"/>
            </p:cNvSpPr>
            <p:nvPr/>
          </p:nvSpPr>
          <p:spPr bwMode="auto">
            <a:xfrm flipH="1" flipV="1">
              <a:off x="2292650" y="4016360"/>
              <a:ext cx="478192" cy="95331"/>
            </a:xfrm>
            <a:prstGeom prst="line">
              <a:avLst/>
            </a:prstGeom>
            <a:noFill/>
            <a:ln w="12700">
              <a:solidFill>
                <a:srgbClr val="008000"/>
              </a:solidFill>
              <a:round/>
              <a:headEnd/>
              <a:tailEnd type="triangle" w="lg" len="lg"/>
            </a:ln>
          </p:spPr>
          <p:txBody>
            <a:bodyPr wrap="none" lIns="92075" tIns="46038" rIns="92075" bIns="46038" anchor="ctr">
              <a:prstTxWarp prst="textNoShape">
                <a:avLst/>
              </a:prstTxWarp>
            </a:bodyPr>
            <a:lstStyle/>
            <a:p>
              <a:endParaRPr lang="en-US" dirty="0">
                <a:solidFill>
                  <a:srgbClr val="008000"/>
                </a:solidFill>
              </a:endParaRPr>
            </a:p>
          </p:txBody>
        </p:sp>
      </p:grpSp>
      <p:sp>
        <p:nvSpPr>
          <p:cNvPr id="18" name="Text Box 10"/>
          <p:cNvSpPr txBox="1">
            <a:spLocks noChangeArrowheads="1"/>
          </p:cNvSpPr>
          <p:nvPr/>
        </p:nvSpPr>
        <p:spPr bwMode="auto">
          <a:xfrm>
            <a:off x="361951" y="4010837"/>
            <a:ext cx="1025525" cy="534481"/>
          </a:xfrm>
          <a:prstGeom prst="rect">
            <a:avLst/>
          </a:prstGeom>
          <a:noFill/>
          <a:ln w="15875">
            <a:noFill/>
            <a:miter lim="800000"/>
            <a:headEnd/>
            <a:tailEnd/>
          </a:ln>
        </p:spPr>
        <p:txBody>
          <a:bodyPr lIns="102590" tIns="51296" rIns="102590" bIns="51296">
            <a:prstTxWarp prst="textNoShape">
              <a:avLst/>
            </a:prstTxWarp>
            <a:spAutoFit/>
          </a:bodyPr>
          <a:lstStyle/>
          <a:p>
            <a:pPr algn="r" defTabSz="1019175">
              <a:spcBef>
                <a:spcPct val="50000"/>
              </a:spcBef>
            </a:pPr>
            <a:r>
              <a:rPr kumimoji="1" lang="en-US" sz="1400" dirty="0">
                <a:solidFill>
                  <a:schemeClr val="hlink"/>
                </a:solidFill>
                <a:latin typeface="Times New Roman"/>
                <a:cs typeface="Times New Roman"/>
              </a:rPr>
              <a:t>invalid argument</a:t>
            </a:r>
          </a:p>
        </p:txBody>
      </p:sp>
      <p:sp>
        <p:nvSpPr>
          <p:cNvPr id="19" name="Text Box 10"/>
          <p:cNvSpPr txBox="1">
            <a:spLocks noChangeArrowheads="1"/>
          </p:cNvSpPr>
          <p:nvPr/>
        </p:nvSpPr>
        <p:spPr bwMode="auto">
          <a:xfrm>
            <a:off x="416661" y="4625025"/>
            <a:ext cx="1025525" cy="534481"/>
          </a:xfrm>
          <a:prstGeom prst="rect">
            <a:avLst/>
          </a:prstGeom>
          <a:noFill/>
          <a:ln w="15875">
            <a:noFill/>
            <a:miter lim="800000"/>
            <a:headEnd/>
            <a:tailEnd/>
          </a:ln>
        </p:spPr>
        <p:txBody>
          <a:bodyPr lIns="102590" tIns="51296" rIns="102590" bIns="51296">
            <a:prstTxWarp prst="textNoShape">
              <a:avLst/>
            </a:prstTxWarp>
            <a:spAutoFit/>
          </a:bodyPr>
          <a:lstStyle/>
          <a:p>
            <a:pPr algn="r" defTabSz="1019175">
              <a:spcBef>
                <a:spcPct val="50000"/>
              </a:spcBef>
            </a:pPr>
            <a:r>
              <a:rPr kumimoji="1" lang="en-US" sz="1400" dirty="0">
                <a:solidFill>
                  <a:schemeClr val="hlink"/>
                </a:solidFill>
                <a:latin typeface="Times New Roman"/>
                <a:cs typeface="Times New Roman"/>
              </a:rPr>
              <a:t>missing</a:t>
            </a:r>
            <a:br>
              <a:rPr kumimoji="1" lang="en-US" sz="1400" dirty="0">
                <a:solidFill>
                  <a:schemeClr val="hlink"/>
                </a:solidFill>
                <a:latin typeface="Times New Roman"/>
                <a:cs typeface="Times New Roman"/>
              </a:rPr>
            </a:br>
            <a:r>
              <a:rPr kumimoji="1" lang="en-US" sz="1400" dirty="0">
                <a:solidFill>
                  <a:schemeClr val="hlink"/>
                </a:solidFill>
                <a:latin typeface="Times New Roman"/>
                <a:cs typeface="Times New Roman"/>
              </a:rPr>
              <a:t>argument</a:t>
            </a:r>
          </a:p>
        </p:txBody>
      </p:sp>
      <p:sp>
        <p:nvSpPr>
          <p:cNvPr id="5" name="TextBox 4"/>
          <p:cNvSpPr txBox="1"/>
          <p:nvPr/>
        </p:nvSpPr>
        <p:spPr>
          <a:xfrm>
            <a:off x="-767186" y="4022105"/>
            <a:ext cx="184666" cy="276999"/>
          </a:xfrm>
          <a:prstGeom prst="rect">
            <a:avLst/>
          </a:prstGeom>
          <a:noFill/>
        </p:spPr>
        <p:txBody>
          <a:bodyPr wrap="none" rtlCol="0">
            <a:spAutoFit/>
          </a:bodyPr>
          <a:lstStyle/>
          <a:p>
            <a:endParaRPr lang="en-US" dirty="0"/>
          </a:p>
        </p:txBody>
      </p:sp>
      <p:graphicFrame>
        <p:nvGraphicFramePr>
          <p:cNvPr id="28" name="Object 2"/>
          <p:cNvGraphicFramePr>
            <a:graphicFrameLocks noChangeAspect="1"/>
          </p:cNvGraphicFramePr>
          <p:nvPr/>
        </p:nvGraphicFramePr>
        <p:xfrm>
          <a:off x="6359432" y="121185"/>
          <a:ext cx="2239963" cy="728662"/>
        </p:xfrm>
        <a:graphic>
          <a:graphicData uri="http://schemas.openxmlformats.org/presentationml/2006/ole">
            <mc:AlternateContent xmlns:mc="http://schemas.openxmlformats.org/markup-compatibility/2006">
              <mc:Choice xmlns:v="urn:schemas-microsoft-com:vml" Requires="v">
                <p:oleObj name="Equation" r:id="rId3" imgW="2057400" imgH="635000" progId="Equation.3">
                  <p:embed/>
                </p:oleObj>
              </mc:Choice>
              <mc:Fallback>
                <p:oleObj name="Equation" r:id="rId3" imgW="2057400" imgH="635000" progId="Equation.3">
                  <p:embed/>
                  <p:pic>
                    <p:nvPicPr>
                      <p:cNvPr id="28" name="Object 2"/>
                      <p:cNvPicPr>
                        <a:picLocks noChangeAspect="1" noChangeArrowheads="1"/>
                      </p:cNvPicPr>
                      <p:nvPr/>
                    </p:nvPicPr>
                    <p:blipFill>
                      <a:blip r:embed="rId4">
                        <a:extLst>
                          <a:ext uri="{28A0092B-C50C-407E-A947-70E740481C1C}">
                            <a14:useLocalDpi xmlns:a14="http://schemas.microsoft.com/office/drawing/2010/main" val="0"/>
                          </a:ext>
                        </a:extLst>
                      </a:blip>
                      <a:srcRect l="-4445" t="-7201" r="-4445" b="-7201"/>
                      <a:stretch>
                        <a:fillRect/>
                      </a:stretch>
                    </p:blipFill>
                    <p:spPr bwMode="auto">
                      <a:xfrm>
                        <a:off x="6359432" y="121185"/>
                        <a:ext cx="2239963" cy="728662"/>
                      </a:xfrm>
                      <a:prstGeom prst="rect">
                        <a:avLst/>
                      </a:prstGeom>
                      <a:solidFill>
                        <a:srgbClr val="C0C0C0"/>
                      </a:solidFill>
                      <a:ln>
                        <a:noFill/>
                      </a:ln>
                      <a:extLst>
                        <a:ext uri="{91240B29-F687-4f45-9708-019B960494DF}">
                          <a14:hiddenLine xmlns:a14="http://schemas.microsoft.com/office/drawing/2010/main" xmlns="" w="9525">
                            <a:solidFill>
                              <a:schemeClr val="tx1"/>
                            </a:solidFill>
                            <a:miter lim="800000"/>
                            <a:headEnd/>
                            <a:tailEnd/>
                          </a14:hiddenLine>
                        </a:ext>
                      </a:extLst>
                    </p:spPr>
                  </p:pic>
                </p:oleObj>
              </mc:Fallback>
            </mc:AlternateContent>
          </a:graphicData>
        </a:graphic>
      </p:graphicFrame>
      <p:sp>
        <p:nvSpPr>
          <p:cNvPr id="7" name="TextBox 6">
            <a:extLst>
              <a:ext uri="{FF2B5EF4-FFF2-40B4-BE49-F238E27FC236}">
                <a16:creationId xmlns:a16="http://schemas.microsoft.com/office/drawing/2014/main" id="{B80FCF0F-318F-DA5A-C273-72EE76A2B3C9}"/>
              </a:ext>
            </a:extLst>
          </p:cNvPr>
          <p:cNvSpPr txBox="1"/>
          <p:nvPr/>
        </p:nvSpPr>
        <p:spPr>
          <a:xfrm>
            <a:off x="1614762" y="5395278"/>
            <a:ext cx="6541496" cy="723275"/>
          </a:xfrm>
          <a:prstGeom prst="rect">
            <a:avLst/>
          </a:prstGeom>
          <a:noFill/>
        </p:spPr>
        <p:txBody>
          <a:bodyPr wrap="square">
            <a:spAutoFit/>
          </a:bodyPr>
          <a:lstStyle/>
          <a:p>
            <a:pPr>
              <a:spcBef>
                <a:spcPts val="600"/>
              </a:spcBef>
              <a:buClr>
                <a:schemeClr val="tx1"/>
              </a:buClr>
              <a:buSzPct val="100000"/>
            </a:pPr>
            <a:r>
              <a:rPr lang="en-US" sz="1800" dirty="0">
                <a:latin typeface="Times New Roman" panose="02020603050405020304" pitchFamily="18" charset="0"/>
                <a:cs typeface="Times New Roman" panose="02020603050405020304" pitchFamily="18" charset="0"/>
              </a:rPr>
              <a:t>Error messages can be cryptic;</a:t>
            </a:r>
          </a:p>
          <a:p>
            <a:pPr>
              <a:spcBef>
                <a:spcPts val="600"/>
              </a:spcBef>
              <a:buClr>
                <a:schemeClr val="tx1"/>
              </a:buClr>
              <a:buSzPct val="100000"/>
            </a:pPr>
            <a:r>
              <a:rPr lang="en-US" sz="1800" dirty="0">
                <a:latin typeface="Times New Roman" panose="02020603050405020304" pitchFamily="18" charset="0"/>
                <a:cs typeface="Times New Roman" panose="02020603050405020304" pitchFamily="18" charset="0"/>
              </a:rPr>
              <a:t>But, they actually make sense, and one gets used to them.</a:t>
            </a:r>
          </a:p>
        </p:txBody>
      </p:sp>
      <p:sp>
        <p:nvSpPr>
          <p:cNvPr id="9" name="Rectangle 3">
            <a:extLst>
              <a:ext uri="{FF2B5EF4-FFF2-40B4-BE49-F238E27FC236}">
                <a16:creationId xmlns:a16="http://schemas.microsoft.com/office/drawing/2014/main" id="{83A60F2C-7E90-2CA6-299F-32F3F6E257F9}"/>
              </a:ext>
            </a:extLst>
          </p:cNvPr>
          <p:cNvSpPr txBox="1">
            <a:spLocks noChangeArrowheads="1"/>
          </p:cNvSpPr>
          <p:nvPr/>
        </p:nvSpPr>
        <p:spPr bwMode="auto">
          <a:xfrm>
            <a:off x="527257" y="834254"/>
            <a:ext cx="7848600" cy="52568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800" u="sng" dirty="0">
                <a:solidFill>
                  <a:srgbClr val="000000"/>
                </a:solidFill>
              </a:rPr>
              <a:t>Inputs</a:t>
            </a:r>
            <a:r>
              <a:rPr kumimoji="0" lang="en-US" sz="1800" dirty="0">
                <a:solidFill>
                  <a:srgbClr val="000000"/>
                </a:solidFill>
              </a:rPr>
              <a:t>:   </a:t>
            </a:r>
            <a:r>
              <a:rPr kumimoji="0" lang="en-US" sz="1600" dirty="0">
                <a:solidFill>
                  <a:srgbClr val="000000"/>
                </a:solidFill>
                <a:latin typeface="Consolas"/>
                <a:cs typeface="Consolas"/>
              </a:rPr>
              <a:t>b</a:t>
            </a:r>
            <a:r>
              <a:rPr kumimoji="0" lang="en-US" sz="1800" dirty="0">
                <a:solidFill>
                  <a:srgbClr val="000000"/>
                </a:solidFill>
              </a:rPr>
              <a:t> and </a:t>
            </a:r>
            <a:r>
              <a:rPr kumimoji="0" lang="en-US" sz="1600" dirty="0">
                <a:solidFill>
                  <a:srgbClr val="000000"/>
                </a:solidFill>
                <a:latin typeface="Consolas"/>
                <a:cs typeface="Consolas"/>
              </a:rPr>
              <a:t>c </a:t>
            </a:r>
            <a:r>
              <a:rPr kumimoji="0" lang="en-US" sz="1800" dirty="0">
                <a:solidFill>
                  <a:srgbClr val="000000"/>
                </a:solidFill>
              </a:rPr>
              <a:t> (assumption: the coefficient of </a:t>
            </a:r>
            <a:r>
              <a:rPr kumimoji="0" lang="en-US" sz="1800" i="1" dirty="0">
                <a:solidFill>
                  <a:srgbClr val="000000"/>
                </a:solidFill>
              </a:rPr>
              <a:t>x</a:t>
            </a:r>
            <a:r>
              <a:rPr kumimoji="0" lang="en-US" sz="1800" baseline="30000" dirty="0">
                <a:solidFill>
                  <a:srgbClr val="000000"/>
                </a:solidFill>
              </a:rPr>
              <a:t>2</a:t>
            </a:r>
            <a:r>
              <a:rPr kumimoji="0" lang="en-US" sz="1800" dirty="0">
                <a:solidFill>
                  <a:srgbClr val="000000"/>
                </a:solidFill>
              </a:rPr>
              <a:t> is 1)</a:t>
            </a:r>
            <a:endParaRPr kumimoji="0" lang="en-US" sz="1800" dirty="0">
              <a:solidFill>
                <a:srgbClr val="000000"/>
              </a:solidFill>
              <a:cs typeface="Times New Roman"/>
            </a:endParaRPr>
          </a:p>
        </p:txBody>
      </p:sp>
    </p:spTree>
    <p:extLst>
      <p:ext uri="{BB962C8B-B14F-4D97-AF65-F5344CB8AC3E}">
        <p14:creationId xmlns:p14="http://schemas.microsoft.com/office/powerpoint/2010/main" val="343916053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5" name="Rectangle 3"/>
          <p:cNvSpPr>
            <a:spLocks noChangeArrowheads="1"/>
          </p:cNvSpPr>
          <p:nvPr/>
        </p:nvSpPr>
        <p:spPr bwMode="auto">
          <a:xfrm>
            <a:off x="710105" y="1382724"/>
            <a:ext cx="5328745" cy="4076079"/>
          </a:xfrm>
          <a:prstGeom prst="rect">
            <a:avLst/>
          </a:prstGeom>
          <a:solidFill>
            <a:schemeClr val="bg1"/>
          </a:solidFill>
          <a:ln w="15875">
            <a:solidFill>
              <a:schemeClr val="bg1">
                <a:lumMod val="50000"/>
              </a:schemeClr>
            </a:solidFill>
            <a:miter lim="800000"/>
            <a:headEnd/>
            <a:tailEnd/>
          </a:ln>
          <a:effectLst>
            <a:outerShdw blurRad="50800" dist="38100" dir="2700000" algn="tl" rotWithShape="0">
              <a:srgbClr val="000000">
                <a:alpha val="43000"/>
              </a:srgbClr>
            </a:outerShdw>
          </a:effectLst>
        </p:spPr>
        <p:txBody>
          <a:bodyPr wrap="square" lIns="182880" tIns="90000" rIns="92075" bIns="91440">
            <a:prstTxWarp prst="textNoShape">
              <a:avLst/>
            </a:prstTxWarp>
            <a:noAutofit/>
          </a:bodyPr>
          <a:lstStyle/>
          <a:p>
            <a:pPr>
              <a:spcBef>
                <a:spcPts val="200"/>
              </a:spcBef>
            </a:pP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class</a:t>
            </a:r>
            <a:r>
              <a:rPr lang="en-US" dirty="0">
                <a:solidFill>
                  <a:srgbClr val="000000"/>
                </a:solidFill>
                <a:latin typeface="Consolas"/>
                <a:ea typeface="Monaco"/>
                <a:cs typeface="Consolas"/>
              </a:rPr>
              <a:t> Quad1 {</a:t>
            </a:r>
          </a:p>
          <a:p>
            <a:pPr>
              <a:spcBef>
                <a:spcPts val="200"/>
              </a:spcBef>
            </a:pPr>
            <a:r>
              <a:rPr lang="en-US" dirty="0">
                <a:solidFill>
                  <a:srgbClr val="000000"/>
                </a:solidFill>
                <a:latin typeface="Consolas"/>
                <a:ea typeface="Monaco"/>
                <a:cs typeface="Consolas"/>
              </a:rPr>
              <a:t>   </a:t>
            </a:r>
            <a:r>
              <a:rPr lang="en-US" dirty="0">
                <a:solidFill>
                  <a:srgbClr val="006600"/>
                </a:solidFill>
                <a:latin typeface="Consolas" charset="0"/>
                <a:ea typeface="Consolas" charset="0"/>
                <a:cs typeface="Consolas" charset="0"/>
              </a:rPr>
              <a:t>// Computes the roots of the equation x^2 + bx + c = 0</a:t>
            </a:r>
          </a:p>
          <a:p>
            <a:pPr>
              <a:spcBef>
                <a:spcPts val="200"/>
              </a:spcBef>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static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void</a:t>
            </a:r>
            <a:r>
              <a:rPr lang="en-US" dirty="0">
                <a:solidFill>
                  <a:srgbClr val="000000"/>
                </a:solidFill>
                <a:latin typeface="Consolas"/>
                <a:ea typeface="Monaco"/>
                <a:cs typeface="Consolas"/>
              </a:rPr>
              <a:t> main(String[] </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 {</a:t>
            </a:r>
          </a:p>
          <a:p>
            <a:pPr>
              <a:spcBef>
                <a:spcPts val="200"/>
              </a:spcBef>
            </a:pPr>
            <a:r>
              <a:rPr lang="en-US" dirty="0">
                <a:solidFill>
                  <a:srgbClr val="000000"/>
                </a:solidFill>
                <a:latin typeface="Consolas"/>
                <a:ea typeface="Monaco"/>
                <a:cs typeface="Consolas"/>
              </a:rPr>
              <a:t>      </a:t>
            </a:r>
            <a:r>
              <a:rPr lang="en-US" dirty="0">
                <a:solidFill>
                  <a:srgbClr val="006600"/>
                </a:solidFill>
                <a:latin typeface="Consolas" charset="0"/>
                <a:ea typeface="Consolas" charset="0"/>
                <a:cs typeface="Consolas" charset="0"/>
              </a:rPr>
              <a:t>// Gets and parses b and c from the command-line</a:t>
            </a:r>
          </a:p>
          <a:p>
            <a:pPr>
              <a:spcBef>
                <a:spcPts val="200"/>
              </a:spcBef>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double</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b</a:t>
            </a:r>
            <a:r>
              <a:rPr lang="en-US" dirty="0">
                <a:solidFill>
                  <a:srgbClr val="000000"/>
                </a:solidFill>
                <a:latin typeface="Consolas"/>
                <a:ea typeface="Monaco"/>
                <a:cs typeface="Consolas"/>
              </a:rPr>
              <a:t> = Double.parseDouble(</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[0]);</a:t>
            </a:r>
          </a:p>
          <a:p>
            <a:pPr>
              <a:spcBef>
                <a:spcPts val="200"/>
              </a:spcBef>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double</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c</a:t>
            </a:r>
            <a:r>
              <a:rPr lang="en-US" dirty="0">
                <a:solidFill>
                  <a:srgbClr val="000000"/>
                </a:solidFill>
                <a:latin typeface="Consolas"/>
                <a:ea typeface="Monaco"/>
                <a:cs typeface="Consolas"/>
              </a:rPr>
              <a:t> = Double.parseDouble(</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[1]);</a:t>
            </a:r>
          </a:p>
          <a:p>
            <a:pPr>
              <a:spcBef>
                <a:spcPts val="200"/>
              </a:spcBef>
            </a:pPr>
            <a:endParaRPr lang="en-US" dirty="0">
              <a:solidFill>
                <a:srgbClr val="000000"/>
              </a:solidFill>
              <a:latin typeface="Consolas"/>
              <a:ea typeface="Monaco"/>
              <a:cs typeface="Consolas"/>
            </a:endParaRPr>
          </a:p>
          <a:p>
            <a:pPr>
              <a:spcBef>
                <a:spcPts val="200"/>
              </a:spcBef>
            </a:pPr>
            <a:r>
              <a:rPr lang="en-US" dirty="0">
                <a:solidFill>
                  <a:srgbClr val="000000"/>
                </a:solidFill>
                <a:latin typeface="Consolas"/>
                <a:ea typeface="Monaco"/>
                <a:cs typeface="Consolas"/>
              </a:rPr>
              <a:t>      </a:t>
            </a:r>
            <a:r>
              <a:rPr lang="en-US" dirty="0">
                <a:solidFill>
                  <a:srgbClr val="006600"/>
                </a:solidFill>
                <a:latin typeface="Consolas" charset="0"/>
                <a:ea typeface="Consolas" charset="0"/>
                <a:cs typeface="Consolas" charset="0"/>
              </a:rPr>
              <a:t>// Calculates the roots</a:t>
            </a:r>
          </a:p>
          <a:p>
            <a:pPr>
              <a:spcBef>
                <a:spcPts val="200"/>
              </a:spcBef>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double</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discriminant</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b </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b</a:t>
            </a:r>
            <a:r>
              <a:rPr lang="en-US" dirty="0">
                <a:solidFill>
                  <a:srgbClr val="000000"/>
                </a:solidFill>
                <a:latin typeface="Consolas"/>
                <a:ea typeface="Monaco"/>
                <a:cs typeface="Consolas"/>
              </a:rPr>
              <a:t> - 4.0 * </a:t>
            </a:r>
            <a:r>
              <a:rPr lang="en-US" dirty="0">
                <a:solidFill>
                  <a:srgbClr val="7E504F"/>
                </a:solidFill>
                <a:latin typeface="Consolas"/>
                <a:ea typeface="Monaco"/>
                <a:cs typeface="Consolas"/>
              </a:rPr>
              <a:t>c</a:t>
            </a:r>
            <a:r>
              <a:rPr lang="en-US" dirty="0">
                <a:solidFill>
                  <a:srgbClr val="000000"/>
                </a:solidFill>
                <a:latin typeface="Consolas"/>
                <a:ea typeface="Monaco"/>
                <a:cs typeface="Consolas"/>
              </a:rPr>
              <a:t>;</a:t>
            </a:r>
          </a:p>
          <a:p>
            <a:pPr>
              <a:spcBef>
                <a:spcPts val="200"/>
              </a:spcBef>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double</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d</a:t>
            </a:r>
            <a:r>
              <a:rPr lang="en-US" dirty="0">
                <a:solidFill>
                  <a:srgbClr val="000000"/>
                </a:solidFill>
                <a:latin typeface="Consolas"/>
                <a:ea typeface="Monaco"/>
                <a:cs typeface="Consolas"/>
              </a:rPr>
              <a:t> = Math.sqrt(</a:t>
            </a:r>
            <a:r>
              <a:rPr lang="en-US" dirty="0">
                <a:solidFill>
                  <a:srgbClr val="7E504F"/>
                </a:solidFill>
                <a:latin typeface="Consolas"/>
                <a:ea typeface="Monaco"/>
                <a:cs typeface="Consolas"/>
              </a:rPr>
              <a:t>discriminant</a:t>
            </a:r>
            <a:r>
              <a:rPr lang="en-US" dirty="0">
                <a:solidFill>
                  <a:srgbClr val="000000"/>
                </a:solidFill>
                <a:latin typeface="Consolas"/>
                <a:ea typeface="Monaco"/>
                <a:cs typeface="Consolas"/>
              </a:rPr>
              <a:t>);</a:t>
            </a:r>
          </a:p>
          <a:p>
            <a:pPr>
              <a:spcBef>
                <a:spcPts val="200"/>
              </a:spcBef>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double</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root1</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b</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d</a:t>
            </a:r>
            <a:r>
              <a:rPr lang="en-US" dirty="0">
                <a:solidFill>
                  <a:srgbClr val="000000"/>
                </a:solidFill>
                <a:latin typeface="Consolas"/>
                <a:ea typeface="Monaco"/>
                <a:cs typeface="Consolas"/>
              </a:rPr>
              <a:t>) / 2.0;</a:t>
            </a:r>
          </a:p>
          <a:p>
            <a:pPr>
              <a:spcBef>
                <a:spcPts val="200"/>
              </a:spcBef>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double</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root2</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b</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d</a:t>
            </a:r>
            <a:r>
              <a:rPr lang="en-US" dirty="0">
                <a:solidFill>
                  <a:srgbClr val="000000"/>
                </a:solidFill>
                <a:latin typeface="Consolas"/>
                <a:ea typeface="Monaco"/>
                <a:cs typeface="Consolas"/>
              </a:rPr>
              <a:t>) / 2.0;</a:t>
            </a:r>
          </a:p>
          <a:p>
            <a:pPr>
              <a:spcBef>
                <a:spcPts val="200"/>
              </a:spcBef>
            </a:pPr>
            <a:endParaRPr lang="en-US" dirty="0">
              <a:solidFill>
                <a:srgbClr val="000000"/>
              </a:solidFill>
              <a:latin typeface="Consolas"/>
              <a:ea typeface="Monaco"/>
              <a:cs typeface="Consolas"/>
            </a:endParaRPr>
          </a:p>
          <a:p>
            <a:pPr>
              <a:spcBef>
                <a:spcPts val="200"/>
              </a:spcBef>
            </a:pPr>
            <a:r>
              <a:rPr lang="en-US" dirty="0">
                <a:solidFill>
                  <a:srgbClr val="000000"/>
                </a:solidFill>
                <a:latin typeface="Consolas"/>
                <a:ea typeface="Monaco"/>
                <a:cs typeface="Consolas"/>
              </a:rPr>
              <a:t>      </a:t>
            </a:r>
            <a:r>
              <a:rPr lang="en-US" dirty="0">
                <a:solidFill>
                  <a:srgbClr val="006600"/>
                </a:solidFill>
                <a:latin typeface="Consolas" charset="0"/>
                <a:ea typeface="Consolas" charset="0"/>
                <a:cs typeface="Consolas" charset="0"/>
              </a:rPr>
              <a:t>// Prints the roots</a:t>
            </a:r>
          </a:p>
          <a:p>
            <a:pPr>
              <a:spcBef>
                <a:spcPts val="200"/>
              </a:spcBef>
            </a:pPr>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a:t>
            </a:r>
            <a:r>
              <a:rPr lang="en-US" dirty="0">
                <a:solidFill>
                  <a:srgbClr val="7E504F"/>
                </a:solidFill>
                <a:latin typeface="Consolas"/>
                <a:ea typeface="Monaco"/>
                <a:cs typeface="Consolas"/>
              </a:rPr>
              <a:t>root1</a:t>
            </a:r>
            <a:r>
              <a:rPr lang="en-US" dirty="0">
                <a:solidFill>
                  <a:srgbClr val="000000"/>
                </a:solidFill>
                <a:latin typeface="Consolas"/>
                <a:ea typeface="Monaco"/>
                <a:cs typeface="Consolas"/>
              </a:rPr>
              <a:t>);</a:t>
            </a:r>
          </a:p>
          <a:p>
            <a:pPr>
              <a:spcBef>
                <a:spcPts val="200"/>
              </a:spcBef>
            </a:pPr>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a:t>
            </a:r>
            <a:r>
              <a:rPr lang="en-US" dirty="0">
                <a:solidFill>
                  <a:srgbClr val="7E504F"/>
                </a:solidFill>
                <a:latin typeface="Consolas"/>
                <a:ea typeface="Monaco"/>
                <a:cs typeface="Consolas"/>
              </a:rPr>
              <a:t>root2</a:t>
            </a:r>
            <a:r>
              <a:rPr lang="en-US" dirty="0">
                <a:solidFill>
                  <a:srgbClr val="000000"/>
                </a:solidFill>
                <a:latin typeface="Consolas"/>
                <a:ea typeface="Monaco"/>
                <a:cs typeface="Consolas"/>
              </a:rPr>
              <a:t>);</a:t>
            </a:r>
          </a:p>
          <a:p>
            <a:pPr>
              <a:spcBef>
                <a:spcPts val="200"/>
              </a:spcBef>
            </a:pPr>
            <a:r>
              <a:rPr lang="en-US" dirty="0">
                <a:solidFill>
                  <a:srgbClr val="000000"/>
                </a:solidFill>
                <a:latin typeface="Consolas"/>
                <a:ea typeface="Monaco"/>
                <a:cs typeface="Consolas"/>
              </a:rPr>
              <a:t>    }</a:t>
            </a:r>
          </a:p>
          <a:p>
            <a:pPr>
              <a:spcBef>
                <a:spcPts val="200"/>
              </a:spcBef>
            </a:pPr>
            <a:r>
              <a:rPr lang="en-US" dirty="0">
                <a:solidFill>
                  <a:srgbClr val="000000"/>
                </a:solidFill>
                <a:latin typeface="Consolas"/>
                <a:ea typeface="Monaco"/>
                <a:cs typeface="Consolas"/>
              </a:rPr>
              <a:t>} </a:t>
            </a:r>
            <a:endParaRPr kumimoji="1" lang="en-US" dirty="0">
              <a:latin typeface="Consolas"/>
              <a:cs typeface="Consolas"/>
            </a:endParaRPr>
          </a:p>
        </p:txBody>
      </p:sp>
      <p:sp>
        <p:nvSpPr>
          <p:cNvPr id="13" name="Rectangle 3"/>
          <p:cNvSpPr>
            <a:spLocks noGrp="1" noChangeArrowheads="1"/>
          </p:cNvSpPr>
          <p:nvPr>
            <p:ph type="title"/>
          </p:nvPr>
        </p:nvSpPr>
        <p:spPr>
          <a:xfrm>
            <a:off x="485860" y="203538"/>
            <a:ext cx="7867548" cy="457200"/>
          </a:xfrm>
        </p:spPr>
        <p:txBody>
          <a:bodyPr/>
          <a:lstStyle/>
          <a:p>
            <a:pPr marL="0" indent="0"/>
            <a:r>
              <a:rPr kumimoji="0" lang="en-US" dirty="0">
                <a:solidFill>
                  <a:srgbClr val="000000"/>
                </a:solidFill>
                <a:latin typeface="Times New Roman"/>
                <a:cs typeface="Times New Roman"/>
              </a:rPr>
              <a:t>Example: Solve the quadratic equation  </a:t>
            </a:r>
            <a:r>
              <a:rPr kumimoji="0" lang="en-US" i="1" dirty="0">
                <a:solidFill>
                  <a:srgbClr val="000000"/>
                </a:solidFill>
                <a:latin typeface="Times New Roman"/>
                <a:cs typeface="Times New Roman"/>
              </a:rPr>
              <a:t>x</a:t>
            </a:r>
            <a:r>
              <a:rPr kumimoji="0" lang="en-US" baseline="30000" dirty="0">
                <a:solidFill>
                  <a:srgbClr val="000000"/>
                </a:solidFill>
                <a:latin typeface="Times New Roman"/>
                <a:cs typeface="Times New Roman"/>
              </a:rPr>
              <a:t>2</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bx</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c</a:t>
            </a:r>
            <a:r>
              <a:rPr kumimoji="0" lang="en-US" dirty="0">
                <a:solidFill>
                  <a:srgbClr val="000000"/>
                </a:solidFill>
                <a:latin typeface="Times New Roman"/>
                <a:cs typeface="Times New Roman"/>
              </a:rPr>
              <a:t> = 0</a:t>
            </a:r>
          </a:p>
        </p:txBody>
      </p:sp>
      <p:sp>
        <p:nvSpPr>
          <p:cNvPr id="17" name="Rectangle 5"/>
          <p:cNvSpPr>
            <a:spLocks noChangeArrowheads="1"/>
          </p:cNvSpPr>
          <p:nvPr/>
        </p:nvSpPr>
        <p:spPr bwMode="auto">
          <a:xfrm>
            <a:off x="6151892" y="4686196"/>
            <a:ext cx="2675363" cy="772607"/>
          </a:xfrm>
          <a:prstGeom prst="rect">
            <a:avLst/>
          </a:prstGeom>
          <a:noFill/>
          <a:ln w="9525">
            <a:noFill/>
            <a:miter lim="800000"/>
            <a:headEnd/>
            <a:tailEnd type="none" w="sm" len="sm"/>
          </a:ln>
        </p:spPr>
        <p:txBody>
          <a:bodyPr wrap="square">
            <a:prstTxWarp prst="textNoShape">
              <a:avLst/>
            </a:prstTxWarp>
            <a:noAutofit/>
          </a:bodyPr>
          <a:lstStyle/>
          <a:p>
            <a:endParaRPr lang="en-US" sz="1400" dirty="0">
              <a:solidFill>
                <a:schemeClr val="hlink"/>
              </a:solidFill>
              <a:latin typeface="Times New Roman"/>
              <a:cs typeface="Times New Roman"/>
            </a:endParaRPr>
          </a:p>
        </p:txBody>
      </p:sp>
      <p:graphicFrame>
        <p:nvGraphicFramePr>
          <p:cNvPr id="10" name="Object 2">
            <a:extLst>
              <a:ext uri="{FF2B5EF4-FFF2-40B4-BE49-F238E27FC236}">
                <a16:creationId xmlns:a16="http://schemas.microsoft.com/office/drawing/2014/main" id="{68B7B47A-A56C-FF49-BEF4-04CF0E8801ED}"/>
              </a:ext>
            </a:extLst>
          </p:cNvPr>
          <p:cNvGraphicFramePr>
            <a:graphicFrameLocks noChangeAspect="1"/>
          </p:cNvGraphicFramePr>
          <p:nvPr>
            <p:extLst>
              <p:ext uri="{D42A27DB-BD31-4B8C-83A1-F6EECF244321}">
                <p14:modId xmlns:p14="http://schemas.microsoft.com/office/powerpoint/2010/main" val="3167732968"/>
              </p:ext>
            </p:extLst>
          </p:nvPr>
        </p:nvGraphicFramePr>
        <p:xfrm>
          <a:off x="6359432" y="121185"/>
          <a:ext cx="2239963" cy="728662"/>
        </p:xfrm>
        <a:graphic>
          <a:graphicData uri="http://schemas.openxmlformats.org/presentationml/2006/ole">
            <mc:AlternateContent xmlns:mc="http://schemas.openxmlformats.org/markup-compatibility/2006">
              <mc:Choice xmlns:v="urn:schemas-microsoft-com:vml" Requires="v">
                <p:oleObj name="Equation" r:id="rId3" imgW="2057400" imgH="635000" progId="Equation.3">
                  <p:embed/>
                </p:oleObj>
              </mc:Choice>
              <mc:Fallback>
                <p:oleObj name="Equation" r:id="rId3" imgW="2057400" imgH="635000" progId="Equation.3">
                  <p:embed/>
                  <p:pic>
                    <p:nvPicPr>
                      <p:cNvPr id="28" name="Object 2"/>
                      <p:cNvPicPr>
                        <a:picLocks noChangeAspect="1" noChangeArrowheads="1"/>
                      </p:cNvPicPr>
                      <p:nvPr/>
                    </p:nvPicPr>
                    <p:blipFill>
                      <a:blip r:embed="rId4">
                        <a:extLst>
                          <a:ext uri="{28A0092B-C50C-407E-A947-70E740481C1C}">
                            <a14:useLocalDpi xmlns:a14="http://schemas.microsoft.com/office/drawing/2010/main" val="0"/>
                          </a:ext>
                        </a:extLst>
                      </a:blip>
                      <a:srcRect l="-4445" t="-7201" r="-4445" b="-7201"/>
                      <a:stretch>
                        <a:fillRect/>
                      </a:stretch>
                    </p:blipFill>
                    <p:spPr bwMode="auto">
                      <a:xfrm>
                        <a:off x="6359432" y="121185"/>
                        <a:ext cx="2239963" cy="728662"/>
                      </a:xfrm>
                      <a:prstGeom prst="rect">
                        <a:avLst/>
                      </a:prstGeom>
                      <a:solidFill>
                        <a:srgbClr val="C0C0C0"/>
                      </a:solidFill>
                      <a:ln>
                        <a:noFill/>
                      </a:ln>
                      <a:extLst>
                        <a:ext uri="{91240B29-F687-4f45-9708-019B960494DF}">
                          <a14:hiddenLine xmlns:a14="http://schemas.microsoft.com/office/drawing/2010/main" xmlns="" w="9525">
                            <a:solidFill>
                              <a:schemeClr val="tx1"/>
                            </a:solidFill>
                            <a:miter lim="800000"/>
                            <a:headEnd/>
                            <a:tailEnd/>
                          </a14:hiddenLine>
                        </a:ext>
                      </a:extLst>
                    </p:spPr>
                  </p:pic>
                </p:oleObj>
              </mc:Fallback>
            </mc:AlternateContent>
          </a:graphicData>
        </a:graphic>
      </p:graphicFrame>
      <p:sp>
        <p:nvSpPr>
          <p:cNvPr id="4" name="Rectangle 3">
            <a:extLst>
              <a:ext uri="{FF2B5EF4-FFF2-40B4-BE49-F238E27FC236}">
                <a16:creationId xmlns:a16="http://schemas.microsoft.com/office/drawing/2014/main" id="{00AB7F6B-94DC-45D0-D0FC-36507D1C457F}"/>
              </a:ext>
            </a:extLst>
          </p:cNvPr>
          <p:cNvSpPr txBox="1">
            <a:spLocks noChangeArrowheads="1"/>
          </p:cNvSpPr>
          <p:nvPr/>
        </p:nvSpPr>
        <p:spPr bwMode="auto">
          <a:xfrm>
            <a:off x="527257" y="834254"/>
            <a:ext cx="7848600" cy="52568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800" u="sng" dirty="0">
                <a:solidFill>
                  <a:srgbClr val="000000"/>
                </a:solidFill>
              </a:rPr>
              <a:t>Inputs</a:t>
            </a:r>
            <a:r>
              <a:rPr kumimoji="0" lang="en-US" sz="1800" dirty="0">
                <a:solidFill>
                  <a:srgbClr val="000000"/>
                </a:solidFill>
              </a:rPr>
              <a:t>:   </a:t>
            </a:r>
            <a:r>
              <a:rPr kumimoji="0" lang="en-US" sz="1600" dirty="0">
                <a:solidFill>
                  <a:srgbClr val="000000"/>
                </a:solidFill>
                <a:latin typeface="Consolas"/>
                <a:cs typeface="Consolas"/>
              </a:rPr>
              <a:t>b</a:t>
            </a:r>
            <a:r>
              <a:rPr kumimoji="0" lang="en-US" sz="1800" dirty="0">
                <a:solidFill>
                  <a:srgbClr val="000000"/>
                </a:solidFill>
              </a:rPr>
              <a:t> and </a:t>
            </a:r>
            <a:r>
              <a:rPr kumimoji="0" lang="en-US" sz="1600" dirty="0">
                <a:solidFill>
                  <a:srgbClr val="000000"/>
                </a:solidFill>
                <a:latin typeface="Consolas"/>
                <a:cs typeface="Consolas"/>
              </a:rPr>
              <a:t>c </a:t>
            </a:r>
            <a:r>
              <a:rPr kumimoji="0" lang="en-US" sz="1800" dirty="0">
                <a:solidFill>
                  <a:srgbClr val="000000"/>
                </a:solidFill>
              </a:rPr>
              <a:t> (assumption: the coefficient of </a:t>
            </a:r>
            <a:r>
              <a:rPr kumimoji="0" lang="en-US" sz="1800" i="1" dirty="0">
                <a:solidFill>
                  <a:srgbClr val="000000"/>
                </a:solidFill>
              </a:rPr>
              <a:t>x</a:t>
            </a:r>
            <a:r>
              <a:rPr kumimoji="0" lang="en-US" sz="1800" baseline="30000" dirty="0">
                <a:solidFill>
                  <a:srgbClr val="000000"/>
                </a:solidFill>
              </a:rPr>
              <a:t>2</a:t>
            </a:r>
            <a:r>
              <a:rPr kumimoji="0" lang="en-US" sz="1800" dirty="0">
                <a:solidFill>
                  <a:srgbClr val="000000"/>
                </a:solidFill>
              </a:rPr>
              <a:t> is 1)</a:t>
            </a:r>
            <a:endParaRPr kumimoji="0" lang="en-US" sz="1800" dirty="0">
              <a:solidFill>
                <a:srgbClr val="000000"/>
              </a:solidFill>
              <a:cs typeface="Times New Roman"/>
            </a:endParaRPr>
          </a:p>
        </p:txBody>
      </p:sp>
      <p:grpSp>
        <p:nvGrpSpPr>
          <p:cNvPr id="8" name="Group 7">
            <a:extLst>
              <a:ext uri="{FF2B5EF4-FFF2-40B4-BE49-F238E27FC236}">
                <a16:creationId xmlns:a16="http://schemas.microsoft.com/office/drawing/2014/main" id="{F38F8C19-D1B1-F9B9-AF1C-80AA20309C50}"/>
              </a:ext>
            </a:extLst>
          </p:cNvPr>
          <p:cNvGrpSpPr/>
          <p:nvPr/>
        </p:nvGrpSpPr>
        <p:grpSpPr>
          <a:xfrm>
            <a:off x="710105" y="2034428"/>
            <a:ext cx="7388866" cy="4255009"/>
            <a:chOff x="710105" y="2034428"/>
            <a:chExt cx="7388866" cy="4255009"/>
          </a:xfrm>
        </p:grpSpPr>
        <p:sp>
          <p:nvSpPr>
            <p:cNvPr id="11" name="Rounded Rectangular Callout 10"/>
            <p:cNvSpPr/>
            <p:nvPr/>
          </p:nvSpPr>
          <p:spPr>
            <a:xfrm>
              <a:off x="5282105" y="2991338"/>
              <a:ext cx="2438493" cy="533059"/>
            </a:xfrm>
            <a:prstGeom prst="wedgeRoundRectCallout">
              <a:avLst>
                <a:gd name="adj1" fmla="val -87151"/>
                <a:gd name="adj2" fmla="val 41809"/>
                <a:gd name="adj3" fmla="val 16667"/>
              </a:avLst>
            </a:prstGeom>
            <a:solidFill>
              <a:schemeClr val="bg1"/>
            </a:solidFill>
            <a:ln w="12700">
              <a:solidFill>
                <a:schemeClr val="bg1">
                  <a:lumMod val="50000"/>
                </a:schemeClr>
              </a:solidFill>
              <a:round/>
              <a:headEnd/>
              <a:tailEnd/>
            </a:ln>
            <a:effectLst/>
          </p:spPr>
          <p:txBody>
            <a:bodyPr anchor="ctr"/>
            <a:lstStyle/>
            <a:p>
              <a:pPr>
                <a:spcBef>
                  <a:spcPts val="1200"/>
                </a:spcBef>
                <a:buClr>
                  <a:schemeClr val="tx1"/>
                </a:buClr>
                <a:buSzPct val="100000"/>
              </a:pPr>
              <a:r>
                <a:rPr lang="en-US" sz="1400" dirty="0">
                  <a:solidFill>
                    <a:schemeClr val="tx1"/>
                  </a:solidFill>
                  <a:latin typeface="Times New Roman" panose="02020603050405020304" pitchFamily="18" charset="0"/>
                  <a:ea typeface="ＭＳ Ｐゴシック" charset="-128"/>
                  <a:cs typeface="Times New Roman" panose="02020603050405020304" pitchFamily="18" charset="0"/>
                </a:rPr>
                <a:t>Calling a function from a Java library named </a:t>
              </a:r>
              <a:r>
                <a:rPr lang="en-US" sz="1400" dirty="0">
                  <a:solidFill>
                    <a:schemeClr val="tx1"/>
                  </a:solidFill>
                  <a:latin typeface="Consolas" panose="020B0609020204030204" pitchFamily="49" charset="0"/>
                  <a:cs typeface="Consolas" panose="020B0609020204030204" pitchFamily="49" charset="0"/>
                </a:rPr>
                <a:t>Math</a:t>
              </a:r>
              <a:endParaRPr lang="en-US" sz="1400" dirty="0">
                <a:solidFill>
                  <a:schemeClr val="tx1"/>
                </a:solidFill>
                <a:latin typeface="Times New Roman" panose="02020603050405020304" pitchFamily="18" charset="0"/>
                <a:ea typeface="ＭＳ Ｐゴシック" charset="-128"/>
                <a:cs typeface="Times New Roman" panose="02020603050405020304" pitchFamily="18" charset="0"/>
              </a:endParaRPr>
            </a:p>
          </p:txBody>
        </p:sp>
        <p:sp>
          <p:nvSpPr>
            <p:cNvPr id="2" name="Rounded Rectangular Callout 1">
              <a:extLst>
                <a:ext uri="{FF2B5EF4-FFF2-40B4-BE49-F238E27FC236}">
                  <a16:creationId xmlns:a16="http://schemas.microsoft.com/office/drawing/2014/main" id="{73ADF31C-8853-F013-53D4-A873F5EC14C1}"/>
                </a:ext>
              </a:extLst>
            </p:cNvPr>
            <p:cNvSpPr/>
            <p:nvPr/>
          </p:nvSpPr>
          <p:spPr>
            <a:xfrm>
              <a:off x="4473404" y="4176102"/>
              <a:ext cx="2438493" cy="533059"/>
            </a:xfrm>
            <a:prstGeom prst="wedgeRoundRectCallout">
              <a:avLst>
                <a:gd name="adj1" fmla="val -87151"/>
                <a:gd name="adj2" fmla="val 41809"/>
                <a:gd name="adj3" fmla="val 16667"/>
              </a:avLst>
            </a:prstGeom>
            <a:solidFill>
              <a:schemeClr val="bg1"/>
            </a:solidFill>
            <a:ln w="12700">
              <a:solidFill>
                <a:schemeClr val="bg1">
                  <a:lumMod val="50000"/>
                </a:schemeClr>
              </a:solidFill>
              <a:round/>
              <a:headEnd/>
              <a:tailEnd/>
            </a:ln>
            <a:effectLst/>
          </p:spPr>
          <p:txBody>
            <a:bodyPr anchor="ctr"/>
            <a:lstStyle/>
            <a:p>
              <a:pPr>
                <a:spcBef>
                  <a:spcPts val="1200"/>
                </a:spcBef>
                <a:buClr>
                  <a:schemeClr val="tx1"/>
                </a:buClr>
                <a:buSzPct val="100000"/>
              </a:pPr>
              <a:r>
                <a:rPr lang="en-US" sz="1400" dirty="0">
                  <a:solidFill>
                    <a:schemeClr val="tx1"/>
                  </a:solidFill>
                  <a:latin typeface="Times New Roman" panose="02020603050405020304" pitchFamily="18" charset="0"/>
                  <a:ea typeface="ＭＳ Ｐゴシック" charset="-128"/>
                  <a:cs typeface="Times New Roman" panose="02020603050405020304" pitchFamily="18" charset="0"/>
                </a:rPr>
                <a:t>Calling a function from a Java library named </a:t>
              </a:r>
              <a:r>
                <a:rPr lang="en-US" sz="1400" dirty="0">
                  <a:solidFill>
                    <a:schemeClr val="tx1"/>
                  </a:solidFill>
                  <a:latin typeface="Consolas" panose="020B0609020204030204" pitchFamily="49" charset="0"/>
                  <a:cs typeface="Consolas" panose="020B0609020204030204" pitchFamily="49" charset="0"/>
                </a:rPr>
                <a:t>System</a:t>
              </a:r>
              <a:endParaRPr lang="en-US" sz="1400" dirty="0">
                <a:solidFill>
                  <a:schemeClr val="tx1"/>
                </a:solidFill>
                <a:latin typeface="Times New Roman" panose="02020603050405020304" pitchFamily="18" charset="0"/>
                <a:ea typeface="ＭＳ Ｐゴシック" charset="-128"/>
                <a:cs typeface="Times New Roman" panose="02020603050405020304" pitchFamily="18" charset="0"/>
              </a:endParaRPr>
            </a:p>
          </p:txBody>
        </p:sp>
        <p:sp>
          <p:nvSpPr>
            <p:cNvPr id="5" name="Rounded Rectangular Callout 4">
              <a:extLst>
                <a:ext uri="{FF2B5EF4-FFF2-40B4-BE49-F238E27FC236}">
                  <a16:creationId xmlns:a16="http://schemas.microsoft.com/office/drawing/2014/main" id="{3522E440-0A06-FD27-D334-5D5259F9914B}"/>
                </a:ext>
              </a:extLst>
            </p:cNvPr>
            <p:cNvSpPr/>
            <p:nvPr/>
          </p:nvSpPr>
          <p:spPr>
            <a:xfrm>
              <a:off x="5660478" y="2034428"/>
              <a:ext cx="2438493" cy="533059"/>
            </a:xfrm>
            <a:prstGeom prst="wedgeRoundRectCallout">
              <a:avLst>
                <a:gd name="adj1" fmla="val -87151"/>
                <a:gd name="adj2" fmla="val 41809"/>
                <a:gd name="adj3" fmla="val 16667"/>
              </a:avLst>
            </a:prstGeom>
            <a:solidFill>
              <a:schemeClr val="bg1"/>
            </a:solidFill>
            <a:ln w="12700">
              <a:solidFill>
                <a:schemeClr val="bg1">
                  <a:lumMod val="50000"/>
                </a:schemeClr>
              </a:solidFill>
              <a:round/>
              <a:headEnd/>
              <a:tailEnd/>
            </a:ln>
            <a:effectLst/>
          </p:spPr>
          <p:txBody>
            <a:bodyPr anchor="ctr"/>
            <a:lstStyle/>
            <a:p>
              <a:pPr>
                <a:spcBef>
                  <a:spcPts val="1200"/>
                </a:spcBef>
                <a:buClr>
                  <a:schemeClr val="tx1"/>
                </a:buClr>
                <a:buSzPct val="100000"/>
              </a:pPr>
              <a:r>
                <a:rPr lang="en-US" sz="1400" dirty="0">
                  <a:solidFill>
                    <a:schemeClr val="tx1"/>
                  </a:solidFill>
                  <a:latin typeface="Times New Roman" panose="02020603050405020304" pitchFamily="18" charset="0"/>
                  <a:ea typeface="ＭＳ Ｐゴシック" charset="-128"/>
                  <a:cs typeface="Times New Roman" panose="02020603050405020304" pitchFamily="18" charset="0"/>
                </a:rPr>
                <a:t>Calling a function from a Java library named </a:t>
              </a:r>
              <a:r>
                <a:rPr lang="en-US" dirty="0">
                  <a:solidFill>
                    <a:schemeClr val="tx1"/>
                  </a:solidFill>
                  <a:latin typeface="Consolas" panose="020B0609020204030204" pitchFamily="49" charset="0"/>
                  <a:cs typeface="Consolas" panose="020B0609020204030204" pitchFamily="49" charset="0"/>
                </a:rPr>
                <a:t>Double</a:t>
              </a:r>
              <a:endParaRPr lang="en-US" sz="1400" dirty="0">
                <a:solidFill>
                  <a:schemeClr val="tx1"/>
                </a:solidFill>
                <a:latin typeface="Times New Roman" panose="02020603050405020304" pitchFamily="18" charset="0"/>
                <a:ea typeface="ＭＳ Ｐゴシック" charset="-128"/>
                <a:cs typeface="Times New Roman" panose="02020603050405020304" pitchFamily="18" charset="0"/>
              </a:endParaRPr>
            </a:p>
          </p:txBody>
        </p:sp>
        <p:sp>
          <p:nvSpPr>
            <p:cNvPr id="6" name="TextBox 5">
              <a:extLst>
                <a:ext uri="{FF2B5EF4-FFF2-40B4-BE49-F238E27FC236}">
                  <a16:creationId xmlns:a16="http://schemas.microsoft.com/office/drawing/2014/main" id="{E197BB02-2FBF-DE58-6F82-480D1120DC00}"/>
                </a:ext>
              </a:extLst>
            </p:cNvPr>
            <p:cNvSpPr txBox="1"/>
            <p:nvPr/>
          </p:nvSpPr>
          <p:spPr>
            <a:xfrm>
              <a:off x="710105" y="5643106"/>
              <a:ext cx="7312666" cy="646331"/>
            </a:xfrm>
            <a:prstGeom prst="rect">
              <a:avLst/>
            </a:prstGeom>
            <a:noFill/>
          </p:spPr>
          <p:txBody>
            <a:bodyPr wrap="square">
              <a:spAutoFit/>
            </a:bodyPr>
            <a:lstStyle/>
            <a:p>
              <a:pPr>
                <a:spcBef>
                  <a:spcPts val="600"/>
                </a:spcBef>
                <a:buClr>
                  <a:schemeClr val="tx1"/>
                </a:buClr>
                <a:buSzPct val="100000"/>
              </a:pPr>
              <a:r>
                <a:rPr lang="en-US" sz="1800" dirty="0">
                  <a:latin typeface="Times New Roman" panose="02020603050405020304" pitchFamily="18" charset="0"/>
                  <a:cs typeface="Times New Roman" panose="02020603050405020304" pitchFamily="18" charset="0"/>
                </a:rPr>
                <a:t>In any programming language, a lot of action is done by functions that are called from libraries. The libraries are classes that extend the basic language.</a:t>
              </a:r>
            </a:p>
          </p:txBody>
        </p:sp>
      </p:grpSp>
    </p:spTree>
    <p:extLst>
      <p:ext uri="{BB962C8B-B14F-4D97-AF65-F5344CB8AC3E}">
        <p14:creationId xmlns:p14="http://schemas.microsoft.com/office/powerpoint/2010/main" val="686465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lstStyle/>
          <a:p>
            <a:r>
              <a:rPr kumimoji="0" lang="en-US" dirty="0"/>
              <a:t>Java’s Math library</a:t>
            </a:r>
          </a:p>
        </p:txBody>
      </p:sp>
      <p:sp>
        <p:nvSpPr>
          <p:cNvPr id="51204" name="Rectangle 3"/>
          <p:cNvSpPr>
            <a:spLocks noGrp="1" noChangeArrowheads="1"/>
          </p:cNvSpPr>
          <p:nvPr>
            <p:ph type="body" idx="1"/>
          </p:nvPr>
        </p:nvSpPr>
        <p:spPr>
          <a:xfrm>
            <a:off x="636356" y="752194"/>
            <a:ext cx="7848600" cy="1029047"/>
          </a:xfrm>
        </p:spPr>
        <p:txBody>
          <a:bodyPr/>
          <a:lstStyle/>
          <a:p>
            <a:pPr marL="0" indent="0">
              <a:spcBef>
                <a:spcPts val="600"/>
              </a:spcBef>
              <a:buClrTx/>
              <a:buNone/>
            </a:pPr>
            <a:r>
              <a:rPr kumimoji="0" lang="en-US" dirty="0">
                <a:solidFill>
                  <a:schemeClr val="tx1"/>
                </a:solidFill>
              </a:rPr>
              <a:t>Offers common math functions: </a:t>
            </a:r>
          </a:p>
        </p:txBody>
      </p:sp>
      <p:pic>
        <p:nvPicPr>
          <p:cNvPr id="7" name="Picture 6" descr="Picture 10.png"/>
          <p:cNvPicPr>
            <a:picLocks noChangeAspect="1"/>
          </p:cNvPicPr>
          <p:nvPr/>
        </p:nvPicPr>
        <p:blipFill rotWithShape="1">
          <a:blip r:embed="rId3"/>
          <a:srcRect t="6595" b="75104"/>
          <a:stretch/>
        </p:blipFill>
        <p:spPr>
          <a:xfrm>
            <a:off x="1399280" y="1270000"/>
            <a:ext cx="6467101" cy="1155700"/>
          </a:xfrm>
          <a:prstGeom prst="rect">
            <a:avLst/>
          </a:prstGeom>
        </p:spPr>
      </p:pic>
    </p:spTree>
    <p:extLst>
      <p:ext uri="{BB962C8B-B14F-4D97-AF65-F5344CB8AC3E}">
        <p14:creationId xmlns:p14="http://schemas.microsoft.com/office/powerpoint/2010/main" val="11830526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lstStyle/>
          <a:p>
            <a:r>
              <a:rPr kumimoji="0" lang="en-US" dirty="0"/>
              <a:t>Java’s Math library</a:t>
            </a:r>
          </a:p>
        </p:txBody>
      </p:sp>
      <p:sp>
        <p:nvSpPr>
          <p:cNvPr id="51204" name="Rectangle 3"/>
          <p:cNvSpPr>
            <a:spLocks noGrp="1" noChangeArrowheads="1"/>
          </p:cNvSpPr>
          <p:nvPr>
            <p:ph type="body" idx="1"/>
          </p:nvPr>
        </p:nvSpPr>
        <p:spPr>
          <a:xfrm>
            <a:off x="636356" y="752194"/>
            <a:ext cx="7848600" cy="1029047"/>
          </a:xfrm>
        </p:spPr>
        <p:txBody>
          <a:bodyPr/>
          <a:lstStyle/>
          <a:p>
            <a:pPr marL="0" indent="0">
              <a:spcBef>
                <a:spcPts val="600"/>
              </a:spcBef>
              <a:buClrTx/>
              <a:buNone/>
            </a:pPr>
            <a:r>
              <a:rPr kumimoji="0" lang="en-US" dirty="0">
                <a:solidFill>
                  <a:schemeClr val="tx1"/>
                </a:solidFill>
              </a:rPr>
              <a:t>Offers common math functions: </a:t>
            </a:r>
          </a:p>
        </p:txBody>
      </p:sp>
      <p:pic>
        <p:nvPicPr>
          <p:cNvPr id="7" name="Picture 6" descr="Picture 10.png"/>
          <p:cNvPicPr>
            <a:picLocks noChangeAspect="1"/>
          </p:cNvPicPr>
          <p:nvPr/>
        </p:nvPicPr>
        <p:blipFill rotWithShape="1">
          <a:blip r:embed="rId3"/>
          <a:srcRect t="6595" b="51977"/>
          <a:stretch/>
        </p:blipFill>
        <p:spPr>
          <a:xfrm>
            <a:off x="1399280" y="1270000"/>
            <a:ext cx="6467101" cy="2616200"/>
          </a:xfrm>
          <a:prstGeom prst="rect">
            <a:avLst/>
          </a:prstGeom>
        </p:spPr>
      </p:pic>
    </p:spTree>
    <p:extLst>
      <p:ext uri="{BB962C8B-B14F-4D97-AF65-F5344CB8AC3E}">
        <p14:creationId xmlns:p14="http://schemas.microsoft.com/office/powerpoint/2010/main" val="213739477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lstStyle/>
          <a:p>
            <a:r>
              <a:rPr kumimoji="0" lang="en-US" dirty="0"/>
              <a:t>Java’s Math library</a:t>
            </a:r>
          </a:p>
        </p:txBody>
      </p:sp>
      <p:sp>
        <p:nvSpPr>
          <p:cNvPr id="51204" name="Rectangle 3"/>
          <p:cNvSpPr>
            <a:spLocks noGrp="1" noChangeArrowheads="1"/>
          </p:cNvSpPr>
          <p:nvPr>
            <p:ph type="body" idx="1"/>
          </p:nvPr>
        </p:nvSpPr>
        <p:spPr>
          <a:xfrm>
            <a:off x="636356" y="752194"/>
            <a:ext cx="7848600" cy="1029047"/>
          </a:xfrm>
        </p:spPr>
        <p:txBody>
          <a:bodyPr/>
          <a:lstStyle/>
          <a:p>
            <a:pPr marL="0" indent="0">
              <a:spcBef>
                <a:spcPts val="600"/>
              </a:spcBef>
              <a:buClrTx/>
              <a:buNone/>
            </a:pPr>
            <a:r>
              <a:rPr kumimoji="0" lang="en-US" dirty="0">
                <a:solidFill>
                  <a:schemeClr val="tx1"/>
                </a:solidFill>
              </a:rPr>
              <a:t>Offers common math functions: </a:t>
            </a:r>
          </a:p>
        </p:txBody>
      </p:sp>
      <p:pic>
        <p:nvPicPr>
          <p:cNvPr id="7" name="Picture 6" descr="Picture 10.png"/>
          <p:cNvPicPr>
            <a:picLocks noChangeAspect="1"/>
          </p:cNvPicPr>
          <p:nvPr/>
        </p:nvPicPr>
        <p:blipFill rotWithShape="1">
          <a:blip r:embed="rId3"/>
          <a:srcRect t="6596" b="37497"/>
          <a:stretch/>
        </p:blipFill>
        <p:spPr>
          <a:xfrm>
            <a:off x="1399280" y="1270000"/>
            <a:ext cx="6467101" cy="3530600"/>
          </a:xfrm>
          <a:prstGeom prst="rect">
            <a:avLst/>
          </a:prstGeom>
        </p:spPr>
      </p:pic>
    </p:spTree>
    <p:extLst>
      <p:ext uri="{BB962C8B-B14F-4D97-AF65-F5344CB8AC3E}">
        <p14:creationId xmlns:p14="http://schemas.microsoft.com/office/powerpoint/2010/main" val="206313626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lstStyle/>
          <a:p>
            <a:r>
              <a:rPr kumimoji="0" lang="en-US" dirty="0"/>
              <a:t>Java’s Math library</a:t>
            </a:r>
          </a:p>
        </p:txBody>
      </p:sp>
      <p:sp>
        <p:nvSpPr>
          <p:cNvPr id="51204" name="Rectangle 3"/>
          <p:cNvSpPr>
            <a:spLocks noGrp="1" noChangeArrowheads="1"/>
          </p:cNvSpPr>
          <p:nvPr>
            <p:ph type="body" idx="1"/>
          </p:nvPr>
        </p:nvSpPr>
        <p:spPr>
          <a:xfrm>
            <a:off x="636356" y="752194"/>
            <a:ext cx="7848600" cy="1029047"/>
          </a:xfrm>
        </p:spPr>
        <p:txBody>
          <a:bodyPr/>
          <a:lstStyle/>
          <a:p>
            <a:pPr marL="0" indent="0">
              <a:spcBef>
                <a:spcPts val="600"/>
              </a:spcBef>
              <a:buClrTx/>
              <a:buNone/>
            </a:pPr>
            <a:r>
              <a:rPr kumimoji="0" lang="en-US" dirty="0">
                <a:solidFill>
                  <a:schemeClr val="tx1"/>
                </a:solidFill>
              </a:rPr>
              <a:t>Offers common math functions: </a:t>
            </a:r>
          </a:p>
        </p:txBody>
      </p:sp>
      <p:pic>
        <p:nvPicPr>
          <p:cNvPr id="7" name="Picture 6" descr="Picture 10.png"/>
          <p:cNvPicPr>
            <a:picLocks noChangeAspect="1"/>
          </p:cNvPicPr>
          <p:nvPr/>
        </p:nvPicPr>
        <p:blipFill rotWithShape="1">
          <a:blip r:embed="rId3"/>
          <a:srcRect t="6595" b="20202"/>
          <a:stretch/>
        </p:blipFill>
        <p:spPr>
          <a:xfrm>
            <a:off x="1399280" y="1270000"/>
            <a:ext cx="6467101" cy="4622800"/>
          </a:xfrm>
          <a:prstGeom prst="rect">
            <a:avLst/>
          </a:prstGeom>
        </p:spPr>
      </p:pic>
    </p:spTree>
    <p:extLst>
      <p:ext uri="{BB962C8B-B14F-4D97-AF65-F5344CB8AC3E}">
        <p14:creationId xmlns:p14="http://schemas.microsoft.com/office/powerpoint/2010/main" val="17870456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a:spLocks noGrp="1" noChangeArrowheads="1"/>
          </p:cNvSpPr>
          <p:nvPr>
            <p:ph type="title"/>
          </p:nvPr>
        </p:nvSpPr>
        <p:spPr/>
        <p:txBody>
          <a:bodyPr/>
          <a:lstStyle/>
          <a:p>
            <a:r>
              <a:rPr lang="en-US" dirty="0"/>
              <a:t>Data types</a:t>
            </a:r>
          </a:p>
        </p:txBody>
      </p:sp>
      <p:sp>
        <p:nvSpPr>
          <p:cNvPr id="18436" name="Rectangle 3"/>
          <p:cNvSpPr>
            <a:spLocks noGrp="1" noChangeArrowheads="1"/>
          </p:cNvSpPr>
          <p:nvPr>
            <p:ph type="body" idx="1"/>
          </p:nvPr>
        </p:nvSpPr>
        <p:spPr>
          <a:xfrm>
            <a:off x="629920" y="902747"/>
            <a:ext cx="8331200" cy="1922462"/>
          </a:xfrm>
        </p:spPr>
        <p:txBody>
          <a:bodyPr/>
          <a:lstStyle/>
          <a:p>
            <a:pPr marL="0" indent="0">
              <a:spcBef>
                <a:spcPts val="300"/>
              </a:spcBef>
              <a:buNone/>
            </a:pPr>
            <a:r>
              <a:rPr lang="en-US" sz="1600" u="sng" dirty="0">
                <a:solidFill>
                  <a:schemeClr val="bg1">
                    <a:lumMod val="75000"/>
                  </a:schemeClr>
                </a:solidFill>
                <a:latin typeface="Times New Roman" charset="0"/>
                <a:ea typeface="Times New Roman" charset="0"/>
                <a:cs typeface="Times New Roman" charset="0"/>
              </a:rPr>
              <a:t>Variable</a:t>
            </a:r>
            <a:r>
              <a:rPr lang="en-US" sz="1600" dirty="0">
                <a:solidFill>
                  <a:schemeClr val="bg1">
                    <a:lumMod val="75000"/>
                  </a:schemeClr>
                </a:solidFill>
                <a:latin typeface="Times New Roman" charset="0"/>
                <a:ea typeface="Times New Roman" charset="0"/>
                <a:cs typeface="Times New Roman" charset="0"/>
              </a:rPr>
              <a:t>:  an abstract container that has a </a:t>
            </a:r>
            <a:r>
              <a:rPr lang="en-US" sz="1600" i="1" dirty="0">
                <a:solidFill>
                  <a:schemeClr val="bg1">
                    <a:lumMod val="75000"/>
                  </a:schemeClr>
                </a:solidFill>
                <a:latin typeface="Times New Roman" charset="0"/>
                <a:ea typeface="Times New Roman" charset="0"/>
                <a:cs typeface="Times New Roman" charset="0"/>
              </a:rPr>
              <a:t>name</a:t>
            </a:r>
            <a:r>
              <a:rPr lang="en-US" sz="1600" dirty="0">
                <a:solidFill>
                  <a:schemeClr val="bg1">
                    <a:lumMod val="75000"/>
                  </a:schemeClr>
                </a:solidFill>
                <a:latin typeface="Times New Roman" charset="0"/>
                <a:ea typeface="Times New Roman" charset="0"/>
                <a:cs typeface="Times New Roman" charset="0"/>
              </a:rPr>
              <a:t>, a </a:t>
            </a:r>
            <a:r>
              <a:rPr lang="en-US" sz="1600" i="1" dirty="0">
                <a:solidFill>
                  <a:schemeClr val="bg1">
                    <a:lumMod val="75000"/>
                  </a:schemeClr>
                </a:solidFill>
                <a:latin typeface="Times New Roman" charset="0"/>
                <a:ea typeface="Times New Roman" charset="0"/>
                <a:cs typeface="Times New Roman" charset="0"/>
              </a:rPr>
              <a:t>type</a:t>
            </a:r>
            <a:r>
              <a:rPr lang="en-US" sz="1600" dirty="0">
                <a:solidFill>
                  <a:schemeClr val="bg1">
                    <a:lumMod val="75000"/>
                  </a:schemeClr>
                </a:solidFill>
                <a:latin typeface="Times New Roman" charset="0"/>
                <a:ea typeface="Times New Roman" charset="0"/>
                <a:cs typeface="Times New Roman" charset="0"/>
              </a:rPr>
              <a:t>, and a </a:t>
            </a:r>
            <a:r>
              <a:rPr lang="en-US" sz="1600" i="1" dirty="0">
                <a:solidFill>
                  <a:schemeClr val="bg1">
                    <a:lumMod val="75000"/>
                  </a:schemeClr>
                </a:solidFill>
                <a:latin typeface="Times New Roman" charset="0"/>
                <a:ea typeface="Times New Roman" charset="0"/>
                <a:cs typeface="Times New Roman" charset="0"/>
              </a:rPr>
              <a:t>value</a:t>
            </a:r>
          </a:p>
          <a:p>
            <a:pPr marL="0" indent="0">
              <a:spcBef>
                <a:spcPts val="300"/>
              </a:spcBef>
              <a:buClrTx/>
              <a:buNone/>
            </a:pPr>
            <a:r>
              <a:rPr lang="en-US" sz="1600" dirty="0">
                <a:solidFill>
                  <a:schemeClr val="bg1">
                    <a:lumMod val="75000"/>
                  </a:schemeClr>
                </a:solidFill>
                <a:latin typeface="Times New Roman" charset="0"/>
                <a:ea typeface="Times New Roman" charset="0"/>
                <a:cs typeface="Times New Roman" charset="0"/>
              </a:rPr>
              <a:t>Examples: </a:t>
            </a:r>
          </a:p>
          <a:p>
            <a:pPr marL="273050" indent="0">
              <a:spcBef>
                <a:spcPts val="200"/>
              </a:spcBef>
              <a:buClrTx/>
              <a:buNone/>
            </a:pPr>
            <a:r>
              <a:rPr lang="en-US" sz="1200" dirty="0">
                <a:solidFill>
                  <a:schemeClr val="tx1"/>
                </a:solidFill>
                <a:latin typeface="Consolas" charset="0"/>
                <a:ea typeface="Consolas" charset="0"/>
                <a:cs typeface="Consolas" charset="0"/>
              </a:rPr>
              <a:t>int</a:t>
            </a:r>
            <a:r>
              <a:rPr lang="en-US" sz="1200" dirty="0">
                <a:solidFill>
                  <a:schemeClr val="bg1">
                    <a:lumMod val="75000"/>
                  </a:schemeClr>
                </a:solidFill>
                <a:latin typeface="Consolas" charset="0"/>
                <a:ea typeface="Consolas" charset="0"/>
                <a:cs typeface="Consolas" charset="0"/>
              </a:rPr>
              <a:t> x = 17;</a:t>
            </a:r>
            <a:r>
              <a:rPr lang="en-US" sz="1600" dirty="0">
                <a:solidFill>
                  <a:schemeClr val="bg1">
                    <a:lumMod val="75000"/>
                  </a:schemeClr>
                </a:solidFill>
                <a:latin typeface="Times New Roman" charset="0"/>
                <a:ea typeface="Times New Roman" charset="0"/>
                <a:cs typeface="Times New Roman" charset="0"/>
              </a:rPr>
              <a:t>                          </a:t>
            </a:r>
            <a:r>
              <a:rPr lang="en-US" sz="1400" dirty="0">
                <a:solidFill>
                  <a:schemeClr val="bg1">
                    <a:lumMod val="75000"/>
                  </a:schemeClr>
                </a:solidFill>
                <a:latin typeface="Times New Roman" charset="0"/>
                <a:ea typeface="Times New Roman" charset="0"/>
                <a:cs typeface="Times New Roman" charset="0"/>
              </a:rPr>
              <a:t>// a variable of type </a:t>
            </a:r>
            <a:r>
              <a:rPr lang="en-US" sz="1100" dirty="0">
                <a:solidFill>
                  <a:schemeClr val="bg1">
                    <a:lumMod val="75000"/>
                  </a:schemeClr>
                </a:solidFill>
                <a:latin typeface="Consolas" panose="020B0609020204030204" pitchFamily="49" charset="0"/>
                <a:ea typeface="Times New Roman" charset="0"/>
                <a:cs typeface="Consolas" panose="020B0609020204030204" pitchFamily="49" charset="0"/>
              </a:rPr>
              <a:t>int</a:t>
            </a:r>
            <a:r>
              <a:rPr lang="en-US" sz="1400" dirty="0">
                <a:solidFill>
                  <a:schemeClr val="bg1">
                    <a:lumMod val="75000"/>
                  </a:schemeClr>
                </a:solidFill>
                <a:latin typeface="Times New Roman" charset="0"/>
                <a:ea typeface="Times New Roman" charset="0"/>
                <a:cs typeface="Times New Roman" charset="0"/>
              </a:rPr>
              <a:t>, now holding the value </a:t>
            </a:r>
            <a:r>
              <a:rPr lang="en-US" sz="1100" dirty="0">
                <a:solidFill>
                  <a:schemeClr val="bg1">
                    <a:lumMod val="75000"/>
                  </a:schemeClr>
                </a:solidFill>
                <a:latin typeface="Consolas" charset="0"/>
                <a:ea typeface="Consolas" charset="0"/>
                <a:cs typeface="Consolas" charset="0"/>
              </a:rPr>
              <a:t>17</a:t>
            </a:r>
            <a:endParaRPr lang="en-US" sz="1200" dirty="0">
              <a:solidFill>
                <a:schemeClr val="bg1">
                  <a:lumMod val="75000"/>
                </a:schemeClr>
              </a:solidFill>
              <a:latin typeface="Consolas" charset="0"/>
              <a:ea typeface="Consolas" charset="0"/>
              <a:cs typeface="Consolas" charset="0"/>
            </a:endParaRPr>
          </a:p>
          <a:p>
            <a:pPr marL="273050" indent="0">
              <a:spcBef>
                <a:spcPts val="200"/>
              </a:spcBef>
              <a:buClrTx/>
              <a:buNone/>
            </a:pPr>
            <a:r>
              <a:rPr lang="en-US" sz="1200" dirty="0">
                <a:solidFill>
                  <a:schemeClr val="tx1"/>
                </a:solidFill>
                <a:latin typeface="Consolas" charset="0"/>
                <a:ea typeface="Consolas" charset="0"/>
                <a:cs typeface="Consolas" charset="0"/>
              </a:rPr>
              <a:t>String</a:t>
            </a:r>
            <a:r>
              <a:rPr lang="en-US" sz="1200" dirty="0">
                <a:solidFill>
                  <a:schemeClr val="bg1">
                    <a:lumMod val="75000"/>
                  </a:schemeClr>
                </a:solidFill>
                <a:latin typeface="Consolas" charset="0"/>
                <a:ea typeface="Consolas" charset="0"/>
                <a:cs typeface="Consolas" charset="0"/>
              </a:rPr>
              <a:t> city = </a:t>
            </a:r>
            <a:r>
              <a:rPr lang="en-US" sz="1200" dirty="0">
                <a:solidFill>
                  <a:schemeClr val="bg1">
                    <a:lumMod val="75000"/>
                  </a:schemeClr>
                </a:solidFill>
                <a:latin typeface="Consolas" panose="020B0609020204030204" pitchFamily="49" charset="0"/>
                <a:cs typeface="Consolas" panose="020B0609020204030204" pitchFamily="49" charset="0"/>
              </a:rPr>
              <a:t>"</a:t>
            </a:r>
            <a:r>
              <a:rPr lang="en-US" sz="1200" dirty="0">
                <a:solidFill>
                  <a:schemeClr val="bg1">
                    <a:lumMod val="75000"/>
                  </a:schemeClr>
                </a:solidFill>
                <a:latin typeface="Consolas" charset="0"/>
                <a:ea typeface="Consolas" charset="0"/>
                <a:cs typeface="Consolas" charset="0"/>
              </a:rPr>
              <a:t>Herzliya</a:t>
            </a:r>
            <a:r>
              <a:rPr lang="en-US" sz="1100" dirty="0">
                <a:solidFill>
                  <a:schemeClr val="bg1">
                    <a:lumMod val="75000"/>
                  </a:schemeClr>
                </a:solidFill>
                <a:latin typeface="Consolas" panose="020B0609020204030204" pitchFamily="49" charset="0"/>
                <a:cs typeface="Consolas" panose="020B0609020204030204" pitchFamily="49" charset="0"/>
              </a:rPr>
              <a:t>";</a:t>
            </a:r>
            <a:r>
              <a:rPr lang="en-US" sz="1400" dirty="0">
                <a:solidFill>
                  <a:schemeClr val="bg1">
                    <a:lumMod val="75000"/>
                  </a:schemeClr>
                </a:solidFill>
                <a:latin typeface="Times New Roman" charset="0"/>
                <a:ea typeface="Times New Roman" charset="0"/>
                <a:cs typeface="Times New Roman" charset="0"/>
              </a:rPr>
              <a:t>    // a variable of type </a:t>
            </a:r>
            <a:r>
              <a:rPr lang="en-US" sz="1100" dirty="0">
                <a:solidFill>
                  <a:schemeClr val="bg1">
                    <a:lumMod val="75000"/>
                  </a:schemeClr>
                </a:solidFill>
                <a:latin typeface="Consolas" charset="0"/>
                <a:ea typeface="Consolas" charset="0"/>
                <a:cs typeface="Consolas" charset="0"/>
              </a:rPr>
              <a:t>String</a:t>
            </a:r>
            <a:r>
              <a:rPr lang="en-US" sz="1400" dirty="0">
                <a:solidFill>
                  <a:schemeClr val="bg1">
                    <a:lumMod val="75000"/>
                  </a:schemeClr>
                </a:solidFill>
                <a:latin typeface="Times New Roman" charset="0"/>
                <a:ea typeface="Times New Roman" charset="0"/>
                <a:cs typeface="Times New Roman" charset="0"/>
              </a:rPr>
              <a:t>, now holding the value </a:t>
            </a:r>
            <a:r>
              <a:rPr lang="en-US" sz="1100" dirty="0">
                <a:solidFill>
                  <a:schemeClr val="bg1">
                    <a:lumMod val="75000"/>
                  </a:schemeClr>
                </a:solidFill>
                <a:cs typeface="Times New Roman"/>
              </a:rPr>
              <a:t>"</a:t>
            </a:r>
            <a:r>
              <a:rPr lang="en-US" sz="1100" dirty="0">
                <a:solidFill>
                  <a:schemeClr val="bg1">
                    <a:lumMod val="75000"/>
                  </a:schemeClr>
                </a:solidFill>
                <a:latin typeface="Consolas" charset="0"/>
                <a:ea typeface="Consolas" charset="0"/>
                <a:cs typeface="Consolas" charset="0"/>
              </a:rPr>
              <a:t>Herzliya</a:t>
            </a:r>
            <a:r>
              <a:rPr lang="en-US" sz="1100" dirty="0">
                <a:solidFill>
                  <a:schemeClr val="bg1">
                    <a:lumMod val="75000"/>
                  </a:schemeClr>
                </a:solidFill>
                <a:cs typeface="Times New Roman"/>
              </a:rPr>
              <a:t>"</a:t>
            </a:r>
            <a:endParaRPr lang="en-US" sz="1100" dirty="0">
              <a:solidFill>
                <a:schemeClr val="bg1">
                  <a:lumMod val="75000"/>
                </a:schemeClr>
              </a:solidFill>
              <a:latin typeface="Times New Roman" charset="0"/>
              <a:ea typeface="Times New Roman" charset="0"/>
              <a:cs typeface="Times New Roman" charset="0"/>
            </a:endParaRPr>
          </a:p>
          <a:p>
            <a:pPr marL="273050" indent="0">
              <a:spcBef>
                <a:spcPts val="200"/>
              </a:spcBef>
              <a:buClrTx/>
              <a:buNone/>
            </a:pPr>
            <a:r>
              <a:rPr lang="en-US" sz="1200" dirty="0">
                <a:solidFill>
                  <a:schemeClr val="tx1"/>
                </a:solidFill>
                <a:latin typeface="Consolas" charset="0"/>
                <a:ea typeface="Consolas" charset="0"/>
                <a:cs typeface="Consolas" charset="0"/>
              </a:rPr>
              <a:t>double</a:t>
            </a:r>
            <a:r>
              <a:rPr lang="en-US" sz="1200" dirty="0">
                <a:solidFill>
                  <a:schemeClr val="bg1">
                    <a:lumMod val="75000"/>
                  </a:schemeClr>
                </a:solidFill>
                <a:latin typeface="Consolas" charset="0"/>
                <a:ea typeface="Consolas" charset="0"/>
                <a:cs typeface="Consolas" charset="0"/>
              </a:rPr>
              <a:t> sum = 5012.35;</a:t>
            </a:r>
            <a:r>
              <a:rPr lang="en-US" sz="1600" dirty="0">
                <a:solidFill>
                  <a:schemeClr val="bg1">
                    <a:lumMod val="75000"/>
                  </a:schemeClr>
                </a:solidFill>
                <a:latin typeface="Times New Roman" charset="0"/>
                <a:ea typeface="Times New Roman" charset="0"/>
                <a:cs typeface="Times New Roman" charset="0"/>
              </a:rPr>
              <a:t>         </a:t>
            </a:r>
            <a:r>
              <a:rPr lang="en-US" sz="1400" dirty="0">
                <a:solidFill>
                  <a:schemeClr val="bg1">
                    <a:lumMod val="75000"/>
                  </a:schemeClr>
                </a:solidFill>
                <a:latin typeface="Times New Roman" charset="0"/>
                <a:ea typeface="Times New Roman" charset="0"/>
                <a:cs typeface="Times New Roman" charset="0"/>
              </a:rPr>
              <a:t>//  a variable of type </a:t>
            </a:r>
            <a:r>
              <a:rPr lang="en-US" sz="1100" dirty="0">
                <a:solidFill>
                  <a:schemeClr val="bg1">
                    <a:lumMod val="75000"/>
                  </a:schemeClr>
                </a:solidFill>
                <a:latin typeface="Consolas" charset="0"/>
                <a:ea typeface="Consolas" charset="0"/>
                <a:cs typeface="Consolas" charset="0"/>
              </a:rPr>
              <a:t>double</a:t>
            </a:r>
            <a:r>
              <a:rPr lang="en-US" sz="1400" dirty="0">
                <a:solidFill>
                  <a:schemeClr val="bg1">
                    <a:lumMod val="75000"/>
                  </a:schemeClr>
                </a:solidFill>
                <a:latin typeface="Times New Roman" charset="0"/>
                <a:ea typeface="Times New Roman" charset="0"/>
                <a:cs typeface="Times New Roman" charset="0"/>
              </a:rPr>
              <a:t>, now holding the value </a:t>
            </a:r>
            <a:r>
              <a:rPr lang="en-US" sz="1200" dirty="0">
                <a:solidFill>
                  <a:schemeClr val="bg1">
                    <a:lumMod val="75000"/>
                  </a:schemeClr>
                </a:solidFill>
                <a:latin typeface="Consolas" charset="0"/>
                <a:ea typeface="Consolas" charset="0"/>
                <a:cs typeface="Consolas" charset="0"/>
              </a:rPr>
              <a:t>5012.35</a:t>
            </a:r>
            <a:endParaRPr lang="en-US" sz="1400" dirty="0">
              <a:solidFill>
                <a:schemeClr val="bg1">
                  <a:lumMod val="75000"/>
                </a:schemeClr>
              </a:solidFill>
              <a:latin typeface="Consolas" charset="0"/>
              <a:ea typeface="Consolas" charset="0"/>
              <a:cs typeface="Consolas" charset="0"/>
            </a:endParaRPr>
          </a:p>
        </p:txBody>
      </p:sp>
      <p:grpSp>
        <p:nvGrpSpPr>
          <p:cNvPr id="8" name="Group 7"/>
          <p:cNvGrpSpPr>
            <a:grpSpLocks/>
          </p:cNvGrpSpPr>
          <p:nvPr/>
        </p:nvGrpSpPr>
        <p:grpSpPr bwMode="auto">
          <a:xfrm>
            <a:off x="797026" y="3067219"/>
            <a:ext cx="1895475" cy="2016125"/>
            <a:chOff x="2484" y="1661"/>
            <a:chExt cx="1194" cy="1270"/>
          </a:xfrm>
        </p:grpSpPr>
        <p:sp>
          <p:nvSpPr>
            <p:cNvPr id="9" name="Rectangle 8"/>
            <p:cNvSpPr>
              <a:spLocks noChangeArrowheads="1"/>
            </p:cNvSpPr>
            <p:nvPr/>
          </p:nvSpPr>
          <p:spPr bwMode="auto">
            <a:xfrm>
              <a:off x="2488" y="1869"/>
              <a:ext cx="1024" cy="1062"/>
            </a:xfrm>
            <a:prstGeom prst="rect">
              <a:avLst/>
            </a:prstGeom>
            <a:solidFill>
              <a:schemeClr val="bg1"/>
            </a:solidFill>
            <a:ln w="9525">
              <a:solidFill>
                <a:srgbClr val="293973"/>
              </a:solidFill>
              <a:miter lim="800000"/>
              <a:headEnd/>
              <a:tailEnd/>
            </a:ln>
            <a:effectLst>
              <a:outerShdw blurRad="50800" dist="38100" dir="2700000" algn="tl" rotWithShape="0">
                <a:schemeClr val="bg1">
                  <a:lumMod val="50000"/>
                  <a:alpha val="40000"/>
                </a:schemeClr>
              </a:outerShdw>
            </a:effectLst>
          </p:spPr>
          <p:txBody>
            <a:bodyPr lIns="216000" tIns="36000" rIns="0" bIns="36000"/>
            <a:lstStyle/>
            <a:p>
              <a:pPr>
                <a:spcBef>
                  <a:spcPts val="600"/>
                </a:spcBef>
              </a:pPr>
              <a:r>
                <a:rPr lang="en-US" sz="1400" dirty="0">
                  <a:solidFill>
                    <a:schemeClr val="bg1">
                      <a:lumMod val="75000"/>
                    </a:schemeClr>
                  </a:solidFill>
                  <a:latin typeface="Times New Roman" panose="02020603050405020304" pitchFamily="18" charset="0"/>
                  <a:cs typeface="Times New Roman" panose="02020603050405020304" pitchFamily="18" charset="0"/>
                </a:rPr>
                <a:t>…</a:t>
              </a:r>
            </a:p>
            <a:p>
              <a:pPr>
                <a:spcBef>
                  <a:spcPts val="600"/>
                </a:spcBef>
              </a:pPr>
              <a:r>
                <a:rPr lang="en-US" dirty="0">
                  <a:latin typeface="Consolas" panose="020B0609020204030204" pitchFamily="49" charset="0"/>
                  <a:cs typeface="Consolas" panose="020B0609020204030204" pitchFamily="49" charset="0"/>
                </a:rPr>
                <a:t>int</a:t>
              </a:r>
              <a:r>
                <a:rPr lang="en-US" dirty="0">
                  <a:solidFill>
                    <a:schemeClr val="bg1">
                      <a:lumMod val="75000"/>
                    </a:schemeClr>
                  </a:solidFill>
                  <a:latin typeface="Consolas" panose="020B0609020204030204" pitchFamily="49" charset="0"/>
                  <a:cs typeface="Consolas" panose="020B0609020204030204" pitchFamily="49" charset="0"/>
                </a:rPr>
                <a:t> a, b;</a:t>
              </a:r>
            </a:p>
            <a:p>
              <a:pPr>
                <a:spcBef>
                  <a:spcPts val="600"/>
                </a:spcBef>
              </a:pPr>
              <a:r>
                <a:rPr lang="en-US" dirty="0">
                  <a:solidFill>
                    <a:schemeClr val="bg1">
                      <a:lumMod val="75000"/>
                    </a:schemeClr>
                  </a:solidFill>
                  <a:latin typeface="Consolas" panose="020B0609020204030204" pitchFamily="49" charset="0"/>
                  <a:cs typeface="Consolas" panose="020B0609020204030204" pitchFamily="49" charset="0"/>
                </a:rPr>
                <a:t>a = 1234;</a:t>
              </a:r>
            </a:p>
            <a:p>
              <a:pPr>
                <a:spcBef>
                  <a:spcPts val="600"/>
                </a:spcBef>
              </a:pPr>
              <a:r>
                <a:rPr lang="en-US" dirty="0">
                  <a:solidFill>
                    <a:schemeClr val="bg1">
                      <a:lumMod val="75000"/>
                    </a:schemeClr>
                  </a:solidFill>
                  <a:latin typeface="Consolas" panose="020B0609020204030204" pitchFamily="49" charset="0"/>
                  <a:cs typeface="Consolas" panose="020B0609020204030204" pitchFamily="49" charset="0"/>
                </a:rPr>
                <a:t>b = 99;</a:t>
              </a:r>
            </a:p>
            <a:p>
              <a:pPr>
                <a:spcBef>
                  <a:spcPts val="600"/>
                </a:spcBef>
              </a:pPr>
              <a:r>
                <a:rPr lang="en-US" dirty="0">
                  <a:latin typeface="Consolas" panose="020B0609020204030204" pitchFamily="49" charset="0"/>
                  <a:cs typeface="Consolas" panose="020B0609020204030204" pitchFamily="49" charset="0"/>
                </a:rPr>
                <a:t>int</a:t>
              </a:r>
              <a:r>
                <a:rPr lang="en-US" dirty="0">
                  <a:solidFill>
                    <a:schemeClr val="bg1">
                      <a:lumMod val="75000"/>
                    </a:schemeClr>
                  </a:solidFill>
                  <a:latin typeface="Consolas" panose="020B0609020204030204" pitchFamily="49" charset="0"/>
                  <a:cs typeface="Consolas" panose="020B0609020204030204" pitchFamily="49" charset="0"/>
                </a:rPr>
                <a:t> c = a + b;</a:t>
              </a:r>
            </a:p>
            <a:p>
              <a:pPr>
                <a:spcBef>
                  <a:spcPts val="600"/>
                </a:spcBef>
              </a:pPr>
              <a:r>
                <a:rPr lang="en-US" dirty="0">
                  <a:solidFill>
                    <a:schemeClr val="bg1">
                      <a:lumMod val="75000"/>
                    </a:schemeClr>
                  </a:solidFill>
                  <a:latin typeface="Times New Roman" panose="02020603050405020304" pitchFamily="18" charset="0"/>
                  <a:cs typeface="Times New Roman" panose="02020603050405020304" pitchFamily="18" charset="0"/>
                </a:rPr>
                <a:t>…</a:t>
              </a:r>
            </a:p>
          </p:txBody>
        </p:sp>
        <p:sp>
          <p:nvSpPr>
            <p:cNvPr id="10" name="Rectangle 9"/>
            <p:cNvSpPr>
              <a:spLocks noChangeArrowheads="1"/>
            </p:cNvSpPr>
            <p:nvPr/>
          </p:nvSpPr>
          <p:spPr bwMode="auto">
            <a:xfrm>
              <a:off x="2484" y="1661"/>
              <a:ext cx="1194" cy="24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342900" indent="-342900" algn="just">
                <a:spcBef>
                  <a:spcPct val="15000"/>
                </a:spcBef>
                <a:buClr>
                  <a:srgbClr val="006600"/>
                </a:buClr>
                <a:buSzPct val="85000"/>
                <a:buFont typeface="Wingdings" charset="0"/>
                <a:buNone/>
              </a:pPr>
              <a:r>
                <a:rPr lang="en-US" sz="1400" dirty="0">
                  <a:solidFill>
                    <a:schemeClr val="bg1">
                      <a:lumMod val="75000"/>
                    </a:schemeClr>
                  </a:solidFill>
                  <a:latin typeface="Times New Roman"/>
                  <a:cs typeface="Times New Roman"/>
                </a:rPr>
                <a:t>Code examples: </a:t>
              </a:r>
            </a:p>
          </p:txBody>
        </p:sp>
      </p:grpSp>
      <p:pic>
        <p:nvPicPr>
          <p:cNvPr id="11" name="Picture 10"/>
          <p:cNvPicPr>
            <a:picLocks noChangeAspect="1"/>
          </p:cNvPicPr>
          <p:nvPr/>
        </p:nvPicPr>
        <p:blipFill>
          <a:blip r:embed="rId3"/>
          <a:stretch>
            <a:fillRect/>
          </a:stretch>
        </p:blipFill>
        <p:spPr>
          <a:xfrm>
            <a:off x="6291979" y="128217"/>
            <a:ext cx="2366161" cy="1354584"/>
          </a:xfrm>
          <a:prstGeom prst="rect">
            <a:avLst/>
          </a:prstGeom>
        </p:spPr>
      </p:pic>
      <p:sp>
        <p:nvSpPr>
          <p:cNvPr id="12" name="Rectangle 3"/>
          <p:cNvSpPr txBox="1">
            <a:spLocks noChangeArrowheads="1"/>
          </p:cNvSpPr>
          <p:nvPr/>
        </p:nvSpPr>
        <p:spPr bwMode="auto">
          <a:xfrm>
            <a:off x="629920" y="5428298"/>
            <a:ext cx="8331200" cy="997902"/>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spcBef>
                <a:spcPts val="2400"/>
              </a:spcBef>
              <a:buFont typeface="Wingdings" charset="2"/>
              <a:buNone/>
            </a:pPr>
            <a:r>
              <a:rPr lang="en-US" sz="1600" u="sng" dirty="0">
                <a:solidFill>
                  <a:schemeClr val="bg1">
                    <a:lumMod val="75000"/>
                  </a:schemeClr>
                </a:solidFill>
                <a:cs typeface="Times New Roman"/>
              </a:rPr>
              <a:t>Variable declaration:</a:t>
            </a:r>
            <a:r>
              <a:rPr lang="en-US" sz="1600" dirty="0">
                <a:solidFill>
                  <a:schemeClr val="bg1">
                    <a:lumMod val="75000"/>
                  </a:schemeClr>
                </a:solidFill>
                <a:cs typeface="Times New Roman"/>
              </a:rPr>
              <a:t>  a statement that creates,  and optionally initializes, a variable</a:t>
            </a:r>
          </a:p>
          <a:p>
            <a:pPr marL="0" indent="0">
              <a:spcBef>
                <a:spcPts val="1200"/>
              </a:spcBef>
              <a:buFont typeface="Wingdings" charset="2"/>
              <a:buNone/>
            </a:pPr>
            <a:r>
              <a:rPr lang="en-US" sz="1600" u="sng" dirty="0">
                <a:solidFill>
                  <a:schemeClr val="bg1">
                    <a:lumMod val="75000"/>
                  </a:schemeClr>
                </a:solidFill>
              </a:rPr>
              <a:t>Assignment:</a:t>
            </a:r>
            <a:r>
              <a:rPr lang="en-US" sz="1600" dirty="0">
                <a:solidFill>
                  <a:schemeClr val="bg1">
                    <a:lumMod val="75000"/>
                  </a:schemeClr>
                </a:solidFill>
              </a:rPr>
              <a:t>  a statement that assigns a value to a variable.</a:t>
            </a:r>
          </a:p>
        </p:txBody>
      </p:sp>
    </p:spTree>
    <p:extLst>
      <p:ext uri="{BB962C8B-B14F-4D97-AF65-F5344CB8AC3E}">
        <p14:creationId xmlns:p14="http://schemas.microsoft.com/office/powerpoint/2010/main" val="386745281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lstStyle/>
          <a:p>
            <a:r>
              <a:rPr kumimoji="0" lang="en-US" dirty="0"/>
              <a:t>Java’s Math library</a:t>
            </a:r>
          </a:p>
        </p:txBody>
      </p:sp>
      <p:sp>
        <p:nvSpPr>
          <p:cNvPr id="51204" name="Rectangle 3"/>
          <p:cNvSpPr>
            <a:spLocks noGrp="1" noChangeArrowheads="1"/>
          </p:cNvSpPr>
          <p:nvPr>
            <p:ph type="body" idx="1"/>
          </p:nvPr>
        </p:nvSpPr>
        <p:spPr>
          <a:xfrm>
            <a:off x="636356" y="752194"/>
            <a:ext cx="7848600" cy="1029047"/>
          </a:xfrm>
        </p:spPr>
        <p:txBody>
          <a:bodyPr/>
          <a:lstStyle/>
          <a:p>
            <a:pPr marL="0" indent="0">
              <a:spcBef>
                <a:spcPts val="600"/>
              </a:spcBef>
              <a:buClrTx/>
              <a:buNone/>
            </a:pPr>
            <a:r>
              <a:rPr kumimoji="0" lang="en-US" dirty="0">
                <a:solidFill>
                  <a:schemeClr val="tx1"/>
                </a:solidFill>
              </a:rPr>
              <a:t>Offers common math functions: </a:t>
            </a:r>
          </a:p>
        </p:txBody>
      </p:sp>
      <p:pic>
        <p:nvPicPr>
          <p:cNvPr id="7" name="Picture 6" descr="Picture 10.png"/>
          <p:cNvPicPr>
            <a:picLocks noChangeAspect="1"/>
          </p:cNvPicPr>
          <p:nvPr/>
        </p:nvPicPr>
        <p:blipFill rotWithShape="1">
          <a:blip r:embed="rId3"/>
          <a:srcRect t="6596" b="10789"/>
          <a:stretch/>
        </p:blipFill>
        <p:spPr>
          <a:xfrm>
            <a:off x="1399280" y="1270000"/>
            <a:ext cx="6467101" cy="5217220"/>
          </a:xfrm>
          <a:prstGeom prst="rect">
            <a:avLst/>
          </a:prstGeom>
        </p:spPr>
      </p:pic>
      <p:sp>
        <p:nvSpPr>
          <p:cNvPr id="10" name="Right Arrow 9"/>
          <p:cNvSpPr/>
          <p:nvPr/>
        </p:nvSpPr>
        <p:spPr bwMode="auto">
          <a:xfrm>
            <a:off x="1269371" y="5133687"/>
            <a:ext cx="464457" cy="377371"/>
          </a:xfrm>
          <a:prstGeom prst="rightArrow">
            <a:avLst/>
          </a:prstGeom>
          <a:solidFill>
            <a:schemeClr val="bg1">
              <a:lumMod val="50000"/>
            </a:schemeClr>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Comic Sans MS" charset="0"/>
              <a:ea typeface="ＭＳ Ｐゴシック" charset="-128"/>
              <a:cs typeface="ＭＳ Ｐゴシック" charset="-128"/>
            </a:endParaRPr>
          </a:p>
        </p:txBody>
      </p:sp>
    </p:spTree>
    <p:extLst>
      <p:ext uri="{BB962C8B-B14F-4D97-AF65-F5344CB8AC3E}">
        <p14:creationId xmlns:p14="http://schemas.microsoft.com/office/powerpoint/2010/main" val="45883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6" name="Rectangle 5"/>
          <p:cNvSpPr>
            <a:spLocks noChangeArrowheads="1"/>
          </p:cNvSpPr>
          <p:nvPr/>
        </p:nvSpPr>
        <p:spPr bwMode="auto">
          <a:xfrm>
            <a:off x="627305" y="1718533"/>
            <a:ext cx="5012770" cy="3668082"/>
          </a:xfrm>
          <a:prstGeom prst="rect">
            <a:avLst/>
          </a:prstGeom>
          <a:solidFill>
            <a:schemeClr val="bg1"/>
          </a:solidFill>
          <a:ln w="15875">
            <a:solidFill>
              <a:schemeClr val="bg1">
                <a:lumMod val="50000"/>
              </a:schemeClr>
            </a:solidFill>
            <a:miter lim="800000"/>
            <a:headEnd/>
            <a:tailEnd/>
          </a:ln>
          <a:effectLst>
            <a:outerShdw blurRad="50800" dist="50800" dir="2220000" algn="tl" rotWithShape="0">
              <a:srgbClr val="000000">
                <a:alpha val="43137"/>
              </a:srgbClr>
            </a:outerShdw>
          </a:effectLst>
        </p:spPr>
        <p:txBody>
          <a:bodyPr wrap="square" lIns="216000" tIns="43200" rIns="92075" bIns="182880" anchor="t" anchorCtr="0">
            <a:prstTxWarp prst="textNoShape">
              <a:avLst/>
            </a:prstTxWarp>
            <a:noAutofit/>
          </a:bodyPr>
          <a:lstStyle/>
          <a:p>
            <a:pPr>
              <a:lnSpc>
                <a:spcPts val="2140"/>
              </a:lnSpc>
            </a:pP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class</a:t>
            </a:r>
            <a:r>
              <a:rPr lang="en-US" dirty="0">
                <a:solidFill>
                  <a:srgbClr val="000000"/>
                </a:solidFill>
                <a:latin typeface="Consolas"/>
                <a:ea typeface="Monaco"/>
                <a:cs typeface="Consolas"/>
              </a:rPr>
              <a:t> Demo7 {</a:t>
            </a:r>
          </a:p>
          <a:p>
            <a:pPr>
              <a:lnSpc>
                <a:spcPts val="214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static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void</a:t>
            </a:r>
            <a:r>
              <a:rPr lang="en-US" dirty="0">
                <a:solidFill>
                  <a:srgbClr val="000000"/>
                </a:solidFill>
                <a:latin typeface="Consolas"/>
                <a:ea typeface="Monaco"/>
                <a:cs typeface="Consolas"/>
              </a:rPr>
              <a:t> main(String[] </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 {</a:t>
            </a:r>
          </a:p>
          <a:p>
            <a:pPr>
              <a:lnSpc>
                <a:spcPts val="2140"/>
              </a:lnSpc>
            </a:pPr>
            <a:r>
              <a:rPr lang="en-US" dirty="0">
                <a:solidFill>
                  <a:srgbClr val="000000"/>
                </a:solidFill>
                <a:latin typeface="Consolas"/>
                <a:ea typeface="Monaco"/>
                <a:cs typeface="Consolas"/>
              </a:rPr>
              <a:t>       </a:t>
            </a:r>
            <a:r>
              <a:rPr lang="en-US" dirty="0">
                <a:solidFill>
                  <a:srgbClr val="008000"/>
                </a:solidFill>
                <a:latin typeface="Consolas"/>
                <a:ea typeface="Monaco"/>
                <a:cs typeface="Consolas"/>
              </a:rPr>
              <a:t> </a:t>
            </a:r>
            <a:r>
              <a:rPr lang="en-US" dirty="0">
                <a:solidFill>
                  <a:srgbClr val="006600"/>
                </a:solidFill>
                <a:latin typeface="Consolas"/>
                <a:ea typeface="Monaco"/>
                <a:cs typeface="Consolas"/>
              </a:rPr>
              <a:t>// prints a random value in [0,1)</a:t>
            </a:r>
          </a:p>
          <a:p>
            <a:pPr>
              <a:lnSpc>
                <a:spcPts val="214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double</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x</a:t>
            </a:r>
            <a:r>
              <a:rPr lang="en-US" dirty="0">
                <a:solidFill>
                  <a:srgbClr val="000000"/>
                </a:solidFill>
                <a:latin typeface="Consolas"/>
                <a:ea typeface="Monaco"/>
                <a:cs typeface="Consolas"/>
              </a:rPr>
              <a:t> = Math.random();</a:t>
            </a:r>
          </a:p>
          <a:p>
            <a:pPr>
              <a:lnSpc>
                <a:spcPts val="2140"/>
              </a:lnSpc>
            </a:pPr>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a:t>
            </a:r>
            <a:r>
              <a:rPr lang="en-US" dirty="0">
                <a:solidFill>
                  <a:srgbClr val="7E504F"/>
                </a:solidFill>
                <a:latin typeface="Consolas"/>
                <a:ea typeface="Monaco"/>
                <a:cs typeface="Consolas"/>
              </a:rPr>
              <a:t>x</a:t>
            </a:r>
            <a:r>
              <a:rPr lang="en-US" dirty="0">
                <a:solidFill>
                  <a:srgbClr val="000000"/>
                </a:solidFill>
                <a:latin typeface="Consolas"/>
                <a:ea typeface="Monaco"/>
                <a:cs typeface="Consolas"/>
              </a:rPr>
              <a:t>);</a:t>
            </a:r>
          </a:p>
          <a:p>
            <a:pPr>
              <a:lnSpc>
                <a:spcPts val="2140"/>
              </a:lnSpc>
            </a:pPr>
            <a:endParaRPr lang="en-US" dirty="0">
              <a:solidFill>
                <a:srgbClr val="000000"/>
              </a:solidFill>
              <a:latin typeface="Consolas"/>
              <a:ea typeface="Monaco"/>
              <a:cs typeface="Consolas"/>
            </a:endParaRPr>
          </a:p>
          <a:p>
            <a:pPr>
              <a:lnSpc>
                <a:spcPts val="2140"/>
              </a:lnSpc>
            </a:pPr>
            <a:r>
              <a:rPr lang="en-US" dirty="0">
                <a:solidFill>
                  <a:srgbClr val="000000"/>
                </a:solidFill>
                <a:latin typeface="Consolas"/>
                <a:ea typeface="Monaco"/>
                <a:cs typeface="Consolas"/>
              </a:rPr>
              <a:t>        </a:t>
            </a:r>
            <a:endParaRPr kumimoji="1" lang="en-US" dirty="0">
              <a:latin typeface="Consolas"/>
              <a:cs typeface="Consolas"/>
            </a:endParaRPr>
          </a:p>
        </p:txBody>
      </p:sp>
      <p:sp>
        <p:nvSpPr>
          <p:cNvPr id="8" name="Rectangle 2">
            <a:extLst>
              <a:ext uri="{FF2B5EF4-FFF2-40B4-BE49-F238E27FC236}">
                <a16:creationId xmlns:a16="http://schemas.microsoft.com/office/drawing/2014/main" id="{7EF33C84-AA4F-7440-B8E2-CB8EDB674AB0}"/>
              </a:ext>
            </a:extLst>
          </p:cNvPr>
          <p:cNvSpPr>
            <a:spLocks noGrp="1" noChangeArrowheads="1"/>
          </p:cNvSpPr>
          <p:nvPr>
            <p:ph type="title"/>
          </p:nvPr>
        </p:nvSpPr>
        <p:spPr>
          <a:xfrm>
            <a:off x="505524" y="233034"/>
            <a:ext cx="3093082" cy="457200"/>
          </a:xfrm>
        </p:spPr>
        <p:txBody>
          <a:bodyPr/>
          <a:lstStyle/>
          <a:p>
            <a:r>
              <a:rPr kumimoji="0" lang="en-US" dirty="0">
                <a:latin typeface="Consolas" panose="020B0609020204030204" pitchFamily="49" charset="0"/>
                <a:cs typeface="Consolas" panose="020B0609020204030204" pitchFamily="49" charset="0"/>
              </a:rPr>
              <a:t>Math.random()</a:t>
            </a:r>
            <a:endParaRPr kumimoji="0" lang="en-US" sz="2400" dirty="0">
              <a:latin typeface="Consolas" panose="020B0609020204030204" pitchFamily="49" charset="0"/>
              <a:cs typeface="Consolas" panose="020B0609020204030204" pitchFamily="49" charset="0"/>
            </a:endParaRPr>
          </a:p>
        </p:txBody>
      </p:sp>
      <p:sp>
        <p:nvSpPr>
          <p:cNvPr id="6" name="Rectangle 3">
            <a:extLst>
              <a:ext uri="{FF2B5EF4-FFF2-40B4-BE49-F238E27FC236}">
                <a16:creationId xmlns:a16="http://schemas.microsoft.com/office/drawing/2014/main" id="{BF7EF36C-552B-1A4A-BABC-384F6F24EFAD}"/>
              </a:ext>
            </a:extLst>
          </p:cNvPr>
          <p:cNvSpPr txBox="1">
            <a:spLocks noChangeArrowheads="1"/>
          </p:cNvSpPr>
          <p:nvPr/>
        </p:nvSpPr>
        <p:spPr bwMode="auto">
          <a:xfrm>
            <a:off x="529334" y="800100"/>
            <a:ext cx="7848600" cy="1029047"/>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spcBef>
                <a:spcPts val="600"/>
              </a:spcBef>
              <a:buClrTx/>
              <a:buFont typeface="Wingdings" charset="2"/>
              <a:buNone/>
            </a:pPr>
            <a:r>
              <a:rPr kumimoji="0" lang="en-US" sz="1800" kern="0" dirty="0">
                <a:solidFill>
                  <a:schemeClr val="tx1"/>
                </a:solidFill>
              </a:rPr>
              <a:t>A function that returns a pseudo-random </a:t>
            </a:r>
            <a:r>
              <a:rPr lang="en-US" sz="1400" kern="0" dirty="0">
                <a:solidFill>
                  <a:srgbClr val="000000"/>
                </a:solidFill>
                <a:latin typeface="Consolas"/>
                <a:cs typeface="Consolas"/>
              </a:rPr>
              <a:t>double</a:t>
            </a:r>
            <a:r>
              <a:rPr kumimoji="0" lang="en-US" sz="1800" kern="0" dirty="0">
                <a:solidFill>
                  <a:schemeClr val="tx1"/>
                </a:solidFill>
              </a:rPr>
              <a:t> value,</a:t>
            </a:r>
            <a:br>
              <a:rPr kumimoji="0" lang="en-US" sz="1800" kern="0" dirty="0">
                <a:solidFill>
                  <a:schemeClr val="tx1"/>
                </a:solidFill>
              </a:rPr>
            </a:br>
            <a:r>
              <a:rPr kumimoji="0" lang="en-US" sz="1800" kern="0" dirty="0">
                <a:solidFill>
                  <a:schemeClr val="tx1"/>
                </a:solidFill>
              </a:rPr>
              <a:t>distributed uniformly in the interval </a:t>
            </a:r>
            <a:r>
              <a:rPr lang="en-US" sz="1800" kern="0" dirty="0">
                <a:solidFill>
                  <a:srgbClr val="000000"/>
                </a:solidFill>
                <a:cs typeface="Times New Roman"/>
              </a:rPr>
              <a:t>[0,1)</a:t>
            </a:r>
            <a:endParaRPr kumimoji="0" lang="en-US" sz="1800" kern="0" dirty="0">
              <a:solidFill>
                <a:schemeClr val="tx1"/>
              </a:solidFill>
            </a:endParaRPr>
          </a:p>
        </p:txBody>
      </p:sp>
    </p:spTree>
    <p:extLst>
      <p:ext uri="{BB962C8B-B14F-4D97-AF65-F5344CB8AC3E}">
        <p14:creationId xmlns:p14="http://schemas.microsoft.com/office/powerpoint/2010/main" val="170458514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3D7CFD-6CEA-8C67-DDC6-4F9E175816FC}"/>
            </a:ext>
          </a:extLst>
        </p:cNvPr>
        <p:cNvGrpSpPr/>
        <p:nvPr/>
      </p:nvGrpSpPr>
      <p:grpSpPr>
        <a:xfrm>
          <a:off x="0" y="0"/>
          <a:ext cx="0" cy="0"/>
          <a:chOff x="0" y="0"/>
          <a:chExt cx="0" cy="0"/>
        </a:xfrm>
      </p:grpSpPr>
      <p:sp>
        <p:nvSpPr>
          <p:cNvPr id="51206" name="Rectangle 5">
            <a:extLst>
              <a:ext uri="{FF2B5EF4-FFF2-40B4-BE49-F238E27FC236}">
                <a16:creationId xmlns:a16="http://schemas.microsoft.com/office/drawing/2014/main" id="{9EEF53C6-1E9D-360F-E656-B5D3D9D1C8A3}"/>
              </a:ext>
            </a:extLst>
          </p:cNvPr>
          <p:cNvSpPr>
            <a:spLocks noChangeArrowheads="1"/>
          </p:cNvSpPr>
          <p:nvPr/>
        </p:nvSpPr>
        <p:spPr bwMode="auto">
          <a:xfrm>
            <a:off x="627305" y="1718533"/>
            <a:ext cx="5012770" cy="3668082"/>
          </a:xfrm>
          <a:prstGeom prst="rect">
            <a:avLst/>
          </a:prstGeom>
          <a:solidFill>
            <a:schemeClr val="bg1"/>
          </a:solidFill>
          <a:ln w="15875">
            <a:solidFill>
              <a:schemeClr val="bg1">
                <a:lumMod val="50000"/>
              </a:schemeClr>
            </a:solidFill>
            <a:miter lim="800000"/>
            <a:headEnd/>
            <a:tailEnd/>
          </a:ln>
          <a:effectLst>
            <a:outerShdw blurRad="50800" dist="50800" dir="2220000" algn="tl" rotWithShape="0">
              <a:srgbClr val="000000">
                <a:alpha val="43137"/>
              </a:srgbClr>
            </a:outerShdw>
          </a:effectLst>
        </p:spPr>
        <p:txBody>
          <a:bodyPr wrap="square" lIns="216000" tIns="43200" rIns="92075" bIns="182880" anchor="t" anchorCtr="0">
            <a:prstTxWarp prst="textNoShape">
              <a:avLst/>
            </a:prstTxWarp>
            <a:noAutofit/>
          </a:bodyPr>
          <a:lstStyle/>
          <a:p>
            <a:pPr>
              <a:lnSpc>
                <a:spcPts val="2140"/>
              </a:lnSpc>
            </a:pP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class</a:t>
            </a:r>
            <a:r>
              <a:rPr lang="en-US" dirty="0">
                <a:solidFill>
                  <a:srgbClr val="000000"/>
                </a:solidFill>
                <a:latin typeface="Consolas"/>
                <a:ea typeface="Monaco"/>
                <a:cs typeface="Consolas"/>
              </a:rPr>
              <a:t> Demo7 {</a:t>
            </a:r>
          </a:p>
          <a:p>
            <a:pPr>
              <a:lnSpc>
                <a:spcPts val="214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static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void</a:t>
            </a:r>
            <a:r>
              <a:rPr lang="en-US" dirty="0">
                <a:solidFill>
                  <a:srgbClr val="000000"/>
                </a:solidFill>
                <a:latin typeface="Consolas"/>
                <a:ea typeface="Monaco"/>
                <a:cs typeface="Consolas"/>
              </a:rPr>
              <a:t> main(String[] </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 {</a:t>
            </a:r>
          </a:p>
          <a:p>
            <a:pPr>
              <a:lnSpc>
                <a:spcPts val="2140"/>
              </a:lnSpc>
            </a:pPr>
            <a:r>
              <a:rPr lang="en-US" dirty="0">
                <a:solidFill>
                  <a:srgbClr val="000000"/>
                </a:solidFill>
                <a:latin typeface="Consolas"/>
                <a:ea typeface="Monaco"/>
                <a:cs typeface="Consolas"/>
              </a:rPr>
              <a:t>       </a:t>
            </a:r>
            <a:r>
              <a:rPr lang="en-US" dirty="0">
                <a:solidFill>
                  <a:srgbClr val="008000"/>
                </a:solidFill>
                <a:latin typeface="Consolas"/>
                <a:ea typeface="Monaco"/>
                <a:cs typeface="Consolas"/>
              </a:rPr>
              <a:t> </a:t>
            </a:r>
            <a:r>
              <a:rPr lang="en-US" dirty="0">
                <a:solidFill>
                  <a:srgbClr val="006600"/>
                </a:solidFill>
                <a:latin typeface="Consolas"/>
                <a:ea typeface="Monaco"/>
                <a:cs typeface="Consolas"/>
              </a:rPr>
              <a:t>// prints a random value in [0,1)</a:t>
            </a:r>
          </a:p>
          <a:p>
            <a:pPr>
              <a:lnSpc>
                <a:spcPts val="214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double</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x</a:t>
            </a:r>
            <a:r>
              <a:rPr lang="en-US" dirty="0">
                <a:solidFill>
                  <a:srgbClr val="000000"/>
                </a:solidFill>
                <a:latin typeface="Consolas"/>
                <a:ea typeface="Monaco"/>
                <a:cs typeface="Consolas"/>
              </a:rPr>
              <a:t> = Math.random();</a:t>
            </a:r>
          </a:p>
          <a:p>
            <a:pPr>
              <a:lnSpc>
                <a:spcPts val="2140"/>
              </a:lnSpc>
            </a:pPr>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a:t>
            </a:r>
            <a:r>
              <a:rPr lang="en-US" dirty="0">
                <a:solidFill>
                  <a:srgbClr val="7E504F"/>
                </a:solidFill>
                <a:latin typeface="Consolas"/>
                <a:ea typeface="Monaco"/>
                <a:cs typeface="Consolas"/>
              </a:rPr>
              <a:t>x</a:t>
            </a:r>
            <a:r>
              <a:rPr lang="en-US" dirty="0">
                <a:solidFill>
                  <a:srgbClr val="000000"/>
                </a:solidFill>
                <a:latin typeface="Consolas"/>
                <a:ea typeface="Monaco"/>
                <a:cs typeface="Consolas"/>
              </a:rPr>
              <a:t>);</a:t>
            </a:r>
          </a:p>
          <a:p>
            <a:pPr>
              <a:lnSpc>
                <a:spcPts val="2140"/>
              </a:lnSpc>
            </a:pPr>
            <a:endParaRPr lang="en-US" dirty="0">
              <a:solidFill>
                <a:srgbClr val="000000"/>
              </a:solidFill>
              <a:latin typeface="Consolas"/>
              <a:ea typeface="Monaco"/>
              <a:cs typeface="Consolas"/>
            </a:endParaRPr>
          </a:p>
          <a:p>
            <a:pPr>
              <a:lnSpc>
                <a:spcPts val="2140"/>
              </a:lnSpc>
            </a:pPr>
            <a:r>
              <a:rPr lang="en-US" dirty="0">
                <a:solidFill>
                  <a:srgbClr val="000000"/>
                </a:solidFill>
                <a:latin typeface="Consolas"/>
                <a:ea typeface="Monaco"/>
                <a:cs typeface="Consolas"/>
              </a:rPr>
              <a:t>        </a:t>
            </a:r>
            <a:r>
              <a:rPr lang="en-US" dirty="0">
                <a:solidFill>
                  <a:srgbClr val="006600"/>
                </a:solidFill>
                <a:latin typeface="Consolas"/>
                <a:ea typeface="Monaco"/>
                <a:cs typeface="Consolas"/>
              </a:rPr>
              <a:t>// prints a random value in [0,2)</a:t>
            </a:r>
          </a:p>
          <a:p>
            <a:pPr>
              <a:lnSpc>
                <a:spcPts val="2140"/>
              </a:lnSpc>
            </a:pPr>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.println(2.0 * Math.random()); </a:t>
            </a:r>
            <a:endParaRPr lang="en-US" dirty="0">
              <a:solidFill>
                <a:srgbClr val="008000"/>
              </a:solidFill>
              <a:latin typeface="Consolas"/>
              <a:ea typeface="Monaco"/>
              <a:cs typeface="Consolas"/>
            </a:endParaRPr>
          </a:p>
          <a:p>
            <a:pPr>
              <a:lnSpc>
                <a:spcPts val="2140"/>
              </a:lnSpc>
            </a:pPr>
            <a:endParaRPr lang="en-US" dirty="0">
              <a:solidFill>
                <a:srgbClr val="008000"/>
              </a:solidFill>
              <a:latin typeface="Consolas"/>
              <a:ea typeface="Monaco"/>
              <a:cs typeface="Consolas"/>
            </a:endParaRPr>
          </a:p>
          <a:p>
            <a:pPr>
              <a:lnSpc>
                <a:spcPts val="2140"/>
              </a:lnSpc>
            </a:pPr>
            <a:r>
              <a:rPr lang="en-US" dirty="0">
                <a:solidFill>
                  <a:srgbClr val="000000"/>
                </a:solidFill>
                <a:latin typeface="Consolas"/>
                <a:ea typeface="Monaco"/>
                <a:cs typeface="Consolas"/>
              </a:rPr>
              <a:t>        </a:t>
            </a:r>
            <a:r>
              <a:rPr lang="en-US" dirty="0">
                <a:solidFill>
                  <a:srgbClr val="006600"/>
                </a:solidFill>
                <a:latin typeface="Consolas"/>
                <a:ea typeface="Monaco"/>
                <a:cs typeface="Consolas"/>
              </a:rPr>
              <a:t>// prints a random value in [-1,+1)</a:t>
            </a:r>
          </a:p>
          <a:p>
            <a:pPr>
              <a:lnSpc>
                <a:spcPts val="2140"/>
              </a:lnSpc>
            </a:pPr>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.println(2.0 * Math.random() - 1.0);</a:t>
            </a:r>
          </a:p>
          <a:p>
            <a:pPr>
              <a:lnSpc>
                <a:spcPts val="2140"/>
              </a:lnSpc>
            </a:pPr>
            <a:r>
              <a:rPr lang="en-US" dirty="0">
                <a:solidFill>
                  <a:srgbClr val="000000"/>
                </a:solidFill>
                <a:latin typeface="Consolas"/>
                <a:ea typeface="Monaco"/>
                <a:cs typeface="Consolas"/>
              </a:rPr>
              <a:t>    }</a:t>
            </a:r>
          </a:p>
          <a:p>
            <a:pPr>
              <a:lnSpc>
                <a:spcPts val="2140"/>
              </a:lnSpc>
            </a:pPr>
            <a:r>
              <a:rPr lang="en-US" dirty="0">
                <a:solidFill>
                  <a:srgbClr val="000000"/>
                </a:solidFill>
                <a:latin typeface="Consolas"/>
                <a:ea typeface="Monaco"/>
                <a:cs typeface="Consolas"/>
              </a:rPr>
              <a:t>}</a:t>
            </a:r>
            <a:endParaRPr kumimoji="1" lang="en-US" dirty="0">
              <a:latin typeface="Consolas"/>
              <a:cs typeface="Consolas"/>
            </a:endParaRPr>
          </a:p>
        </p:txBody>
      </p:sp>
      <p:sp>
        <p:nvSpPr>
          <p:cNvPr id="7" name="Rectangle 6">
            <a:extLst>
              <a:ext uri="{FF2B5EF4-FFF2-40B4-BE49-F238E27FC236}">
                <a16:creationId xmlns:a16="http://schemas.microsoft.com/office/drawing/2014/main" id="{EEFDAE6E-EBA6-6A07-366B-FBACF8E236B3}"/>
              </a:ext>
            </a:extLst>
          </p:cNvPr>
          <p:cNvSpPr>
            <a:spLocks noChangeArrowheads="1"/>
          </p:cNvSpPr>
          <p:nvPr/>
        </p:nvSpPr>
        <p:spPr bwMode="auto">
          <a:xfrm>
            <a:off x="6061091" y="1718533"/>
            <a:ext cx="2316843" cy="2788153"/>
          </a:xfrm>
          <a:prstGeom prst="rect">
            <a:avLst/>
          </a:prstGeom>
          <a:solidFill>
            <a:schemeClr val="bg1">
              <a:lumMod val="95000"/>
            </a:schemeClr>
          </a:solidFill>
          <a:ln w="9525">
            <a:solidFill>
              <a:schemeClr val="bg1">
                <a:lumMod val="50000"/>
              </a:schemeClr>
            </a:solidFill>
            <a:miter lim="800000"/>
            <a:headEnd/>
            <a:tailEnd/>
          </a:ln>
          <a:effectLst>
            <a:outerShdw blurRad="50800" dist="50800" dir="2220000" algn="tl" rotWithShape="0">
              <a:srgbClr val="000000">
                <a:alpha val="43137"/>
              </a:srgbClr>
            </a:outerShdw>
          </a:effectLst>
        </p:spPr>
        <p:txBody>
          <a:bodyPr wrap="square" lIns="180000" tIns="90000" rIns="92075" bIns="90000">
            <a:prstTxWarp prst="textNoShape">
              <a:avLst/>
            </a:prstTxWarp>
            <a:noAutofit/>
          </a:bodyPr>
          <a:lstStyle/>
          <a:p>
            <a:pPr>
              <a:spcBef>
                <a:spcPts val="1200"/>
              </a:spcBef>
            </a:pPr>
            <a:r>
              <a:rPr lang="en-US" b="1" dirty="0">
                <a:solidFill>
                  <a:srgbClr val="000000"/>
                </a:solidFill>
                <a:latin typeface="Menlo"/>
                <a:ea typeface="Menlo"/>
                <a:cs typeface="Menlo"/>
              </a:rPr>
              <a:t>% javac Demo7.java</a:t>
            </a:r>
          </a:p>
          <a:p>
            <a:pPr>
              <a:spcBef>
                <a:spcPts val="1200"/>
              </a:spcBef>
            </a:pPr>
            <a:r>
              <a:rPr lang="en-US" b="1" dirty="0">
                <a:solidFill>
                  <a:srgbClr val="000000"/>
                </a:solidFill>
                <a:latin typeface="Menlo"/>
                <a:ea typeface="Menlo"/>
                <a:cs typeface="Menlo"/>
              </a:rPr>
              <a:t>% java Demo7</a:t>
            </a:r>
          </a:p>
          <a:p>
            <a:pPr>
              <a:spcBef>
                <a:spcPts val="1200"/>
              </a:spcBef>
            </a:pPr>
            <a:r>
              <a:rPr lang="en-US" dirty="0">
                <a:solidFill>
                  <a:srgbClr val="000000"/>
                </a:solidFill>
                <a:latin typeface="Menlo"/>
                <a:ea typeface="Menlo"/>
                <a:cs typeface="Menlo"/>
              </a:rPr>
              <a:t>0.43628266723130604</a:t>
            </a:r>
          </a:p>
          <a:p>
            <a:pPr>
              <a:spcBef>
                <a:spcPts val="600"/>
              </a:spcBef>
            </a:pPr>
            <a:r>
              <a:rPr lang="en-US" dirty="0">
                <a:solidFill>
                  <a:srgbClr val="000000"/>
                </a:solidFill>
                <a:latin typeface="Menlo"/>
                <a:ea typeface="Menlo"/>
                <a:cs typeface="Menlo"/>
              </a:rPr>
              <a:t>1.86291944429295026</a:t>
            </a:r>
          </a:p>
          <a:p>
            <a:pPr>
              <a:spcBef>
                <a:spcPts val="600"/>
              </a:spcBef>
            </a:pPr>
            <a:r>
              <a:rPr lang="en-US" dirty="0">
                <a:solidFill>
                  <a:srgbClr val="000000"/>
                </a:solidFill>
                <a:latin typeface="Menlo"/>
                <a:ea typeface="Menlo"/>
                <a:cs typeface="Menlo"/>
              </a:rPr>
              <a:t>-0.62346234623466346</a:t>
            </a:r>
          </a:p>
        </p:txBody>
      </p:sp>
      <p:sp>
        <p:nvSpPr>
          <p:cNvPr id="8" name="Rectangle 2">
            <a:extLst>
              <a:ext uri="{FF2B5EF4-FFF2-40B4-BE49-F238E27FC236}">
                <a16:creationId xmlns:a16="http://schemas.microsoft.com/office/drawing/2014/main" id="{B834AEC2-5A06-60EC-6596-16EFD79094C1}"/>
              </a:ext>
            </a:extLst>
          </p:cNvPr>
          <p:cNvSpPr>
            <a:spLocks noGrp="1" noChangeArrowheads="1"/>
          </p:cNvSpPr>
          <p:nvPr>
            <p:ph type="title"/>
          </p:nvPr>
        </p:nvSpPr>
        <p:spPr>
          <a:xfrm>
            <a:off x="505524" y="233034"/>
            <a:ext cx="3093082" cy="457200"/>
          </a:xfrm>
        </p:spPr>
        <p:txBody>
          <a:bodyPr/>
          <a:lstStyle/>
          <a:p>
            <a:r>
              <a:rPr kumimoji="0" lang="en-US" dirty="0">
                <a:latin typeface="Consolas" panose="020B0609020204030204" pitchFamily="49" charset="0"/>
                <a:cs typeface="Consolas" panose="020B0609020204030204" pitchFamily="49" charset="0"/>
              </a:rPr>
              <a:t>Math.random()</a:t>
            </a:r>
            <a:endParaRPr kumimoji="0" lang="en-US" sz="2400" dirty="0">
              <a:latin typeface="Consolas" panose="020B0609020204030204" pitchFamily="49" charset="0"/>
              <a:cs typeface="Consolas" panose="020B0609020204030204" pitchFamily="49" charset="0"/>
            </a:endParaRPr>
          </a:p>
        </p:txBody>
      </p:sp>
      <p:sp>
        <p:nvSpPr>
          <p:cNvPr id="6" name="Rectangle 3">
            <a:extLst>
              <a:ext uri="{FF2B5EF4-FFF2-40B4-BE49-F238E27FC236}">
                <a16:creationId xmlns:a16="http://schemas.microsoft.com/office/drawing/2014/main" id="{6708A257-CA7C-0489-01D4-769EA5DB895D}"/>
              </a:ext>
            </a:extLst>
          </p:cNvPr>
          <p:cNvSpPr txBox="1">
            <a:spLocks noChangeArrowheads="1"/>
          </p:cNvSpPr>
          <p:nvPr/>
        </p:nvSpPr>
        <p:spPr bwMode="auto">
          <a:xfrm>
            <a:off x="529334" y="800100"/>
            <a:ext cx="7848600" cy="1029047"/>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spcBef>
                <a:spcPts val="600"/>
              </a:spcBef>
              <a:buClrTx/>
              <a:buFont typeface="Wingdings" charset="2"/>
              <a:buNone/>
            </a:pPr>
            <a:r>
              <a:rPr kumimoji="0" lang="en-US" sz="1800" kern="0" dirty="0">
                <a:solidFill>
                  <a:schemeClr val="tx1"/>
                </a:solidFill>
              </a:rPr>
              <a:t>A function that returns a pseudo-random </a:t>
            </a:r>
            <a:r>
              <a:rPr lang="en-US" sz="1400" kern="0" dirty="0">
                <a:solidFill>
                  <a:srgbClr val="000000"/>
                </a:solidFill>
                <a:latin typeface="Consolas"/>
                <a:cs typeface="Consolas"/>
              </a:rPr>
              <a:t>double</a:t>
            </a:r>
            <a:r>
              <a:rPr kumimoji="0" lang="en-US" sz="1800" kern="0" dirty="0">
                <a:solidFill>
                  <a:schemeClr val="tx1"/>
                </a:solidFill>
              </a:rPr>
              <a:t> value,</a:t>
            </a:r>
            <a:br>
              <a:rPr kumimoji="0" lang="en-US" sz="1800" kern="0" dirty="0">
                <a:solidFill>
                  <a:schemeClr val="tx1"/>
                </a:solidFill>
              </a:rPr>
            </a:br>
            <a:r>
              <a:rPr kumimoji="0" lang="en-US" sz="1800" kern="0" dirty="0">
                <a:solidFill>
                  <a:schemeClr val="tx1"/>
                </a:solidFill>
              </a:rPr>
              <a:t>distributed uniformly in the interval </a:t>
            </a:r>
            <a:r>
              <a:rPr lang="en-US" sz="1800" kern="0" dirty="0">
                <a:solidFill>
                  <a:srgbClr val="000000"/>
                </a:solidFill>
                <a:cs typeface="Times New Roman"/>
              </a:rPr>
              <a:t>[0,1)</a:t>
            </a:r>
            <a:endParaRPr kumimoji="0" lang="en-US" sz="1800" kern="0" dirty="0">
              <a:solidFill>
                <a:schemeClr val="tx1"/>
              </a:solidFill>
            </a:endParaRPr>
          </a:p>
        </p:txBody>
      </p:sp>
    </p:spTree>
    <p:extLst>
      <p:ext uri="{BB962C8B-B14F-4D97-AF65-F5344CB8AC3E}">
        <p14:creationId xmlns:p14="http://schemas.microsoft.com/office/powerpoint/2010/main" val="2115392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538440-40E2-1D07-3219-B7242040F5E5}"/>
            </a:ext>
          </a:extLst>
        </p:cNvPr>
        <p:cNvGrpSpPr/>
        <p:nvPr/>
      </p:nvGrpSpPr>
      <p:grpSpPr>
        <a:xfrm>
          <a:off x="0" y="0"/>
          <a:ext cx="0" cy="0"/>
          <a:chOff x="0" y="0"/>
          <a:chExt cx="0" cy="0"/>
        </a:xfrm>
      </p:grpSpPr>
      <p:sp>
        <p:nvSpPr>
          <p:cNvPr id="51206" name="Rectangle 5">
            <a:extLst>
              <a:ext uri="{FF2B5EF4-FFF2-40B4-BE49-F238E27FC236}">
                <a16:creationId xmlns:a16="http://schemas.microsoft.com/office/drawing/2014/main" id="{461374E8-275C-B8FE-34ED-141911E2CC10}"/>
              </a:ext>
            </a:extLst>
          </p:cNvPr>
          <p:cNvSpPr>
            <a:spLocks noChangeArrowheads="1"/>
          </p:cNvSpPr>
          <p:nvPr/>
        </p:nvSpPr>
        <p:spPr bwMode="auto">
          <a:xfrm>
            <a:off x="627305" y="1718533"/>
            <a:ext cx="5012770" cy="3668082"/>
          </a:xfrm>
          <a:prstGeom prst="rect">
            <a:avLst/>
          </a:prstGeom>
          <a:solidFill>
            <a:schemeClr val="bg1"/>
          </a:solidFill>
          <a:ln w="15875">
            <a:solidFill>
              <a:schemeClr val="bg1">
                <a:lumMod val="50000"/>
              </a:schemeClr>
            </a:solidFill>
            <a:miter lim="800000"/>
            <a:headEnd/>
            <a:tailEnd/>
          </a:ln>
          <a:effectLst>
            <a:outerShdw blurRad="50800" dist="50800" dir="2220000" algn="tl" rotWithShape="0">
              <a:srgbClr val="000000">
                <a:alpha val="43137"/>
              </a:srgbClr>
            </a:outerShdw>
          </a:effectLst>
        </p:spPr>
        <p:txBody>
          <a:bodyPr wrap="square" lIns="216000" tIns="43200" rIns="92075" bIns="182880" anchor="t" anchorCtr="0">
            <a:prstTxWarp prst="textNoShape">
              <a:avLst/>
            </a:prstTxWarp>
            <a:noAutofit/>
          </a:bodyPr>
          <a:lstStyle/>
          <a:p>
            <a:pPr>
              <a:lnSpc>
                <a:spcPts val="2140"/>
              </a:lnSpc>
            </a:pP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class</a:t>
            </a:r>
            <a:r>
              <a:rPr lang="en-US" dirty="0">
                <a:solidFill>
                  <a:srgbClr val="000000"/>
                </a:solidFill>
                <a:latin typeface="Consolas"/>
                <a:ea typeface="Monaco"/>
                <a:cs typeface="Consolas"/>
              </a:rPr>
              <a:t> Demo7 {</a:t>
            </a:r>
          </a:p>
          <a:p>
            <a:pPr>
              <a:lnSpc>
                <a:spcPts val="214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static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void</a:t>
            </a:r>
            <a:r>
              <a:rPr lang="en-US" dirty="0">
                <a:solidFill>
                  <a:srgbClr val="000000"/>
                </a:solidFill>
                <a:latin typeface="Consolas"/>
                <a:ea typeface="Monaco"/>
                <a:cs typeface="Consolas"/>
              </a:rPr>
              <a:t> main(String[] </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 {</a:t>
            </a:r>
          </a:p>
          <a:p>
            <a:pPr>
              <a:lnSpc>
                <a:spcPts val="2140"/>
              </a:lnSpc>
            </a:pPr>
            <a:r>
              <a:rPr lang="en-US" dirty="0">
                <a:solidFill>
                  <a:srgbClr val="000000"/>
                </a:solidFill>
                <a:latin typeface="Consolas"/>
                <a:ea typeface="Monaco"/>
                <a:cs typeface="Consolas"/>
              </a:rPr>
              <a:t>       </a:t>
            </a:r>
            <a:r>
              <a:rPr lang="en-US" dirty="0">
                <a:solidFill>
                  <a:srgbClr val="008000"/>
                </a:solidFill>
                <a:latin typeface="Consolas"/>
                <a:ea typeface="Monaco"/>
                <a:cs typeface="Consolas"/>
              </a:rPr>
              <a:t> </a:t>
            </a:r>
            <a:r>
              <a:rPr lang="en-US" dirty="0">
                <a:solidFill>
                  <a:srgbClr val="006600"/>
                </a:solidFill>
                <a:latin typeface="Consolas"/>
                <a:ea typeface="Monaco"/>
                <a:cs typeface="Consolas"/>
              </a:rPr>
              <a:t>// prints a random value in [0,1)</a:t>
            </a:r>
          </a:p>
          <a:p>
            <a:pPr>
              <a:lnSpc>
                <a:spcPts val="214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double</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x</a:t>
            </a:r>
            <a:r>
              <a:rPr lang="en-US" dirty="0">
                <a:solidFill>
                  <a:srgbClr val="000000"/>
                </a:solidFill>
                <a:latin typeface="Consolas"/>
                <a:ea typeface="Monaco"/>
                <a:cs typeface="Consolas"/>
              </a:rPr>
              <a:t> = Math.random();</a:t>
            </a:r>
          </a:p>
          <a:p>
            <a:pPr>
              <a:lnSpc>
                <a:spcPts val="2140"/>
              </a:lnSpc>
            </a:pPr>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a:t>
            </a:r>
            <a:r>
              <a:rPr lang="en-US" dirty="0">
                <a:solidFill>
                  <a:srgbClr val="7E504F"/>
                </a:solidFill>
                <a:latin typeface="Consolas"/>
                <a:ea typeface="Monaco"/>
                <a:cs typeface="Consolas"/>
              </a:rPr>
              <a:t>x</a:t>
            </a:r>
            <a:r>
              <a:rPr lang="en-US" dirty="0">
                <a:solidFill>
                  <a:srgbClr val="000000"/>
                </a:solidFill>
                <a:latin typeface="Consolas"/>
                <a:ea typeface="Monaco"/>
                <a:cs typeface="Consolas"/>
              </a:rPr>
              <a:t>);</a:t>
            </a:r>
          </a:p>
          <a:p>
            <a:pPr>
              <a:lnSpc>
                <a:spcPts val="2140"/>
              </a:lnSpc>
            </a:pPr>
            <a:endParaRPr lang="en-US" dirty="0">
              <a:solidFill>
                <a:srgbClr val="000000"/>
              </a:solidFill>
              <a:latin typeface="Consolas"/>
              <a:ea typeface="Monaco"/>
              <a:cs typeface="Consolas"/>
            </a:endParaRPr>
          </a:p>
          <a:p>
            <a:pPr>
              <a:lnSpc>
                <a:spcPts val="2140"/>
              </a:lnSpc>
            </a:pPr>
            <a:r>
              <a:rPr lang="en-US" dirty="0">
                <a:solidFill>
                  <a:srgbClr val="000000"/>
                </a:solidFill>
                <a:latin typeface="Consolas"/>
                <a:ea typeface="Monaco"/>
                <a:cs typeface="Consolas"/>
              </a:rPr>
              <a:t>        </a:t>
            </a:r>
            <a:r>
              <a:rPr lang="en-US" dirty="0">
                <a:solidFill>
                  <a:srgbClr val="006600"/>
                </a:solidFill>
                <a:latin typeface="Consolas"/>
                <a:ea typeface="Monaco"/>
                <a:cs typeface="Consolas"/>
              </a:rPr>
              <a:t>// prints a random value in [0,2)</a:t>
            </a:r>
          </a:p>
          <a:p>
            <a:pPr>
              <a:lnSpc>
                <a:spcPts val="2140"/>
              </a:lnSpc>
            </a:pPr>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.println(2.0 * Math.random()); </a:t>
            </a:r>
            <a:endParaRPr lang="en-US" dirty="0">
              <a:solidFill>
                <a:srgbClr val="008000"/>
              </a:solidFill>
              <a:latin typeface="Consolas"/>
              <a:ea typeface="Monaco"/>
              <a:cs typeface="Consolas"/>
            </a:endParaRPr>
          </a:p>
          <a:p>
            <a:pPr>
              <a:lnSpc>
                <a:spcPts val="2140"/>
              </a:lnSpc>
            </a:pPr>
            <a:endParaRPr lang="en-US" dirty="0">
              <a:solidFill>
                <a:srgbClr val="008000"/>
              </a:solidFill>
              <a:latin typeface="Consolas"/>
              <a:ea typeface="Monaco"/>
              <a:cs typeface="Consolas"/>
            </a:endParaRPr>
          </a:p>
          <a:p>
            <a:pPr>
              <a:lnSpc>
                <a:spcPts val="2140"/>
              </a:lnSpc>
            </a:pPr>
            <a:r>
              <a:rPr lang="en-US" dirty="0">
                <a:solidFill>
                  <a:srgbClr val="000000"/>
                </a:solidFill>
                <a:latin typeface="Consolas"/>
                <a:ea typeface="Monaco"/>
                <a:cs typeface="Consolas"/>
              </a:rPr>
              <a:t>        </a:t>
            </a:r>
            <a:r>
              <a:rPr lang="en-US" dirty="0">
                <a:solidFill>
                  <a:srgbClr val="006600"/>
                </a:solidFill>
                <a:latin typeface="Consolas"/>
                <a:ea typeface="Monaco"/>
                <a:cs typeface="Consolas"/>
              </a:rPr>
              <a:t>// prints a random value in [-1,+1)</a:t>
            </a:r>
          </a:p>
          <a:p>
            <a:pPr>
              <a:lnSpc>
                <a:spcPts val="2140"/>
              </a:lnSpc>
            </a:pPr>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.println(2.0 * Math.random() - 1.0);</a:t>
            </a:r>
          </a:p>
          <a:p>
            <a:pPr>
              <a:lnSpc>
                <a:spcPts val="2140"/>
              </a:lnSpc>
            </a:pPr>
            <a:r>
              <a:rPr lang="en-US" dirty="0">
                <a:solidFill>
                  <a:srgbClr val="000000"/>
                </a:solidFill>
                <a:latin typeface="Consolas"/>
                <a:ea typeface="Monaco"/>
                <a:cs typeface="Consolas"/>
              </a:rPr>
              <a:t>    }</a:t>
            </a:r>
          </a:p>
          <a:p>
            <a:pPr>
              <a:lnSpc>
                <a:spcPts val="2140"/>
              </a:lnSpc>
            </a:pPr>
            <a:r>
              <a:rPr lang="en-US" dirty="0">
                <a:solidFill>
                  <a:srgbClr val="000000"/>
                </a:solidFill>
                <a:latin typeface="Consolas"/>
                <a:ea typeface="Monaco"/>
                <a:cs typeface="Consolas"/>
              </a:rPr>
              <a:t>}</a:t>
            </a:r>
            <a:endParaRPr kumimoji="1" lang="en-US" dirty="0">
              <a:latin typeface="Consolas"/>
              <a:cs typeface="Consolas"/>
            </a:endParaRPr>
          </a:p>
        </p:txBody>
      </p:sp>
      <p:sp>
        <p:nvSpPr>
          <p:cNvPr id="7" name="Rectangle 6">
            <a:extLst>
              <a:ext uri="{FF2B5EF4-FFF2-40B4-BE49-F238E27FC236}">
                <a16:creationId xmlns:a16="http://schemas.microsoft.com/office/drawing/2014/main" id="{5E1E78CD-499D-EC36-EFDD-7929E44BB49C}"/>
              </a:ext>
            </a:extLst>
          </p:cNvPr>
          <p:cNvSpPr>
            <a:spLocks noChangeArrowheads="1"/>
          </p:cNvSpPr>
          <p:nvPr/>
        </p:nvSpPr>
        <p:spPr bwMode="auto">
          <a:xfrm>
            <a:off x="6061091" y="1718533"/>
            <a:ext cx="2316843" cy="2788153"/>
          </a:xfrm>
          <a:prstGeom prst="rect">
            <a:avLst/>
          </a:prstGeom>
          <a:solidFill>
            <a:schemeClr val="bg1">
              <a:lumMod val="95000"/>
            </a:schemeClr>
          </a:solidFill>
          <a:ln w="9525">
            <a:solidFill>
              <a:schemeClr val="bg1">
                <a:lumMod val="50000"/>
              </a:schemeClr>
            </a:solidFill>
            <a:miter lim="800000"/>
            <a:headEnd/>
            <a:tailEnd/>
          </a:ln>
          <a:effectLst>
            <a:outerShdw blurRad="50800" dist="50800" dir="2220000" algn="tl" rotWithShape="0">
              <a:srgbClr val="000000">
                <a:alpha val="43137"/>
              </a:srgbClr>
            </a:outerShdw>
          </a:effectLst>
        </p:spPr>
        <p:txBody>
          <a:bodyPr wrap="square" lIns="180000" tIns="90000" rIns="92075" bIns="90000">
            <a:prstTxWarp prst="textNoShape">
              <a:avLst/>
            </a:prstTxWarp>
            <a:noAutofit/>
          </a:bodyPr>
          <a:lstStyle/>
          <a:p>
            <a:pPr>
              <a:spcBef>
                <a:spcPts val="1200"/>
              </a:spcBef>
            </a:pPr>
            <a:r>
              <a:rPr lang="en-US" b="1" dirty="0">
                <a:solidFill>
                  <a:srgbClr val="000000"/>
                </a:solidFill>
                <a:latin typeface="Menlo"/>
                <a:ea typeface="Menlo"/>
                <a:cs typeface="Menlo"/>
              </a:rPr>
              <a:t>% javac Demo7.java</a:t>
            </a:r>
          </a:p>
          <a:p>
            <a:pPr>
              <a:spcBef>
                <a:spcPts val="1200"/>
              </a:spcBef>
            </a:pPr>
            <a:r>
              <a:rPr lang="en-US" b="1" dirty="0">
                <a:solidFill>
                  <a:srgbClr val="000000"/>
                </a:solidFill>
                <a:latin typeface="Menlo"/>
                <a:ea typeface="Menlo"/>
                <a:cs typeface="Menlo"/>
              </a:rPr>
              <a:t>% java Demo7</a:t>
            </a:r>
          </a:p>
          <a:p>
            <a:pPr>
              <a:spcBef>
                <a:spcPts val="1200"/>
              </a:spcBef>
            </a:pPr>
            <a:r>
              <a:rPr lang="en-US" dirty="0">
                <a:solidFill>
                  <a:srgbClr val="000000"/>
                </a:solidFill>
                <a:latin typeface="Menlo"/>
                <a:ea typeface="Menlo"/>
                <a:cs typeface="Menlo"/>
              </a:rPr>
              <a:t>0.43628266723130604</a:t>
            </a:r>
          </a:p>
          <a:p>
            <a:pPr>
              <a:spcBef>
                <a:spcPts val="600"/>
              </a:spcBef>
            </a:pPr>
            <a:r>
              <a:rPr lang="en-US" dirty="0">
                <a:solidFill>
                  <a:srgbClr val="000000"/>
                </a:solidFill>
                <a:latin typeface="Menlo"/>
                <a:ea typeface="Menlo"/>
                <a:cs typeface="Menlo"/>
              </a:rPr>
              <a:t>1.86291944429295026</a:t>
            </a:r>
          </a:p>
          <a:p>
            <a:pPr>
              <a:spcBef>
                <a:spcPts val="600"/>
              </a:spcBef>
            </a:pPr>
            <a:r>
              <a:rPr lang="en-US" dirty="0">
                <a:solidFill>
                  <a:srgbClr val="000000"/>
                </a:solidFill>
                <a:latin typeface="Menlo"/>
                <a:ea typeface="Menlo"/>
                <a:cs typeface="Menlo"/>
              </a:rPr>
              <a:t>-0.62346234623466346</a:t>
            </a:r>
          </a:p>
          <a:p>
            <a:pPr>
              <a:spcBef>
                <a:spcPts val="1200"/>
              </a:spcBef>
            </a:pPr>
            <a:r>
              <a:rPr lang="en-US" b="1" dirty="0">
                <a:solidFill>
                  <a:srgbClr val="000000"/>
                </a:solidFill>
                <a:latin typeface="Menlo"/>
                <a:ea typeface="Menlo"/>
                <a:cs typeface="Menlo"/>
              </a:rPr>
              <a:t>% java Demo7</a:t>
            </a:r>
          </a:p>
          <a:p>
            <a:pPr>
              <a:spcBef>
                <a:spcPts val="1200"/>
              </a:spcBef>
            </a:pPr>
            <a:r>
              <a:rPr lang="en-US" dirty="0">
                <a:solidFill>
                  <a:srgbClr val="000000"/>
                </a:solidFill>
                <a:latin typeface="Menlo"/>
                <a:ea typeface="Menlo"/>
                <a:cs typeface="Menlo"/>
              </a:rPr>
              <a:t>0.63453463443333444</a:t>
            </a:r>
          </a:p>
          <a:p>
            <a:pPr>
              <a:spcBef>
                <a:spcPts val="600"/>
              </a:spcBef>
            </a:pPr>
            <a:r>
              <a:rPr lang="en-US" dirty="0">
                <a:solidFill>
                  <a:srgbClr val="000000"/>
                </a:solidFill>
                <a:latin typeface="Menlo"/>
                <a:ea typeface="Menlo"/>
                <a:cs typeface="Menlo"/>
              </a:rPr>
              <a:t>0.88666695959595995</a:t>
            </a:r>
          </a:p>
          <a:p>
            <a:pPr>
              <a:spcBef>
                <a:spcPts val="600"/>
              </a:spcBef>
            </a:pPr>
            <a:r>
              <a:rPr lang="en-US" dirty="0">
                <a:solidFill>
                  <a:srgbClr val="000000"/>
                </a:solidFill>
                <a:latin typeface="Menlo"/>
                <a:ea typeface="Menlo"/>
                <a:cs typeface="Menlo"/>
              </a:rPr>
              <a:t>0.773688444443443434</a:t>
            </a:r>
            <a:endParaRPr lang="en-US" dirty="0">
              <a:solidFill>
                <a:schemeClr val="bg2"/>
              </a:solidFill>
              <a:latin typeface="Consolas"/>
              <a:cs typeface="Consolas"/>
            </a:endParaRPr>
          </a:p>
        </p:txBody>
      </p:sp>
      <p:sp>
        <p:nvSpPr>
          <p:cNvPr id="8" name="Rectangle 2">
            <a:extLst>
              <a:ext uri="{FF2B5EF4-FFF2-40B4-BE49-F238E27FC236}">
                <a16:creationId xmlns:a16="http://schemas.microsoft.com/office/drawing/2014/main" id="{EFBCB073-4381-E273-DBB0-5BBA722B9A3E}"/>
              </a:ext>
            </a:extLst>
          </p:cNvPr>
          <p:cNvSpPr>
            <a:spLocks noGrp="1" noChangeArrowheads="1"/>
          </p:cNvSpPr>
          <p:nvPr>
            <p:ph type="title"/>
          </p:nvPr>
        </p:nvSpPr>
        <p:spPr>
          <a:xfrm>
            <a:off x="505524" y="233034"/>
            <a:ext cx="3093082" cy="457200"/>
          </a:xfrm>
        </p:spPr>
        <p:txBody>
          <a:bodyPr/>
          <a:lstStyle/>
          <a:p>
            <a:r>
              <a:rPr kumimoji="0" lang="en-US" dirty="0">
                <a:latin typeface="Consolas" panose="020B0609020204030204" pitchFamily="49" charset="0"/>
                <a:cs typeface="Consolas" panose="020B0609020204030204" pitchFamily="49" charset="0"/>
              </a:rPr>
              <a:t>Math.random()</a:t>
            </a:r>
            <a:endParaRPr kumimoji="0" lang="en-US" sz="2400" dirty="0">
              <a:latin typeface="Consolas" panose="020B0609020204030204" pitchFamily="49" charset="0"/>
              <a:cs typeface="Consolas" panose="020B0609020204030204" pitchFamily="49" charset="0"/>
            </a:endParaRPr>
          </a:p>
        </p:txBody>
      </p:sp>
      <p:sp>
        <p:nvSpPr>
          <p:cNvPr id="6" name="Rectangle 3">
            <a:extLst>
              <a:ext uri="{FF2B5EF4-FFF2-40B4-BE49-F238E27FC236}">
                <a16:creationId xmlns:a16="http://schemas.microsoft.com/office/drawing/2014/main" id="{4FD6408E-D485-C430-A198-411E3480EE57}"/>
              </a:ext>
            </a:extLst>
          </p:cNvPr>
          <p:cNvSpPr txBox="1">
            <a:spLocks noChangeArrowheads="1"/>
          </p:cNvSpPr>
          <p:nvPr/>
        </p:nvSpPr>
        <p:spPr bwMode="auto">
          <a:xfrm>
            <a:off x="529334" y="800100"/>
            <a:ext cx="7848600" cy="1029047"/>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spcBef>
                <a:spcPts val="600"/>
              </a:spcBef>
              <a:buClrTx/>
              <a:buFont typeface="Wingdings" charset="2"/>
              <a:buNone/>
            </a:pPr>
            <a:r>
              <a:rPr kumimoji="0" lang="en-US" sz="1800" kern="0" dirty="0">
                <a:solidFill>
                  <a:schemeClr val="tx1"/>
                </a:solidFill>
              </a:rPr>
              <a:t>A function that returns a pseudo-random </a:t>
            </a:r>
            <a:r>
              <a:rPr lang="en-US" sz="1400" kern="0" dirty="0">
                <a:solidFill>
                  <a:srgbClr val="000000"/>
                </a:solidFill>
                <a:latin typeface="Consolas"/>
                <a:cs typeface="Consolas"/>
              </a:rPr>
              <a:t>double</a:t>
            </a:r>
            <a:r>
              <a:rPr kumimoji="0" lang="en-US" sz="1800" kern="0" dirty="0">
                <a:solidFill>
                  <a:schemeClr val="tx1"/>
                </a:solidFill>
              </a:rPr>
              <a:t> value,</a:t>
            </a:r>
            <a:br>
              <a:rPr kumimoji="0" lang="en-US" sz="1800" kern="0" dirty="0">
                <a:solidFill>
                  <a:schemeClr val="tx1"/>
                </a:solidFill>
              </a:rPr>
            </a:br>
            <a:r>
              <a:rPr kumimoji="0" lang="en-US" sz="1800" kern="0" dirty="0">
                <a:solidFill>
                  <a:schemeClr val="tx1"/>
                </a:solidFill>
              </a:rPr>
              <a:t>distributed uniformly in the interval </a:t>
            </a:r>
            <a:r>
              <a:rPr lang="en-US" sz="1800" kern="0" dirty="0">
                <a:solidFill>
                  <a:srgbClr val="000000"/>
                </a:solidFill>
                <a:cs typeface="Times New Roman"/>
              </a:rPr>
              <a:t>[0,1)</a:t>
            </a:r>
            <a:endParaRPr kumimoji="0" lang="en-US" sz="1800" kern="0" dirty="0">
              <a:solidFill>
                <a:schemeClr val="tx1"/>
              </a:solidFill>
            </a:endParaRPr>
          </a:p>
        </p:txBody>
      </p:sp>
      <p:sp>
        <p:nvSpPr>
          <p:cNvPr id="3" name="Rectangle 3">
            <a:extLst>
              <a:ext uri="{FF2B5EF4-FFF2-40B4-BE49-F238E27FC236}">
                <a16:creationId xmlns:a16="http://schemas.microsoft.com/office/drawing/2014/main" id="{775B87D2-4E8F-549A-D756-239B96927835}"/>
              </a:ext>
            </a:extLst>
          </p:cNvPr>
          <p:cNvSpPr txBox="1">
            <a:spLocks noChangeArrowheads="1"/>
          </p:cNvSpPr>
          <p:nvPr/>
        </p:nvSpPr>
        <p:spPr bwMode="auto">
          <a:xfrm>
            <a:off x="6061091" y="4613729"/>
            <a:ext cx="2712795" cy="1029047"/>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spcBef>
                <a:spcPts val="600"/>
              </a:spcBef>
              <a:buClrTx/>
              <a:buFont typeface="Wingdings" charset="2"/>
              <a:buNone/>
            </a:pPr>
            <a:r>
              <a:rPr kumimoji="0" lang="en-US" sz="1600" kern="0" dirty="0">
                <a:solidFill>
                  <a:schemeClr val="tx1"/>
                </a:solidFill>
              </a:rPr>
              <a:t>Each program run produces (with high likelihood...) different results.</a:t>
            </a:r>
          </a:p>
        </p:txBody>
      </p:sp>
    </p:spTree>
    <p:extLst>
      <p:ext uri="{BB962C8B-B14F-4D97-AF65-F5344CB8AC3E}">
        <p14:creationId xmlns:p14="http://schemas.microsoft.com/office/powerpoint/2010/main" val="241706975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Lecture plan</a:t>
            </a:r>
          </a:p>
        </p:txBody>
      </p:sp>
      <p:sp>
        <p:nvSpPr>
          <p:cNvPr id="5" name="Content Placeholder 2"/>
          <p:cNvSpPr>
            <a:spLocks noGrp="1"/>
          </p:cNvSpPr>
          <p:nvPr>
            <p:ph idx="1"/>
          </p:nvPr>
        </p:nvSpPr>
        <p:spPr>
          <a:xfrm>
            <a:off x="1820778" y="1321219"/>
            <a:ext cx="5889599" cy="3878180"/>
          </a:xfrm>
        </p:spPr>
        <p:txBody>
          <a:bodyPr>
            <a:noAutofit/>
          </a:bodyPr>
          <a:lstStyle/>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Variables</a:t>
            </a:r>
            <a:endParaRPr lang="en-US" sz="1600" dirty="0">
              <a:solidFill>
                <a:schemeClr val="tx1"/>
              </a:solidFill>
              <a:latin typeface="Consolas"/>
              <a:cs typeface="Consolas"/>
            </a:endParaRPr>
          </a:p>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Representing whole, signed numbers: </a:t>
            </a:r>
            <a:r>
              <a:rPr lang="en-US" sz="1400" dirty="0">
                <a:solidFill>
                  <a:schemeClr val="tx1"/>
                </a:solidFill>
                <a:latin typeface="Consolas"/>
                <a:cs typeface="Consolas"/>
              </a:rPr>
              <a:t>int</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text: </a:t>
            </a:r>
            <a:r>
              <a:rPr lang="en-US" sz="1400" dirty="0">
                <a:solidFill>
                  <a:schemeClr val="tx1"/>
                </a:solidFill>
                <a:latin typeface="Consolas"/>
                <a:cs typeface="Consolas"/>
              </a:rPr>
              <a:t>String</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real numbers: </a:t>
            </a:r>
            <a:r>
              <a:rPr lang="en-US" sz="1400" dirty="0">
                <a:solidFill>
                  <a:schemeClr val="tx1"/>
                </a:solidFill>
                <a:latin typeface="Consolas"/>
                <a:cs typeface="Consolas"/>
              </a:rPr>
              <a:t>double</a:t>
            </a:r>
          </a:p>
          <a:p>
            <a:pPr>
              <a:lnSpc>
                <a:spcPct val="100000"/>
              </a:lnSpc>
              <a:spcBef>
                <a:spcPts val="3000"/>
              </a:spcBef>
              <a:buClr>
                <a:schemeClr val="tx1"/>
              </a:buClr>
              <a:buFont typeface="Arial" charset="0"/>
              <a:buChar char="•"/>
            </a:pPr>
            <a:r>
              <a:rPr lang="en-US" sz="2000" dirty="0">
                <a:solidFill>
                  <a:schemeClr val="tx1"/>
                </a:solidFill>
                <a:cs typeface="Times New Roman"/>
              </a:rPr>
              <a:t>Representing logical values: </a:t>
            </a:r>
            <a:r>
              <a:rPr lang="en-US" sz="1400" dirty="0">
                <a:solidFill>
                  <a:schemeClr val="tx1"/>
                </a:solidFill>
                <a:latin typeface="Consolas"/>
                <a:cs typeface="Consolas"/>
              </a:rPr>
              <a:t>boolean</a:t>
            </a:r>
          </a:p>
          <a:p>
            <a:pPr>
              <a:lnSpc>
                <a:spcPct val="100000"/>
              </a:lnSpc>
              <a:spcBef>
                <a:spcPts val="3000"/>
              </a:spcBef>
              <a:buClr>
                <a:schemeClr val="tx1"/>
              </a:buClr>
              <a:buFont typeface="Arial" charset="0"/>
              <a:buChar char="•"/>
            </a:pPr>
            <a:r>
              <a:rPr lang="en-US" sz="2000" dirty="0">
                <a:solidFill>
                  <a:schemeClr val="tx1"/>
                </a:solidFill>
                <a:cs typeface="Times New Roman"/>
              </a:rPr>
              <a:t>Casting (“data type conversions”)</a:t>
            </a:r>
            <a:endParaRPr lang="en-US" sz="2000" dirty="0">
              <a:solidFill>
                <a:schemeClr val="tx1"/>
              </a:solidFill>
              <a:latin typeface="Times New Roman"/>
              <a:cs typeface="Times New Roman"/>
            </a:endParaRPr>
          </a:p>
          <a:p>
            <a:pPr>
              <a:lnSpc>
                <a:spcPct val="100000"/>
              </a:lnSpc>
              <a:spcBef>
                <a:spcPts val="2400"/>
              </a:spcBef>
            </a:pPr>
            <a:endParaRPr lang="en-US" sz="2000" dirty="0">
              <a:solidFill>
                <a:schemeClr val="tx1"/>
              </a:solidFill>
            </a:endParaRPr>
          </a:p>
          <a:p>
            <a:pPr>
              <a:lnSpc>
                <a:spcPct val="100000"/>
              </a:lnSpc>
              <a:spcBef>
                <a:spcPts val="2400"/>
              </a:spcBef>
            </a:pPr>
            <a:endParaRPr lang="en-US" sz="2000" dirty="0"/>
          </a:p>
          <a:p>
            <a:pPr marL="0" indent="0">
              <a:lnSpc>
                <a:spcPct val="100000"/>
              </a:lnSpc>
              <a:spcBef>
                <a:spcPts val="2400"/>
              </a:spcBef>
              <a:buNone/>
            </a:pPr>
            <a:endParaRPr lang="en-US" sz="2000" dirty="0"/>
          </a:p>
          <a:p>
            <a:pPr>
              <a:lnSpc>
                <a:spcPct val="100000"/>
              </a:lnSpc>
              <a:spcBef>
                <a:spcPts val="2400"/>
              </a:spcBef>
            </a:pPr>
            <a:endParaRPr lang="en-US" sz="2000" dirty="0"/>
          </a:p>
        </p:txBody>
      </p:sp>
      <p:pic>
        <p:nvPicPr>
          <p:cNvPr id="6" name="Picture 5"/>
          <p:cNvPicPr>
            <a:picLocks noChangeAspect="1"/>
          </p:cNvPicPr>
          <p:nvPr/>
        </p:nvPicPr>
        <p:blipFill rotWithShape="1">
          <a:blip r:embed="rId2"/>
          <a:srcRect l="24869" r="17798"/>
          <a:stretch/>
        </p:blipFill>
        <p:spPr>
          <a:xfrm>
            <a:off x="1692191" y="1257719"/>
            <a:ext cx="497332" cy="486587"/>
          </a:xfrm>
          <a:prstGeom prst="rect">
            <a:avLst/>
          </a:prstGeom>
        </p:spPr>
      </p:pic>
      <p:sp>
        <p:nvSpPr>
          <p:cNvPr id="7" name="Right Arrow 6"/>
          <p:cNvSpPr/>
          <p:nvPr/>
        </p:nvSpPr>
        <p:spPr bwMode="auto">
          <a:xfrm>
            <a:off x="1588549" y="4077364"/>
            <a:ext cx="464457" cy="377371"/>
          </a:xfrm>
          <a:prstGeom prst="rightArrow">
            <a:avLst/>
          </a:prstGeom>
          <a:solidFill>
            <a:schemeClr val="bg1">
              <a:lumMod val="50000"/>
            </a:schemeClr>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Comic Sans MS" charset="0"/>
              <a:ea typeface="ＭＳ Ｐゴシック" charset="-128"/>
              <a:cs typeface="ＭＳ Ｐゴシック" charset="-128"/>
            </a:endParaRPr>
          </a:p>
        </p:txBody>
      </p:sp>
      <p:pic>
        <p:nvPicPr>
          <p:cNvPr id="8" name="Picture 7"/>
          <p:cNvPicPr>
            <a:picLocks noChangeAspect="1"/>
          </p:cNvPicPr>
          <p:nvPr/>
        </p:nvPicPr>
        <p:blipFill rotWithShape="1">
          <a:blip r:embed="rId2"/>
          <a:srcRect l="24869" r="17798"/>
          <a:stretch/>
        </p:blipFill>
        <p:spPr>
          <a:xfrm>
            <a:off x="1692191" y="1935306"/>
            <a:ext cx="497332" cy="486587"/>
          </a:xfrm>
          <a:prstGeom prst="rect">
            <a:avLst/>
          </a:prstGeom>
        </p:spPr>
      </p:pic>
      <p:pic>
        <p:nvPicPr>
          <p:cNvPr id="9" name="Picture 8"/>
          <p:cNvPicPr>
            <a:picLocks noChangeAspect="1"/>
          </p:cNvPicPr>
          <p:nvPr/>
        </p:nvPicPr>
        <p:blipFill rotWithShape="1">
          <a:blip r:embed="rId2"/>
          <a:srcRect l="24869" r="17798"/>
          <a:stretch/>
        </p:blipFill>
        <p:spPr>
          <a:xfrm>
            <a:off x="1692191" y="2630080"/>
            <a:ext cx="497332" cy="486587"/>
          </a:xfrm>
          <a:prstGeom prst="rect">
            <a:avLst/>
          </a:prstGeom>
        </p:spPr>
      </p:pic>
      <p:pic>
        <p:nvPicPr>
          <p:cNvPr id="10" name="Picture 9"/>
          <p:cNvPicPr>
            <a:picLocks noChangeAspect="1"/>
          </p:cNvPicPr>
          <p:nvPr/>
        </p:nvPicPr>
        <p:blipFill rotWithShape="1">
          <a:blip r:embed="rId2"/>
          <a:srcRect l="24869" r="17798"/>
          <a:stretch/>
        </p:blipFill>
        <p:spPr>
          <a:xfrm>
            <a:off x="1692191" y="3307667"/>
            <a:ext cx="497332" cy="486587"/>
          </a:xfrm>
          <a:prstGeom prst="rect">
            <a:avLst/>
          </a:prstGeom>
        </p:spPr>
      </p:pic>
    </p:spTree>
    <p:extLst>
      <p:ext uri="{BB962C8B-B14F-4D97-AF65-F5344CB8AC3E}">
        <p14:creationId xmlns:p14="http://schemas.microsoft.com/office/powerpoint/2010/main" val="744722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7" name="Rectangle 2"/>
          <p:cNvSpPr>
            <a:spLocks noGrp="1" noChangeArrowheads="1"/>
          </p:cNvSpPr>
          <p:nvPr>
            <p:ph type="title"/>
          </p:nvPr>
        </p:nvSpPr>
        <p:spPr/>
        <p:txBody>
          <a:bodyPr/>
          <a:lstStyle/>
          <a:p>
            <a:r>
              <a:rPr kumimoji="0" lang="en-US" dirty="0"/>
              <a:t>Booleans</a:t>
            </a:r>
          </a:p>
        </p:txBody>
      </p:sp>
      <p:pic>
        <p:nvPicPr>
          <p:cNvPr id="8" name="Picture 7" descr="George_Boole.jpg"/>
          <p:cNvPicPr>
            <a:picLocks noChangeAspect="1"/>
          </p:cNvPicPr>
          <p:nvPr/>
        </p:nvPicPr>
        <p:blipFill>
          <a:blip r:embed="rId3"/>
          <a:stretch>
            <a:fillRect/>
          </a:stretch>
        </p:blipFill>
        <p:spPr>
          <a:xfrm>
            <a:off x="3533859" y="1124349"/>
            <a:ext cx="2039145" cy="2500122"/>
          </a:xfrm>
          <a:prstGeom prst="rect">
            <a:avLst/>
          </a:prstGeom>
        </p:spPr>
      </p:pic>
      <p:sp>
        <p:nvSpPr>
          <p:cNvPr id="9" name="Rectangle 9"/>
          <p:cNvSpPr>
            <a:spLocks noChangeArrowheads="1"/>
          </p:cNvSpPr>
          <p:nvPr/>
        </p:nvSpPr>
        <p:spPr bwMode="auto">
          <a:xfrm>
            <a:off x="3530812" y="3781991"/>
            <a:ext cx="2286000" cy="1828800"/>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algn="ctr">
              <a:spcBef>
                <a:spcPct val="15000"/>
              </a:spcBef>
              <a:buClr>
                <a:srgbClr val="006600"/>
              </a:buClr>
              <a:buSzPct val="85000"/>
              <a:buFont typeface="Wingdings" charset="0"/>
              <a:buNone/>
            </a:pPr>
            <a:r>
              <a:rPr lang="en-US" sz="1600" dirty="0">
                <a:latin typeface="Times New Roman"/>
                <a:cs typeface="Times New Roman"/>
              </a:rPr>
              <a:t>George Boole</a:t>
            </a:r>
          </a:p>
          <a:p>
            <a:pPr algn="ctr">
              <a:spcBef>
                <a:spcPct val="15000"/>
              </a:spcBef>
              <a:buClr>
                <a:srgbClr val="006600"/>
              </a:buClr>
              <a:buSzPct val="85000"/>
              <a:buFont typeface="Wingdings" charset="0"/>
              <a:buNone/>
            </a:pPr>
            <a:r>
              <a:rPr lang="en-US" sz="1600" dirty="0">
                <a:latin typeface="Times New Roman"/>
                <a:cs typeface="Times New Roman"/>
              </a:rPr>
              <a:t>(1815-1864)</a:t>
            </a:r>
          </a:p>
          <a:p>
            <a:pPr algn="ctr">
              <a:spcBef>
                <a:spcPct val="15000"/>
              </a:spcBef>
              <a:buClr>
                <a:srgbClr val="006600"/>
              </a:buClr>
              <a:buSzPct val="85000"/>
              <a:buFont typeface="Wingdings" charset="0"/>
              <a:buNone/>
            </a:pPr>
            <a:endParaRPr lang="en-US" sz="1600" dirty="0">
              <a:latin typeface="Times New Roman"/>
              <a:cs typeface="Times New Roman"/>
            </a:endParaRPr>
          </a:p>
          <a:p>
            <a:pPr algn="ctr">
              <a:spcBef>
                <a:spcPct val="15000"/>
              </a:spcBef>
              <a:buClr>
                <a:srgbClr val="006600"/>
              </a:buClr>
              <a:buSzPct val="85000"/>
              <a:buFont typeface="Wingdings" charset="0"/>
              <a:buNone/>
            </a:pPr>
            <a:r>
              <a:rPr lang="en-US" sz="1600" dirty="0">
                <a:latin typeface="Times New Roman"/>
                <a:cs typeface="Times New Roman"/>
              </a:rPr>
              <a:t>Described a 2-valued calculus now called “Boolean logic”</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7" name="Rectangle 2"/>
          <p:cNvSpPr>
            <a:spLocks noGrp="1" noChangeArrowheads="1"/>
          </p:cNvSpPr>
          <p:nvPr>
            <p:ph type="title"/>
          </p:nvPr>
        </p:nvSpPr>
        <p:spPr/>
        <p:txBody>
          <a:bodyPr/>
          <a:lstStyle/>
          <a:p>
            <a:r>
              <a:rPr kumimoji="0" lang="en-US" dirty="0"/>
              <a:t>Booleans</a:t>
            </a:r>
          </a:p>
        </p:txBody>
      </p:sp>
      <p:sp>
        <p:nvSpPr>
          <p:cNvPr id="47108" name="Rectangle 3"/>
          <p:cNvSpPr>
            <a:spLocks noGrp="1" noChangeArrowheads="1"/>
          </p:cNvSpPr>
          <p:nvPr>
            <p:ph type="body" idx="1"/>
          </p:nvPr>
        </p:nvSpPr>
        <p:spPr>
          <a:xfrm>
            <a:off x="572517" y="888429"/>
            <a:ext cx="8095249" cy="1985400"/>
          </a:xfrm>
        </p:spPr>
        <p:txBody>
          <a:bodyPr/>
          <a:lstStyle/>
          <a:p>
            <a:pPr marL="0" indent="0">
              <a:buNone/>
            </a:pPr>
            <a:r>
              <a:rPr kumimoji="0" lang="en-US" sz="2000" u="sng" dirty="0">
                <a:solidFill>
                  <a:schemeClr val="tx1"/>
                </a:solidFill>
              </a:rPr>
              <a:t>Boolean logic is used for:</a:t>
            </a:r>
          </a:p>
          <a:p>
            <a:pPr>
              <a:lnSpc>
                <a:spcPct val="90000"/>
              </a:lnSpc>
              <a:spcBef>
                <a:spcPct val="75000"/>
              </a:spcBef>
              <a:buClrTx/>
              <a:buSzPct val="100000"/>
              <a:buFont typeface="Arial"/>
              <a:buChar char="•"/>
            </a:pPr>
            <a:r>
              <a:rPr lang="en-US" kern="1200" dirty="0">
                <a:solidFill>
                  <a:schemeClr val="tx1"/>
                </a:solidFill>
              </a:rPr>
              <a:t>Representing and evaluating logical expressions. Example: </a:t>
            </a:r>
            <a:r>
              <a:rPr lang="en-US" sz="1200" kern="1200" dirty="0">
                <a:solidFill>
                  <a:schemeClr val="tx1"/>
                </a:solidFill>
                <a:latin typeface="Consolas" charset="0"/>
                <a:ea typeface="Consolas" charset="0"/>
                <a:cs typeface="Consolas" charset="0"/>
              </a:rPr>
              <a:t>(speed</a:t>
            </a:r>
            <a:r>
              <a:rPr lang="en-US" sz="1600" kern="1200" dirty="0">
                <a:solidFill>
                  <a:schemeClr val="tx1"/>
                </a:solidFill>
                <a:latin typeface="Times New Roman"/>
                <a:cs typeface="Times New Roman"/>
              </a:rPr>
              <a:t> </a:t>
            </a:r>
            <a:r>
              <a:rPr lang="en-US" sz="1200" kern="1200" dirty="0">
                <a:solidFill>
                  <a:schemeClr val="tx1"/>
                </a:solidFill>
                <a:latin typeface="Consolas" charset="0"/>
                <a:ea typeface="Consolas" charset="0"/>
                <a:cs typeface="Consolas" charset="0"/>
              </a:rPr>
              <a:t>&gt;</a:t>
            </a:r>
            <a:r>
              <a:rPr lang="en-US" sz="1600" kern="1200" dirty="0">
                <a:solidFill>
                  <a:schemeClr val="tx1"/>
                </a:solidFill>
                <a:latin typeface="Times New Roman"/>
                <a:cs typeface="Times New Roman"/>
              </a:rPr>
              <a:t> </a:t>
            </a:r>
            <a:r>
              <a:rPr lang="en-US" sz="1200" kern="1200" dirty="0">
                <a:solidFill>
                  <a:schemeClr val="tx1"/>
                </a:solidFill>
                <a:latin typeface="Consolas" charset="0"/>
                <a:ea typeface="Consolas" charset="0"/>
                <a:cs typeface="Consolas" charset="0"/>
              </a:rPr>
              <a:t>120)</a:t>
            </a:r>
          </a:p>
          <a:p>
            <a:pPr>
              <a:lnSpc>
                <a:spcPct val="90000"/>
              </a:lnSpc>
              <a:spcBef>
                <a:spcPct val="75000"/>
              </a:spcBef>
              <a:buClrTx/>
              <a:buFont typeface="Arial"/>
              <a:buChar char="•"/>
            </a:pPr>
            <a:r>
              <a:rPr lang="en-US" kern="1200" dirty="0">
                <a:solidFill>
                  <a:schemeClr val="tx1"/>
                </a:solidFill>
              </a:rPr>
              <a:t>Controlling program flow. Example:    </a:t>
            </a:r>
            <a:r>
              <a:rPr lang="en-US" sz="1200" kern="1200" dirty="0">
                <a:solidFill>
                  <a:schemeClr val="tx1"/>
                </a:solidFill>
                <a:latin typeface="Consolas" panose="020B0609020204030204" pitchFamily="49" charset="0"/>
                <a:ea typeface="Consolas" charset="0"/>
                <a:cs typeface="Consolas" panose="020B0609020204030204" pitchFamily="49" charset="0"/>
              </a:rPr>
              <a:t>if</a:t>
            </a:r>
            <a:r>
              <a:rPr lang="en-US" sz="1200" kern="1200" dirty="0">
                <a:solidFill>
                  <a:schemeClr val="tx1"/>
                </a:solidFill>
                <a:latin typeface="Consolas" panose="020B0609020204030204" pitchFamily="49" charset="0"/>
                <a:cs typeface="Consolas" panose="020B0609020204030204" pitchFamily="49" charset="0"/>
              </a:rPr>
              <a:t> </a:t>
            </a:r>
            <a:r>
              <a:rPr lang="en-US" sz="1200" kern="1200" dirty="0">
                <a:solidFill>
                  <a:schemeClr val="tx1"/>
                </a:solidFill>
                <a:latin typeface="Consolas" panose="020B0609020204030204" pitchFamily="49" charset="0"/>
                <a:ea typeface="Consolas" charset="0"/>
                <a:cs typeface="Consolas" panose="020B0609020204030204" pitchFamily="49" charset="0"/>
              </a:rPr>
              <a:t>(speed</a:t>
            </a:r>
            <a:r>
              <a:rPr lang="en-US" sz="1200" kern="1200" dirty="0">
                <a:solidFill>
                  <a:schemeClr val="tx1"/>
                </a:solidFill>
                <a:latin typeface="Consolas" panose="020B0609020204030204" pitchFamily="49" charset="0"/>
                <a:cs typeface="Consolas" panose="020B0609020204030204" pitchFamily="49" charset="0"/>
              </a:rPr>
              <a:t> </a:t>
            </a:r>
            <a:r>
              <a:rPr lang="en-US" sz="1200" kern="1200" dirty="0">
                <a:solidFill>
                  <a:schemeClr val="tx1"/>
                </a:solidFill>
                <a:latin typeface="Consolas" panose="020B0609020204030204" pitchFamily="49" charset="0"/>
                <a:ea typeface="Consolas" charset="0"/>
                <a:cs typeface="Consolas" panose="020B0609020204030204" pitchFamily="49" charset="0"/>
              </a:rPr>
              <a:t>&gt;</a:t>
            </a:r>
            <a:r>
              <a:rPr lang="en-US" sz="1200" kern="1200" dirty="0">
                <a:solidFill>
                  <a:schemeClr val="tx1"/>
                </a:solidFill>
                <a:latin typeface="Consolas" panose="020B0609020204030204" pitchFamily="49" charset="0"/>
                <a:cs typeface="Consolas" panose="020B0609020204030204" pitchFamily="49" charset="0"/>
              </a:rPr>
              <a:t> </a:t>
            </a:r>
            <a:r>
              <a:rPr lang="en-US" sz="1200" kern="1200" dirty="0">
                <a:solidFill>
                  <a:schemeClr val="tx1"/>
                </a:solidFill>
                <a:latin typeface="Consolas" panose="020B0609020204030204" pitchFamily="49" charset="0"/>
                <a:ea typeface="Consolas" charset="0"/>
                <a:cs typeface="Consolas" panose="020B0609020204030204" pitchFamily="49" charset="0"/>
              </a:rPr>
              <a:t>120)</a:t>
            </a:r>
            <a:r>
              <a:rPr lang="en-US" sz="1200" kern="1200" dirty="0">
                <a:solidFill>
                  <a:schemeClr val="tx1"/>
                </a:solidFill>
                <a:latin typeface="Consolas" panose="020B0609020204030204" pitchFamily="49" charset="0"/>
                <a:cs typeface="Consolas" panose="020B0609020204030204" pitchFamily="49" charset="0"/>
              </a:rPr>
              <a:t> {</a:t>
            </a:r>
          </a:p>
          <a:p>
            <a:pPr>
              <a:lnSpc>
                <a:spcPct val="100000"/>
              </a:lnSpc>
              <a:spcBef>
                <a:spcPts val="0"/>
              </a:spcBef>
              <a:buClr>
                <a:schemeClr val="bg1"/>
              </a:buClr>
              <a:buFont typeface="Arial"/>
              <a:buChar char="•"/>
            </a:pPr>
            <a:r>
              <a:rPr lang="en-US" sz="1200" kern="1200" dirty="0">
                <a:solidFill>
                  <a:schemeClr val="tx1"/>
                </a:solidFill>
                <a:latin typeface="Consolas" panose="020B0609020204030204" pitchFamily="49" charset="0"/>
                <a:cs typeface="Consolas" panose="020B0609020204030204" pitchFamily="49" charset="0"/>
              </a:rPr>
              <a:t>                                               giveTicket(licenseNumber)</a:t>
            </a:r>
            <a:br>
              <a:rPr lang="en-US" sz="1200" kern="1200" dirty="0">
                <a:solidFill>
                  <a:schemeClr val="tx1"/>
                </a:solidFill>
                <a:latin typeface="Consolas" panose="020B0609020204030204" pitchFamily="49" charset="0"/>
                <a:cs typeface="Consolas" panose="020B0609020204030204" pitchFamily="49" charset="0"/>
              </a:rPr>
            </a:br>
            <a:r>
              <a:rPr lang="en-US" sz="1200" kern="1200" dirty="0">
                <a:solidFill>
                  <a:schemeClr val="tx1"/>
                </a:solidFill>
                <a:latin typeface="Consolas" panose="020B0609020204030204" pitchFamily="49" charset="0"/>
                <a:cs typeface="Consolas" panose="020B0609020204030204" pitchFamily="49" charset="0"/>
              </a:rPr>
              <a:t>                                           }</a:t>
            </a:r>
            <a:endParaRPr lang="en-US" sz="1200" kern="1200" dirty="0">
              <a:solidFill>
                <a:schemeClr val="tx1"/>
              </a:solidFill>
              <a:latin typeface="Consolas" panose="020B0609020204030204" pitchFamily="49" charset="0"/>
              <a:ea typeface="Consolas" charset="0"/>
              <a:cs typeface="Consolas" panose="020B0609020204030204" pitchFamily="49" charset="0"/>
            </a:endParaRPr>
          </a:p>
        </p:txBody>
      </p:sp>
      <p:sp>
        <p:nvSpPr>
          <p:cNvPr id="7" name="Rectangle 3"/>
          <p:cNvSpPr txBox="1">
            <a:spLocks noChangeArrowheads="1"/>
          </p:cNvSpPr>
          <p:nvPr/>
        </p:nvSpPr>
        <p:spPr bwMode="auto">
          <a:xfrm>
            <a:off x="572518" y="2774739"/>
            <a:ext cx="2864746" cy="1568662"/>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342900" indent="-342900" algn="l" rtl="0" eaLnBrk="0" fontAlgn="base" hangingPunct="0">
              <a:lnSpc>
                <a:spcPts val="2600"/>
              </a:lnSpc>
              <a:spcBef>
                <a:spcPct val="0"/>
              </a:spcBef>
              <a:spcAft>
                <a:spcPct val="0"/>
              </a:spcAft>
              <a:buClr>
                <a:srgbClr val="003399"/>
              </a:buClr>
              <a:buSzPct val="50000"/>
              <a:buFont typeface="Monotype Sorts" charset="2"/>
              <a:defRPr kumimoji="1">
                <a:solidFill>
                  <a:srgbClr val="003399"/>
                </a:solidFill>
                <a:latin typeface="+mn-lt"/>
                <a:ea typeface="ＭＳ Ｐゴシック" charset="-128"/>
                <a:cs typeface="ＭＳ Ｐゴシック" charset="-128"/>
              </a:defRPr>
            </a:lvl1pPr>
            <a:lvl2pPr marL="346075" indent="-231775" algn="l" rtl="0" eaLnBrk="0" fontAlgn="base" hangingPunct="0">
              <a:lnSpc>
                <a:spcPts val="2600"/>
              </a:lnSpc>
              <a:spcBef>
                <a:spcPct val="0"/>
              </a:spcBef>
              <a:spcAft>
                <a:spcPct val="0"/>
              </a:spcAft>
              <a:buClr>
                <a:schemeClr val="tx1"/>
              </a:buClr>
              <a:buSzPct val="50000"/>
              <a:buFont typeface="Monotype Sorts" charset="2"/>
              <a:buChar char="n"/>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chemeClr val="tx1"/>
              </a:buClr>
              <a:buSzPct val="80000"/>
              <a:buChar char="–"/>
              <a:defRPr kumimoji="1">
                <a:solidFill>
                  <a:schemeClr val="tx1"/>
                </a:solidFill>
                <a:latin typeface="+mn-lt"/>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spcBef>
                <a:spcPts val="1800"/>
              </a:spcBef>
            </a:pPr>
            <a:r>
              <a:rPr lang="en-US" sz="2000" u="sng" dirty="0">
                <a:solidFill>
                  <a:srgbClr val="000000"/>
                </a:solidFill>
                <a:latin typeface="Times New Roman"/>
                <a:cs typeface="Times New Roman"/>
              </a:rPr>
              <a:t>The </a:t>
            </a:r>
            <a:r>
              <a:rPr lang="en-US" sz="1600" u="sng" dirty="0">
                <a:solidFill>
                  <a:srgbClr val="000000"/>
                </a:solidFill>
                <a:latin typeface="Consolas"/>
                <a:cs typeface="Consolas"/>
              </a:rPr>
              <a:t>boolean</a:t>
            </a:r>
            <a:r>
              <a:rPr lang="en-US" sz="2000" u="sng" dirty="0">
                <a:solidFill>
                  <a:srgbClr val="000000"/>
                </a:solidFill>
                <a:latin typeface="Times New Roman"/>
                <a:cs typeface="Times New Roman"/>
              </a:rPr>
              <a:t> data type</a:t>
            </a:r>
          </a:p>
          <a:p>
            <a:pPr marL="0" indent="0">
              <a:spcBef>
                <a:spcPts val="1200"/>
              </a:spcBef>
              <a:buClr>
                <a:srgbClr val="008000"/>
              </a:buClr>
              <a:buSzPct val="100000"/>
            </a:pPr>
            <a:r>
              <a:rPr lang="en-US" sz="1600" dirty="0">
                <a:solidFill>
                  <a:srgbClr val="000000"/>
                </a:solidFill>
                <a:latin typeface="Times New Roman"/>
                <a:cs typeface="Times New Roman"/>
              </a:rPr>
              <a:t>Two values only:</a:t>
            </a:r>
          </a:p>
          <a:p>
            <a:pPr marL="0" indent="0">
              <a:lnSpc>
                <a:spcPct val="100000"/>
              </a:lnSpc>
              <a:spcBef>
                <a:spcPts val="600"/>
              </a:spcBef>
              <a:buClr>
                <a:srgbClr val="008000"/>
              </a:buClr>
              <a:buSzPct val="100000"/>
            </a:pPr>
            <a:r>
              <a:rPr lang="en-US" dirty="0">
                <a:solidFill>
                  <a:srgbClr val="000000"/>
                </a:solidFill>
                <a:latin typeface="Consolas"/>
                <a:cs typeface="Consolas"/>
              </a:rPr>
              <a:t>true</a:t>
            </a:r>
            <a:endParaRPr lang="en-US" sz="2000" dirty="0">
              <a:solidFill>
                <a:srgbClr val="000000"/>
              </a:solidFill>
              <a:latin typeface="Times New Roman"/>
              <a:cs typeface="Times New Roman"/>
            </a:endParaRPr>
          </a:p>
          <a:p>
            <a:pPr marL="0" indent="0">
              <a:lnSpc>
                <a:spcPct val="100000"/>
              </a:lnSpc>
              <a:spcBef>
                <a:spcPts val="600"/>
              </a:spcBef>
              <a:buClr>
                <a:srgbClr val="008000"/>
              </a:buClr>
              <a:buSzPct val="100000"/>
            </a:pPr>
            <a:r>
              <a:rPr lang="en-US" dirty="0">
                <a:solidFill>
                  <a:srgbClr val="000000"/>
                </a:solidFill>
                <a:latin typeface="Consolas"/>
                <a:cs typeface="Consolas"/>
              </a:rPr>
              <a:t>false</a:t>
            </a:r>
          </a:p>
          <a:p>
            <a:pPr marL="0" indent="0">
              <a:spcBef>
                <a:spcPts val="1800"/>
              </a:spcBef>
              <a:buClr>
                <a:srgbClr val="008000"/>
              </a:buClr>
              <a:buSzPct val="100000"/>
            </a:pPr>
            <a:endParaRPr lang="en-US" sz="1600" kern="1200" dirty="0">
              <a:solidFill>
                <a:srgbClr val="000000"/>
              </a:solidFill>
              <a:latin typeface="Times New Roman"/>
              <a:cs typeface="Times New Roman"/>
            </a:endParaRPr>
          </a:p>
        </p:txBody>
      </p:sp>
    </p:spTree>
    <p:extLst>
      <p:ext uri="{BB962C8B-B14F-4D97-AF65-F5344CB8AC3E}">
        <p14:creationId xmlns:p14="http://schemas.microsoft.com/office/powerpoint/2010/main" val="173042086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lstStyle/>
          <a:p>
            <a:r>
              <a:rPr kumimoji="0" lang="en-US" dirty="0"/>
              <a:t>The </a:t>
            </a:r>
            <a:r>
              <a:rPr kumimoji="0" lang="en-US" dirty="0">
                <a:latin typeface="Consolas" panose="020B0609020204030204" pitchFamily="49" charset="0"/>
                <a:cs typeface="Consolas" panose="020B0609020204030204" pitchFamily="49" charset="0"/>
              </a:rPr>
              <a:t>boolean</a:t>
            </a:r>
            <a:r>
              <a:rPr kumimoji="0" lang="en-US" dirty="0"/>
              <a:t> data type</a:t>
            </a:r>
          </a:p>
        </p:txBody>
      </p:sp>
      <p:sp>
        <p:nvSpPr>
          <p:cNvPr id="51206" name="Rectangle 5"/>
          <p:cNvSpPr>
            <a:spLocks noChangeArrowheads="1"/>
          </p:cNvSpPr>
          <p:nvPr/>
        </p:nvSpPr>
        <p:spPr bwMode="auto">
          <a:xfrm>
            <a:off x="615683" y="1002891"/>
            <a:ext cx="6768343" cy="4552335"/>
          </a:xfrm>
          <a:prstGeom prst="rect">
            <a:avLst/>
          </a:prstGeom>
          <a:solidFill>
            <a:schemeClr val="bg1"/>
          </a:solidFill>
          <a:ln w="15875">
            <a:solidFill>
              <a:schemeClr val="bg1">
                <a:lumMod val="50000"/>
              </a:schemeClr>
            </a:solidFill>
            <a:miter lim="800000"/>
            <a:headEnd/>
            <a:tailEnd/>
          </a:ln>
          <a:effectLst>
            <a:outerShdw blurRad="50800" dist="38100" dir="2700000" algn="tl" rotWithShape="0">
              <a:srgbClr val="000000">
                <a:alpha val="43000"/>
              </a:srgbClr>
            </a:outerShdw>
          </a:effectLst>
        </p:spPr>
        <p:txBody>
          <a:bodyPr wrap="square" lIns="288000" tIns="43200" rIns="92075" bIns="136800" anchor="t" anchorCtr="0">
            <a:prstTxWarp prst="textNoShape">
              <a:avLst/>
            </a:prstTxWarp>
            <a:noAutofit/>
          </a:bodyPr>
          <a:lstStyle/>
          <a:p>
            <a:pPr>
              <a:lnSpc>
                <a:spcPts val="1940"/>
              </a:lnSpc>
            </a:pPr>
            <a:r>
              <a:rPr lang="en-US" dirty="0">
                <a:solidFill>
                  <a:srgbClr val="000000"/>
                </a:solidFill>
                <a:latin typeface="Consolas"/>
                <a:ea typeface="Monaco"/>
                <a:cs typeface="Consolas"/>
              </a:rPr>
              <a:t>...</a:t>
            </a:r>
          </a:p>
          <a:p>
            <a:pPr>
              <a:spcBef>
                <a:spcPts val="600"/>
              </a:spcBef>
            </a:pPr>
            <a:r>
              <a:rPr lang="en-US" dirty="0">
                <a:solidFill>
                  <a:srgbClr val="000000"/>
                </a:solidFill>
                <a:latin typeface="Consolas"/>
                <a:ea typeface="Monaco"/>
                <a:cs typeface="Consolas"/>
              </a:rPr>
              <a:t>String city = </a:t>
            </a:r>
            <a:r>
              <a:rPr lang="en-US" dirty="0">
                <a:solidFill>
                  <a:srgbClr val="3933FF"/>
                </a:solidFill>
                <a:latin typeface="Consolas"/>
                <a:ea typeface="Monaco"/>
                <a:cs typeface="Consolas"/>
              </a:rPr>
              <a:t>""</a:t>
            </a:r>
            <a:r>
              <a:rPr lang="en-US" dirty="0">
                <a:solidFill>
                  <a:srgbClr val="000000"/>
                </a:solidFill>
                <a:latin typeface="Consolas"/>
                <a:ea typeface="Monaco"/>
                <a:cs typeface="Consolas"/>
              </a:rPr>
              <a:t>;</a:t>
            </a:r>
          </a:p>
          <a:p>
            <a:pPr>
              <a:spcBef>
                <a:spcPts val="300"/>
              </a:spcBef>
            </a:pPr>
            <a:r>
              <a:rPr lang="en-US" dirty="0">
                <a:solidFill>
                  <a:srgbClr val="931968"/>
                </a:solidFill>
                <a:latin typeface="Consolas"/>
                <a:ea typeface="Monaco"/>
                <a:cs typeface="Consolas"/>
              </a:rPr>
              <a:t>int</a:t>
            </a:r>
            <a:r>
              <a:rPr lang="en-US" dirty="0">
                <a:solidFill>
                  <a:srgbClr val="000000"/>
                </a:solidFill>
                <a:latin typeface="Consolas"/>
                <a:ea typeface="Monaco"/>
                <a:cs typeface="Consolas"/>
              </a:rPr>
              <a:t> age = 0;</a:t>
            </a:r>
          </a:p>
          <a:p>
            <a:pPr>
              <a:spcBef>
                <a:spcPts val="900"/>
              </a:spcBef>
            </a:pPr>
            <a:r>
              <a:rPr lang="en-US" dirty="0">
                <a:solidFill>
                  <a:srgbClr val="006600"/>
                </a:solidFill>
                <a:latin typeface="Consolas"/>
                <a:ea typeface="Monaco"/>
                <a:cs typeface="Consolas"/>
              </a:rPr>
              <a:t>// Gets city and age data from the user (code omitted)</a:t>
            </a:r>
          </a:p>
          <a:p>
            <a:pPr>
              <a:spcBef>
                <a:spcPts val="300"/>
              </a:spcBef>
            </a:pPr>
            <a:r>
              <a:rPr lang="en-US" dirty="0">
                <a:solidFill>
                  <a:srgbClr val="006600"/>
                </a:solidFill>
                <a:latin typeface="Consolas"/>
                <a:ea typeface="Monaco"/>
                <a:cs typeface="Consolas"/>
              </a:rPr>
              <a:t>// Checks city</a:t>
            </a:r>
          </a:p>
          <a:p>
            <a:pPr>
              <a:spcBef>
                <a:spcPts val="300"/>
              </a:spcBef>
            </a:pPr>
            <a:r>
              <a:rPr lang="en-US" dirty="0">
                <a:solidFill>
                  <a:srgbClr val="931968"/>
                </a:solidFill>
                <a:latin typeface="Consolas"/>
                <a:ea typeface="Monaco"/>
                <a:cs typeface="Consolas"/>
              </a:rPr>
              <a:t>if</a:t>
            </a:r>
            <a:r>
              <a:rPr lang="en-US" dirty="0">
                <a:solidFill>
                  <a:srgbClr val="000000"/>
                </a:solidFill>
                <a:latin typeface="Consolas"/>
                <a:ea typeface="Monaco"/>
                <a:cs typeface="Consolas"/>
              </a:rPr>
              <a:t> (city == </a:t>
            </a:r>
            <a:r>
              <a:rPr lang="en-US" dirty="0">
                <a:solidFill>
                  <a:srgbClr val="3933FF"/>
                </a:solidFill>
                <a:latin typeface="Consolas"/>
                <a:ea typeface="Monaco"/>
                <a:cs typeface="Consolas"/>
              </a:rPr>
              <a:t>"Tel Aviv"</a:t>
            </a:r>
            <a:r>
              <a:rPr lang="en-US" dirty="0">
                <a:solidFill>
                  <a:srgbClr val="000000"/>
                </a:solidFill>
                <a:latin typeface="Consolas"/>
                <a:ea typeface="Monaco"/>
                <a:cs typeface="Consolas"/>
              </a:rPr>
              <a:t>) System.out.println(</a:t>
            </a:r>
            <a:r>
              <a:rPr lang="en-US" dirty="0">
                <a:solidFill>
                  <a:srgbClr val="3933FF"/>
                </a:solidFill>
                <a:latin typeface="Consolas"/>
                <a:ea typeface="Monaco"/>
                <a:cs typeface="Consolas"/>
              </a:rPr>
              <a:t>"you are paying too much rent"</a:t>
            </a:r>
            <a:r>
              <a:rPr lang="en-US" dirty="0">
                <a:solidFill>
                  <a:srgbClr val="000000"/>
                </a:solidFill>
                <a:latin typeface="Consolas"/>
                <a:ea typeface="Monaco"/>
                <a:cs typeface="Consolas"/>
              </a:rPr>
              <a:t>);</a:t>
            </a:r>
          </a:p>
          <a:p>
            <a:pPr>
              <a:spcBef>
                <a:spcPts val="1200"/>
              </a:spcBef>
            </a:pPr>
            <a:r>
              <a:rPr lang="en-US" dirty="0">
                <a:solidFill>
                  <a:srgbClr val="006600"/>
                </a:solidFill>
                <a:latin typeface="Consolas"/>
                <a:ea typeface="Monaco"/>
                <a:cs typeface="Consolas"/>
              </a:rPr>
              <a:t>// Checks age</a:t>
            </a:r>
          </a:p>
          <a:p>
            <a:pPr>
              <a:spcBef>
                <a:spcPts val="300"/>
              </a:spcBef>
            </a:pPr>
            <a:r>
              <a:rPr lang="en-US" dirty="0">
                <a:solidFill>
                  <a:srgbClr val="931968"/>
                </a:solidFill>
                <a:latin typeface="Consolas"/>
                <a:ea typeface="Monaco"/>
                <a:cs typeface="Consolas"/>
              </a:rPr>
              <a:t>if</a:t>
            </a:r>
            <a:r>
              <a:rPr lang="en-US" dirty="0">
                <a:solidFill>
                  <a:srgbClr val="000000"/>
                </a:solidFill>
                <a:latin typeface="Consolas"/>
                <a:ea typeface="Monaco"/>
                <a:cs typeface="Consolas"/>
              </a:rPr>
              <a:t> (age &lt; 18) System.out.println(</a:t>
            </a:r>
            <a:r>
              <a:rPr lang="en-US" dirty="0">
                <a:solidFill>
                  <a:srgbClr val="3933FF"/>
                </a:solidFill>
                <a:latin typeface="Consolas"/>
                <a:ea typeface="Monaco"/>
                <a:cs typeface="Consolas"/>
              </a:rPr>
              <a:t>"you are too young for this"</a:t>
            </a:r>
            <a:r>
              <a:rPr lang="en-US" dirty="0">
                <a:solidFill>
                  <a:srgbClr val="000000"/>
                </a:solidFill>
                <a:latin typeface="Consolas"/>
                <a:ea typeface="Monaco"/>
                <a:cs typeface="Consolas"/>
              </a:rPr>
              <a:t>);</a:t>
            </a:r>
          </a:p>
          <a:p>
            <a:pPr>
              <a:spcBef>
                <a:spcPts val="600"/>
              </a:spcBef>
            </a:pPr>
            <a:endParaRPr lang="en-US" dirty="0">
              <a:solidFill>
                <a:srgbClr val="000000"/>
              </a:solidFill>
              <a:latin typeface="Consolas"/>
              <a:ea typeface="Monaco"/>
              <a:cs typeface="Consolas"/>
            </a:endParaRPr>
          </a:p>
        </p:txBody>
      </p:sp>
      <p:sp>
        <p:nvSpPr>
          <p:cNvPr id="6" name="Rectangle 3">
            <a:extLst>
              <a:ext uri="{FF2B5EF4-FFF2-40B4-BE49-F238E27FC236}">
                <a16:creationId xmlns:a16="http://schemas.microsoft.com/office/drawing/2014/main" id="{28E1580F-7E76-2740-9517-EDE9F28A7D5B}"/>
              </a:ext>
            </a:extLst>
          </p:cNvPr>
          <p:cNvSpPr txBox="1">
            <a:spLocks noChangeArrowheads="1"/>
          </p:cNvSpPr>
          <p:nvPr/>
        </p:nvSpPr>
        <p:spPr bwMode="auto">
          <a:xfrm>
            <a:off x="504808" y="660738"/>
            <a:ext cx="7848600" cy="52568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600" dirty="0">
                <a:solidFill>
                  <a:srgbClr val="000000"/>
                </a:solidFill>
              </a:rPr>
              <a:t>Examples</a:t>
            </a:r>
            <a:endParaRPr kumimoji="0" lang="en-US" sz="1600" dirty="0">
              <a:solidFill>
                <a:srgbClr val="000000"/>
              </a:solidFill>
              <a:cs typeface="Times New Roman"/>
            </a:endParaRPr>
          </a:p>
        </p:txBody>
      </p:sp>
    </p:spTree>
    <p:extLst>
      <p:ext uri="{BB962C8B-B14F-4D97-AF65-F5344CB8AC3E}">
        <p14:creationId xmlns:p14="http://schemas.microsoft.com/office/powerpoint/2010/main" val="391333598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lstStyle/>
          <a:p>
            <a:r>
              <a:rPr kumimoji="0" lang="en-US" dirty="0"/>
              <a:t>The </a:t>
            </a:r>
            <a:r>
              <a:rPr kumimoji="0" lang="en-US" dirty="0">
                <a:latin typeface="Consolas" panose="020B0609020204030204" pitchFamily="49" charset="0"/>
                <a:cs typeface="Consolas" panose="020B0609020204030204" pitchFamily="49" charset="0"/>
              </a:rPr>
              <a:t>boolean</a:t>
            </a:r>
            <a:r>
              <a:rPr kumimoji="0" lang="en-US" dirty="0"/>
              <a:t> data type</a:t>
            </a:r>
          </a:p>
        </p:txBody>
      </p:sp>
      <p:sp>
        <p:nvSpPr>
          <p:cNvPr id="51206" name="Rectangle 5"/>
          <p:cNvSpPr>
            <a:spLocks noChangeArrowheads="1"/>
          </p:cNvSpPr>
          <p:nvPr/>
        </p:nvSpPr>
        <p:spPr bwMode="auto">
          <a:xfrm>
            <a:off x="615683" y="1002891"/>
            <a:ext cx="6768343" cy="4552335"/>
          </a:xfrm>
          <a:prstGeom prst="rect">
            <a:avLst/>
          </a:prstGeom>
          <a:solidFill>
            <a:schemeClr val="bg1"/>
          </a:solidFill>
          <a:ln w="15875">
            <a:solidFill>
              <a:schemeClr val="bg1">
                <a:lumMod val="50000"/>
              </a:schemeClr>
            </a:solidFill>
            <a:miter lim="800000"/>
            <a:headEnd/>
            <a:tailEnd/>
          </a:ln>
          <a:effectLst>
            <a:outerShdw blurRad="50800" dist="38100" dir="2700000" algn="tl" rotWithShape="0">
              <a:srgbClr val="000000">
                <a:alpha val="43000"/>
              </a:srgbClr>
            </a:outerShdw>
          </a:effectLst>
        </p:spPr>
        <p:txBody>
          <a:bodyPr wrap="square" lIns="288000" tIns="43200" rIns="92075" bIns="136800" anchor="t" anchorCtr="0">
            <a:prstTxWarp prst="textNoShape">
              <a:avLst/>
            </a:prstTxWarp>
            <a:noAutofit/>
          </a:bodyPr>
          <a:lstStyle/>
          <a:p>
            <a:pPr>
              <a:lnSpc>
                <a:spcPts val="1940"/>
              </a:lnSpc>
            </a:pPr>
            <a:r>
              <a:rPr lang="en-US" dirty="0">
                <a:solidFill>
                  <a:srgbClr val="000000"/>
                </a:solidFill>
                <a:latin typeface="Consolas"/>
                <a:ea typeface="Monaco"/>
                <a:cs typeface="Consolas"/>
              </a:rPr>
              <a:t>...</a:t>
            </a:r>
          </a:p>
          <a:p>
            <a:pPr>
              <a:spcBef>
                <a:spcPts val="600"/>
              </a:spcBef>
            </a:pPr>
            <a:r>
              <a:rPr lang="en-US" dirty="0">
                <a:solidFill>
                  <a:srgbClr val="000000"/>
                </a:solidFill>
                <a:latin typeface="Consolas"/>
                <a:ea typeface="Monaco"/>
                <a:cs typeface="Consolas"/>
              </a:rPr>
              <a:t>String city = </a:t>
            </a:r>
            <a:r>
              <a:rPr lang="en-US" dirty="0">
                <a:solidFill>
                  <a:srgbClr val="3933FF"/>
                </a:solidFill>
                <a:latin typeface="Consolas"/>
                <a:ea typeface="Monaco"/>
                <a:cs typeface="Consolas"/>
              </a:rPr>
              <a:t>""</a:t>
            </a:r>
            <a:r>
              <a:rPr lang="en-US" dirty="0">
                <a:solidFill>
                  <a:srgbClr val="000000"/>
                </a:solidFill>
                <a:latin typeface="Consolas"/>
                <a:ea typeface="Monaco"/>
                <a:cs typeface="Consolas"/>
              </a:rPr>
              <a:t>;</a:t>
            </a:r>
          </a:p>
          <a:p>
            <a:pPr>
              <a:spcBef>
                <a:spcPts val="300"/>
              </a:spcBef>
            </a:pPr>
            <a:r>
              <a:rPr lang="en-US" dirty="0">
                <a:solidFill>
                  <a:srgbClr val="931968"/>
                </a:solidFill>
                <a:latin typeface="Consolas"/>
                <a:ea typeface="Monaco"/>
                <a:cs typeface="Consolas"/>
              </a:rPr>
              <a:t>int</a:t>
            </a:r>
            <a:r>
              <a:rPr lang="en-US" dirty="0">
                <a:solidFill>
                  <a:srgbClr val="000000"/>
                </a:solidFill>
                <a:latin typeface="Consolas"/>
                <a:ea typeface="Monaco"/>
                <a:cs typeface="Consolas"/>
              </a:rPr>
              <a:t> age = 0;</a:t>
            </a:r>
          </a:p>
          <a:p>
            <a:pPr>
              <a:spcBef>
                <a:spcPts val="900"/>
              </a:spcBef>
            </a:pPr>
            <a:r>
              <a:rPr lang="en-US" dirty="0">
                <a:solidFill>
                  <a:srgbClr val="006600"/>
                </a:solidFill>
                <a:latin typeface="Consolas"/>
                <a:ea typeface="Monaco"/>
                <a:cs typeface="Consolas"/>
              </a:rPr>
              <a:t>// Gets city and age data from the user (code omitted)</a:t>
            </a:r>
          </a:p>
          <a:p>
            <a:pPr>
              <a:spcBef>
                <a:spcPts val="300"/>
              </a:spcBef>
            </a:pPr>
            <a:r>
              <a:rPr lang="en-US" dirty="0">
                <a:solidFill>
                  <a:srgbClr val="006600"/>
                </a:solidFill>
                <a:latin typeface="Consolas"/>
                <a:ea typeface="Monaco"/>
                <a:cs typeface="Consolas"/>
              </a:rPr>
              <a:t>// Checks city</a:t>
            </a:r>
          </a:p>
          <a:p>
            <a:pPr>
              <a:spcBef>
                <a:spcPts val="300"/>
              </a:spcBef>
            </a:pPr>
            <a:r>
              <a:rPr lang="en-US" dirty="0">
                <a:solidFill>
                  <a:srgbClr val="931968"/>
                </a:solidFill>
                <a:latin typeface="Consolas"/>
                <a:ea typeface="Monaco"/>
                <a:cs typeface="Consolas"/>
              </a:rPr>
              <a:t>if</a:t>
            </a:r>
            <a:r>
              <a:rPr lang="en-US" dirty="0">
                <a:solidFill>
                  <a:srgbClr val="000000"/>
                </a:solidFill>
                <a:latin typeface="Consolas"/>
                <a:ea typeface="Monaco"/>
                <a:cs typeface="Consolas"/>
              </a:rPr>
              <a:t> (city == </a:t>
            </a:r>
            <a:r>
              <a:rPr lang="en-US" dirty="0">
                <a:solidFill>
                  <a:srgbClr val="3933FF"/>
                </a:solidFill>
                <a:latin typeface="Consolas"/>
                <a:ea typeface="Monaco"/>
                <a:cs typeface="Consolas"/>
              </a:rPr>
              <a:t>"Tel Aviv"</a:t>
            </a:r>
            <a:r>
              <a:rPr lang="en-US" dirty="0">
                <a:solidFill>
                  <a:srgbClr val="000000"/>
                </a:solidFill>
                <a:latin typeface="Consolas"/>
                <a:ea typeface="Monaco"/>
                <a:cs typeface="Consolas"/>
              </a:rPr>
              <a:t>) System.out.println(</a:t>
            </a:r>
            <a:r>
              <a:rPr lang="en-US" dirty="0">
                <a:solidFill>
                  <a:srgbClr val="3933FF"/>
                </a:solidFill>
                <a:latin typeface="Consolas"/>
                <a:ea typeface="Monaco"/>
                <a:cs typeface="Consolas"/>
              </a:rPr>
              <a:t>"you are paying too much rent"</a:t>
            </a:r>
            <a:r>
              <a:rPr lang="en-US" dirty="0">
                <a:solidFill>
                  <a:srgbClr val="000000"/>
                </a:solidFill>
                <a:latin typeface="Consolas"/>
                <a:ea typeface="Monaco"/>
                <a:cs typeface="Consolas"/>
              </a:rPr>
              <a:t>);</a:t>
            </a:r>
          </a:p>
          <a:p>
            <a:pPr>
              <a:spcBef>
                <a:spcPts val="1200"/>
              </a:spcBef>
            </a:pPr>
            <a:r>
              <a:rPr lang="en-US" dirty="0">
                <a:solidFill>
                  <a:srgbClr val="006600"/>
                </a:solidFill>
                <a:latin typeface="Consolas"/>
                <a:ea typeface="Monaco"/>
                <a:cs typeface="Consolas"/>
              </a:rPr>
              <a:t>// Checks age</a:t>
            </a:r>
          </a:p>
          <a:p>
            <a:pPr>
              <a:spcBef>
                <a:spcPts val="300"/>
              </a:spcBef>
            </a:pPr>
            <a:r>
              <a:rPr lang="en-US" dirty="0">
                <a:solidFill>
                  <a:srgbClr val="931968"/>
                </a:solidFill>
                <a:latin typeface="Consolas"/>
                <a:ea typeface="Monaco"/>
                <a:cs typeface="Consolas"/>
              </a:rPr>
              <a:t>if</a:t>
            </a:r>
            <a:r>
              <a:rPr lang="en-US" dirty="0">
                <a:solidFill>
                  <a:srgbClr val="000000"/>
                </a:solidFill>
                <a:latin typeface="Consolas"/>
                <a:ea typeface="Monaco"/>
                <a:cs typeface="Consolas"/>
              </a:rPr>
              <a:t> (age &lt; 18) System.out.println(</a:t>
            </a:r>
            <a:r>
              <a:rPr lang="en-US" dirty="0">
                <a:solidFill>
                  <a:srgbClr val="3933FF"/>
                </a:solidFill>
                <a:latin typeface="Consolas"/>
                <a:ea typeface="Monaco"/>
                <a:cs typeface="Consolas"/>
              </a:rPr>
              <a:t>"you are too young for this"</a:t>
            </a:r>
            <a:r>
              <a:rPr lang="en-US" dirty="0">
                <a:solidFill>
                  <a:srgbClr val="000000"/>
                </a:solidFill>
                <a:latin typeface="Consolas"/>
                <a:ea typeface="Monaco"/>
                <a:cs typeface="Consolas"/>
              </a:rPr>
              <a:t>);</a:t>
            </a:r>
          </a:p>
          <a:p>
            <a:pPr>
              <a:spcBef>
                <a:spcPts val="1200"/>
              </a:spcBef>
            </a:pPr>
            <a:r>
              <a:rPr lang="en-US" dirty="0">
                <a:solidFill>
                  <a:srgbClr val="006600"/>
                </a:solidFill>
                <a:latin typeface="Consolas"/>
                <a:ea typeface="Monaco"/>
                <a:cs typeface="Consolas"/>
              </a:rPr>
              <a:t>// Same effect </a:t>
            </a:r>
            <a:r>
              <a:rPr lang="en-US" sz="1400" dirty="0">
                <a:solidFill>
                  <a:srgbClr val="006600"/>
                </a:solidFill>
                <a:latin typeface="Times New Roman" panose="02020603050405020304" pitchFamily="18" charset="0"/>
                <a:ea typeface="Monaco"/>
                <a:cs typeface="Times New Roman" panose="02020603050405020304" pitchFamily="18" charset="0"/>
              </a:rPr>
              <a:t>(makes sense if we have to age-check many times):</a:t>
            </a:r>
            <a:endParaRPr lang="en-US" dirty="0">
              <a:solidFill>
                <a:srgbClr val="006600"/>
              </a:solidFill>
              <a:latin typeface="Times New Roman" panose="02020603050405020304" pitchFamily="18" charset="0"/>
              <a:ea typeface="Monaco"/>
              <a:cs typeface="Times New Roman" panose="02020603050405020304" pitchFamily="18" charset="0"/>
            </a:endParaRPr>
          </a:p>
          <a:p>
            <a:pPr>
              <a:spcBef>
                <a:spcPts val="300"/>
              </a:spcBef>
            </a:pPr>
            <a:r>
              <a:rPr lang="en-US" dirty="0">
                <a:solidFill>
                  <a:srgbClr val="931968"/>
                </a:solidFill>
                <a:latin typeface="Consolas"/>
                <a:ea typeface="Monaco"/>
                <a:cs typeface="Consolas"/>
              </a:rPr>
              <a:t>boolean </a:t>
            </a:r>
            <a:r>
              <a:rPr lang="en-US" dirty="0">
                <a:solidFill>
                  <a:srgbClr val="000000"/>
                </a:solidFill>
                <a:latin typeface="Consolas"/>
                <a:ea typeface="Monaco"/>
                <a:cs typeface="Consolas"/>
              </a:rPr>
              <a:t>tooYoung =</a:t>
            </a:r>
            <a:r>
              <a:rPr lang="en-US" dirty="0">
                <a:solidFill>
                  <a:srgbClr val="931968"/>
                </a:solidFill>
                <a:latin typeface="Consolas"/>
                <a:ea typeface="Monaco"/>
                <a:cs typeface="Consolas"/>
              </a:rPr>
              <a:t> </a:t>
            </a:r>
            <a:r>
              <a:rPr lang="en-US" dirty="0">
                <a:solidFill>
                  <a:srgbClr val="000000"/>
                </a:solidFill>
                <a:latin typeface="Consolas"/>
                <a:ea typeface="Monaco"/>
                <a:cs typeface="Consolas"/>
              </a:rPr>
              <a:t>age &lt; 18;</a:t>
            </a:r>
          </a:p>
          <a:p>
            <a:pPr>
              <a:spcBef>
                <a:spcPts val="300"/>
              </a:spcBef>
            </a:pPr>
            <a:r>
              <a:rPr lang="en-US" dirty="0">
                <a:solidFill>
                  <a:srgbClr val="931968"/>
                </a:solidFill>
                <a:latin typeface="Consolas"/>
                <a:ea typeface="Monaco"/>
                <a:cs typeface="Consolas"/>
              </a:rPr>
              <a:t>if</a:t>
            </a:r>
            <a:r>
              <a:rPr lang="en-US" dirty="0">
                <a:solidFill>
                  <a:srgbClr val="000000"/>
                </a:solidFill>
                <a:latin typeface="Consolas"/>
                <a:ea typeface="Monaco"/>
                <a:cs typeface="Consolas"/>
              </a:rPr>
              <a:t> (tooYoung) System.out.println(</a:t>
            </a:r>
            <a:r>
              <a:rPr lang="en-US" dirty="0">
                <a:solidFill>
                  <a:srgbClr val="3933FF"/>
                </a:solidFill>
                <a:latin typeface="Consolas"/>
                <a:ea typeface="Monaco"/>
                <a:cs typeface="Consolas"/>
              </a:rPr>
              <a:t>"you are too young for this"</a:t>
            </a:r>
            <a:r>
              <a:rPr lang="en-US" dirty="0">
                <a:solidFill>
                  <a:srgbClr val="000000"/>
                </a:solidFill>
                <a:latin typeface="Consolas"/>
                <a:ea typeface="Monaco"/>
                <a:cs typeface="Consolas"/>
              </a:rPr>
              <a:t>);</a:t>
            </a:r>
          </a:p>
          <a:p>
            <a:pPr>
              <a:spcBef>
                <a:spcPts val="1200"/>
              </a:spcBef>
              <a:spcAft>
                <a:spcPts val="1200"/>
              </a:spcAft>
            </a:pPr>
            <a:r>
              <a:rPr lang="en-US" dirty="0">
                <a:solidFill>
                  <a:srgbClr val="000000"/>
                </a:solidFill>
                <a:latin typeface="Consolas"/>
                <a:ea typeface="Monaco"/>
                <a:cs typeface="Consolas"/>
              </a:rPr>
              <a:t>...</a:t>
            </a:r>
          </a:p>
          <a:p>
            <a:pPr>
              <a:spcBef>
                <a:spcPts val="600"/>
              </a:spcBef>
            </a:pPr>
            <a:endParaRPr lang="en-US" dirty="0">
              <a:solidFill>
                <a:srgbClr val="000000"/>
              </a:solidFill>
              <a:latin typeface="Consolas"/>
              <a:ea typeface="Monaco"/>
              <a:cs typeface="Consolas"/>
            </a:endParaRPr>
          </a:p>
        </p:txBody>
      </p:sp>
      <p:sp>
        <p:nvSpPr>
          <p:cNvPr id="6" name="Rectangle 3">
            <a:extLst>
              <a:ext uri="{FF2B5EF4-FFF2-40B4-BE49-F238E27FC236}">
                <a16:creationId xmlns:a16="http://schemas.microsoft.com/office/drawing/2014/main" id="{28E1580F-7E76-2740-9517-EDE9F28A7D5B}"/>
              </a:ext>
            </a:extLst>
          </p:cNvPr>
          <p:cNvSpPr txBox="1">
            <a:spLocks noChangeArrowheads="1"/>
          </p:cNvSpPr>
          <p:nvPr/>
        </p:nvSpPr>
        <p:spPr bwMode="auto">
          <a:xfrm>
            <a:off x="504808" y="660738"/>
            <a:ext cx="7848600" cy="52568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600" dirty="0">
                <a:solidFill>
                  <a:srgbClr val="000000"/>
                </a:solidFill>
              </a:rPr>
              <a:t>Examples</a:t>
            </a:r>
            <a:endParaRPr kumimoji="0" lang="en-US" sz="1600" dirty="0">
              <a:solidFill>
                <a:srgbClr val="000000"/>
              </a:solidFill>
              <a:cs typeface="Times New Roman"/>
            </a:endParaRPr>
          </a:p>
        </p:txBody>
      </p:sp>
    </p:spTree>
    <p:extLst>
      <p:ext uri="{BB962C8B-B14F-4D97-AF65-F5344CB8AC3E}">
        <p14:creationId xmlns:p14="http://schemas.microsoft.com/office/powerpoint/2010/main" val="6668747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lstStyle/>
          <a:p>
            <a:r>
              <a:rPr kumimoji="0" lang="en-US" dirty="0"/>
              <a:t>The </a:t>
            </a:r>
            <a:r>
              <a:rPr kumimoji="0" lang="en-US" dirty="0">
                <a:latin typeface="Consolas" panose="020B0609020204030204" pitchFamily="49" charset="0"/>
                <a:cs typeface="Consolas" panose="020B0609020204030204" pitchFamily="49" charset="0"/>
              </a:rPr>
              <a:t>boolean</a:t>
            </a:r>
            <a:r>
              <a:rPr kumimoji="0" lang="en-US" dirty="0"/>
              <a:t> data type</a:t>
            </a:r>
          </a:p>
        </p:txBody>
      </p:sp>
      <p:sp>
        <p:nvSpPr>
          <p:cNvPr id="51206" name="Rectangle 5"/>
          <p:cNvSpPr>
            <a:spLocks noChangeArrowheads="1"/>
          </p:cNvSpPr>
          <p:nvPr/>
        </p:nvSpPr>
        <p:spPr bwMode="auto">
          <a:xfrm>
            <a:off x="615683" y="1002891"/>
            <a:ext cx="6768343" cy="4552335"/>
          </a:xfrm>
          <a:prstGeom prst="rect">
            <a:avLst/>
          </a:prstGeom>
          <a:solidFill>
            <a:schemeClr val="bg1"/>
          </a:solidFill>
          <a:ln w="15875">
            <a:solidFill>
              <a:schemeClr val="bg1">
                <a:lumMod val="50000"/>
              </a:schemeClr>
            </a:solidFill>
            <a:miter lim="800000"/>
            <a:headEnd/>
            <a:tailEnd/>
          </a:ln>
          <a:effectLst>
            <a:outerShdw blurRad="50800" dist="38100" dir="2700000" algn="tl" rotWithShape="0">
              <a:srgbClr val="000000">
                <a:alpha val="43000"/>
              </a:srgbClr>
            </a:outerShdw>
          </a:effectLst>
        </p:spPr>
        <p:txBody>
          <a:bodyPr wrap="square" lIns="288000" tIns="43200" rIns="92075" bIns="136800" anchor="t" anchorCtr="0">
            <a:prstTxWarp prst="textNoShape">
              <a:avLst/>
            </a:prstTxWarp>
            <a:noAutofit/>
          </a:bodyPr>
          <a:lstStyle/>
          <a:p>
            <a:pPr>
              <a:lnSpc>
                <a:spcPts val="1940"/>
              </a:lnSpc>
            </a:pPr>
            <a:r>
              <a:rPr lang="en-US" dirty="0">
                <a:solidFill>
                  <a:srgbClr val="000000"/>
                </a:solidFill>
                <a:latin typeface="Consolas"/>
                <a:ea typeface="Monaco"/>
                <a:cs typeface="Consolas"/>
              </a:rPr>
              <a:t>...</a:t>
            </a:r>
          </a:p>
          <a:p>
            <a:pPr>
              <a:spcBef>
                <a:spcPts val="600"/>
              </a:spcBef>
            </a:pPr>
            <a:r>
              <a:rPr lang="en-US" dirty="0">
                <a:solidFill>
                  <a:srgbClr val="000000"/>
                </a:solidFill>
                <a:latin typeface="Consolas"/>
                <a:ea typeface="Monaco"/>
                <a:cs typeface="Consolas"/>
              </a:rPr>
              <a:t>String city = </a:t>
            </a:r>
            <a:r>
              <a:rPr lang="en-US" dirty="0">
                <a:solidFill>
                  <a:srgbClr val="3933FF"/>
                </a:solidFill>
                <a:latin typeface="Consolas"/>
                <a:ea typeface="Monaco"/>
                <a:cs typeface="Consolas"/>
              </a:rPr>
              <a:t>""</a:t>
            </a:r>
            <a:r>
              <a:rPr lang="en-US" dirty="0">
                <a:solidFill>
                  <a:srgbClr val="000000"/>
                </a:solidFill>
                <a:latin typeface="Consolas"/>
                <a:ea typeface="Monaco"/>
                <a:cs typeface="Consolas"/>
              </a:rPr>
              <a:t>;</a:t>
            </a:r>
          </a:p>
          <a:p>
            <a:pPr>
              <a:spcBef>
                <a:spcPts val="300"/>
              </a:spcBef>
            </a:pPr>
            <a:r>
              <a:rPr lang="en-US" dirty="0">
                <a:solidFill>
                  <a:srgbClr val="931968"/>
                </a:solidFill>
                <a:latin typeface="Consolas"/>
                <a:ea typeface="Monaco"/>
                <a:cs typeface="Consolas"/>
              </a:rPr>
              <a:t>int</a:t>
            </a:r>
            <a:r>
              <a:rPr lang="en-US" dirty="0">
                <a:solidFill>
                  <a:srgbClr val="000000"/>
                </a:solidFill>
                <a:latin typeface="Consolas"/>
                <a:ea typeface="Monaco"/>
                <a:cs typeface="Consolas"/>
              </a:rPr>
              <a:t> age = 0;</a:t>
            </a:r>
          </a:p>
          <a:p>
            <a:pPr>
              <a:spcBef>
                <a:spcPts val="900"/>
              </a:spcBef>
            </a:pPr>
            <a:r>
              <a:rPr lang="en-US" dirty="0">
                <a:solidFill>
                  <a:srgbClr val="006600"/>
                </a:solidFill>
                <a:latin typeface="Consolas"/>
                <a:ea typeface="Monaco"/>
                <a:cs typeface="Consolas"/>
              </a:rPr>
              <a:t>// Gets city and age data from the user (code omitted)</a:t>
            </a:r>
          </a:p>
          <a:p>
            <a:pPr>
              <a:spcBef>
                <a:spcPts val="300"/>
              </a:spcBef>
            </a:pPr>
            <a:r>
              <a:rPr lang="en-US" dirty="0">
                <a:solidFill>
                  <a:srgbClr val="006600"/>
                </a:solidFill>
                <a:latin typeface="Consolas"/>
                <a:ea typeface="Monaco"/>
                <a:cs typeface="Consolas"/>
              </a:rPr>
              <a:t>// Checks city</a:t>
            </a:r>
          </a:p>
          <a:p>
            <a:pPr>
              <a:spcBef>
                <a:spcPts val="300"/>
              </a:spcBef>
            </a:pPr>
            <a:r>
              <a:rPr lang="en-US" dirty="0">
                <a:solidFill>
                  <a:srgbClr val="931968"/>
                </a:solidFill>
                <a:latin typeface="Consolas"/>
                <a:ea typeface="Monaco"/>
                <a:cs typeface="Consolas"/>
              </a:rPr>
              <a:t>if</a:t>
            </a:r>
            <a:r>
              <a:rPr lang="en-US" dirty="0">
                <a:solidFill>
                  <a:srgbClr val="000000"/>
                </a:solidFill>
                <a:latin typeface="Consolas"/>
                <a:ea typeface="Monaco"/>
                <a:cs typeface="Consolas"/>
              </a:rPr>
              <a:t> (city == </a:t>
            </a:r>
            <a:r>
              <a:rPr lang="en-US" dirty="0">
                <a:solidFill>
                  <a:srgbClr val="3933FF"/>
                </a:solidFill>
                <a:latin typeface="Consolas"/>
                <a:ea typeface="Monaco"/>
                <a:cs typeface="Consolas"/>
              </a:rPr>
              <a:t>"Tel Aviv"</a:t>
            </a:r>
            <a:r>
              <a:rPr lang="en-US" dirty="0">
                <a:solidFill>
                  <a:srgbClr val="000000"/>
                </a:solidFill>
                <a:latin typeface="Consolas"/>
                <a:ea typeface="Monaco"/>
                <a:cs typeface="Consolas"/>
              </a:rPr>
              <a:t>) System.out.println(</a:t>
            </a:r>
            <a:r>
              <a:rPr lang="en-US" dirty="0">
                <a:solidFill>
                  <a:srgbClr val="3933FF"/>
                </a:solidFill>
                <a:latin typeface="Consolas"/>
                <a:ea typeface="Monaco"/>
                <a:cs typeface="Consolas"/>
              </a:rPr>
              <a:t>"you are paying too much rent"</a:t>
            </a:r>
            <a:r>
              <a:rPr lang="en-US" dirty="0">
                <a:solidFill>
                  <a:srgbClr val="000000"/>
                </a:solidFill>
                <a:latin typeface="Consolas"/>
                <a:ea typeface="Monaco"/>
                <a:cs typeface="Consolas"/>
              </a:rPr>
              <a:t>);</a:t>
            </a:r>
          </a:p>
          <a:p>
            <a:pPr>
              <a:spcBef>
                <a:spcPts val="1200"/>
              </a:spcBef>
            </a:pPr>
            <a:r>
              <a:rPr lang="en-US" dirty="0">
                <a:solidFill>
                  <a:srgbClr val="006600"/>
                </a:solidFill>
                <a:latin typeface="Consolas"/>
                <a:ea typeface="Monaco"/>
                <a:cs typeface="Consolas"/>
              </a:rPr>
              <a:t>// Checks age</a:t>
            </a:r>
          </a:p>
          <a:p>
            <a:pPr>
              <a:spcBef>
                <a:spcPts val="300"/>
              </a:spcBef>
            </a:pPr>
            <a:r>
              <a:rPr lang="en-US" dirty="0">
                <a:solidFill>
                  <a:srgbClr val="931968"/>
                </a:solidFill>
                <a:latin typeface="Consolas"/>
                <a:ea typeface="Monaco"/>
                <a:cs typeface="Consolas"/>
              </a:rPr>
              <a:t>if</a:t>
            </a:r>
            <a:r>
              <a:rPr lang="en-US" dirty="0">
                <a:solidFill>
                  <a:srgbClr val="000000"/>
                </a:solidFill>
                <a:latin typeface="Consolas"/>
                <a:ea typeface="Monaco"/>
                <a:cs typeface="Consolas"/>
              </a:rPr>
              <a:t> (age &lt; 18) System.out.println(</a:t>
            </a:r>
            <a:r>
              <a:rPr lang="en-US" dirty="0">
                <a:solidFill>
                  <a:srgbClr val="3933FF"/>
                </a:solidFill>
                <a:latin typeface="Consolas"/>
                <a:ea typeface="Monaco"/>
                <a:cs typeface="Consolas"/>
              </a:rPr>
              <a:t>"you are too young for this"</a:t>
            </a:r>
            <a:r>
              <a:rPr lang="en-US" dirty="0">
                <a:solidFill>
                  <a:srgbClr val="000000"/>
                </a:solidFill>
                <a:latin typeface="Consolas"/>
                <a:ea typeface="Monaco"/>
                <a:cs typeface="Consolas"/>
              </a:rPr>
              <a:t>);</a:t>
            </a:r>
          </a:p>
          <a:p>
            <a:pPr>
              <a:spcBef>
                <a:spcPts val="1200"/>
              </a:spcBef>
            </a:pPr>
            <a:r>
              <a:rPr lang="en-US" dirty="0">
                <a:solidFill>
                  <a:srgbClr val="006600"/>
                </a:solidFill>
                <a:latin typeface="Consolas"/>
                <a:ea typeface="Monaco"/>
                <a:cs typeface="Consolas"/>
              </a:rPr>
              <a:t>// Same effect </a:t>
            </a:r>
            <a:r>
              <a:rPr lang="en-US" sz="1400" dirty="0">
                <a:solidFill>
                  <a:srgbClr val="006600"/>
                </a:solidFill>
                <a:latin typeface="Times New Roman" panose="02020603050405020304" pitchFamily="18" charset="0"/>
                <a:ea typeface="Monaco"/>
                <a:cs typeface="Times New Roman" panose="02020603050405020304" pitchFamily="18" charset="0"/>
              </a:rPr>
              <a:t>(makes sense if we have to age-check many times):</a:t>
            </a:r>
            <a:endParaRPr lang="en-US" dirty="0">
              <a:solidFill>
                <a:srgbClr val="006600"/>
              </a:solidFill>
              <a:latin typeface="Times New Roman" panose="02020603050405020304" pitchFamily="18" charset="0"/>
              <a:ea typeface="Monaco"/>
              <a:cs typeface="Times New Roman" panose="02020603050405020304" pitchFamily="18" charset="0"/>
            </a:endParaRPr>
          </a:p>
          <a:p>
            <a:pPr>
              <a:spcBef>
                <a:spcPts val="300"/>
              </a:spcBef>
            </a:pPr>
            <a:r>
              <a:rPr lang="en-US" dirty="0">
                <a:solidFill>
                  <a:srgbClr val="931968"/>
                </a:solidFill>
                <a:latin typeface="Consolas"/>
                <a:ea typeface="Monaco"/>
                <a:cs typeface="Consolas"/>
              </a:rPr>
              <a:t>boolean </a:t>
            </a:r>
            <a:r>
              <a:rPr lang="en-US" dirty="0">
                <a:solidFill>
                  <a:srgbClr val="000000"/>
                </a:solidFill>
                <a:latin typeface="Consolas"/>
                <a:ea typeface="Monaco"/>
                <a:cs typeface="Consolas"/>
              </a:rPr>
              <a:t>tooYoung =</a:t>
            </a:r>
            <a:r>
              <a:rPr lang="en-US" dirty="0">
                <a:solidFill>
                  <a:srgbClr val="931968"/>
                </a:solidFill>
                <a:latin typeface="Consolas"/>
                <a:ea typeface="Monaco"/>
                <a:cs typeface="Consolas"/>
              </a:rPr>
              <a:t> </a:t>
            </a:r>
            <a:r>
              <a:rPr lang="en-US" dirty="0">
                <a:solidFill>
                  <a:srgbClr val="000000"/>
                </a:solidFill>
                <a:latin typeface="Consolas"/>
                <a:ea typeface="Monaco"/>
                <a:cs typeface="Consolas"/>
              </a:rPr>
              <a:t>age &lt; 18;</a:t>
            </a:r>
          </a:p>
          <a:p>
            <a:pPr>
              <a:spcBef>
                <a:spcPts val="300"/>
              </a:spcBef>
            </a:pPr>
            <a:r>
              <a:rPr lang="en-US" dirty="0">
                <a:solidFill>
                  <a:srgbClr val="931968"/>
                </a:solidFill>
                <a:latin typeface="Consolas"/>
                <a:ea typeface="Monaco"/>
                <a:cs typeface="Consolas"/>
              </a:rPr>
              <a:t>if</a:t>
            </a:r>
            <a:r>
              <a:rPr lang="en-US" dirty="0">
                <a:solidFill>
                  <a:srgbClr val="000000"/>
                </a:solidFill>
                <a:latin typeface="Consolas"/>
                <a:ea typeface="Monaco"/>
                <a:cs typeface="Consolas"/>
              </a:rPr>
              <a:t> (tooYoung) System.out.println(</a:t>
            </a:r>
            <a:r>
              <a:rPr lang="en-US" dirty="0">
                <a:solidFill>
                  <a:srgbClr val="3933FF"/>
                </a:solidFill>
                <a:latin typeface="Consolas"/>
                <a:ea typeface="Monaco"/>
                <a:cs typeface="Consolas"/>
              </a:rPr>
              <a:t>"you are too young for this"</a:t>
            </a:r>
            <a:r>
              <a:rPr lang="en-US" dirty="0">
                <a:solidFill>
                  <a:srgbClr val="000000"/>
                </a:solidFill>
                <a:latin typeface="Consolas"/>
                <a:ea typeface="Monaco"/>
                <a:cs typeface="Consolas"/>
              </a:rPr>
              <a:t>);</a:t>
            </a:r>
          </a:p>
          <a:p>
            <a:pPr>
              <a:spcBef>
                <a:spcPts val="1200"/>
              </a:spcBef>
              <a:spcAft>
                <a:spcPts val="1200"/>
              </a:spcAft>
            </a:pPr>
            <a:r>
              <a:rPr lang="en-US" dirty="0">
                <a:solidFill>
                  <a:srgbClr val="000000"/>
                </a:solidFill>
                <a:latin typeface="Consolas"/>
                <a:ea typeface="Monaco"/>
                <a:cs typeface="Consolas"/>
              </a:rPr>
              <a:t>...</a:t>
            </a:r>
          </a:p>
          <a:p>
            <a:pPr>
              <a:spcBef>
                <a:spcPts val="600"/>
              </a:spcBef>
            </a:pPr>
            <a:r>
              <a:rPr lang="en-US" dirty="0">
                <a:solidFill>
                  <a:srgbClr val="006600"/>
                </a:solidFill>
                <a:latin typeface="Consolas"/>
                <a:ea typeface="Monaco"/>
                <a:cs typeface="Consolas"/>
              </a:rPr>
              <a:t>// Checks the parity of x</a:t>
            </a:r>
          </a:p>
          <a:p>
            <a:pPr>
              <a:spcBef>
                <a:spcPts val="600"/>
              </a:spcBef>
            </a:pPr>
            <a:r>
              <a:rPr lang="en-US" dirty="0">
                <a:solidFill>
                  <a:srgbClr val="931968"/>
                </a:solidFill>
                <a:latin typeface="Consolas"/>
                <a:ea typeface="Monaco"/>
                <a:cs typeface="Consolas"/>
              </a:rPr>
              <a:t>if</a:t>
            </a:r>
            <a:r>
              <a:rPr lang="en-US" dirty="0">
                <a:solidFill>
                  <a:srgbClr val="000000"/>
                </a:solidFill>
                <a:latin typeface="Consolas"/>
                <a:ea typeface="Monaco"/>
                <a:cs typeface="Consolas"/>
              </a:rPr>
              <a:t> ((x % 2) == 0)  System.out.println(x + </a:t>
            </a:r>
            <a:r>
              <a:rPr lang="en-US" dirty="0">
                <a:solidFill>
                  <a:srgbClr val="3933FF"/>
                </a:solidFill>
                <a:latin typeface="Consolas"/>
                <a:ea typeface="Monaco"/>
                <a:cs typeface="Consolas"/>
              </a:rPr>
              <a:t>" is even"</a:t>
            </a:r>
            <a:r>
              <a:rPr lang="en-US" dirty="0">
                <a:solidFill>
                  <a:srgbClr val="000000"/>
                </a:solidFill>
                <a:latin typeface="Consolas"/>
                <a:ea typeface="Monaco"/>
                <a:cs typeface="Consolas"/>
              </a:rPr>
              <a:t>);</a:t>
            </a:r>
          </a:p>
          <a:p>
            <a:pPr>
              <a:spcBef>
                <a:spcPts val="600"/>
              </a:spcBef>
            </a:pPr>
            <a:r>
              <a:rPr lang="en-US" dirty="0">
                <a:solidFill>
                  <a:srgbClr val="931968"/>
                </a:solidFill>
                <a:latin typeface="Consolas"/>
                <a:ea typeface="Monaco"/>
                <a:cs typeface="Consolas"/>
              </a:rPr>
              <a:t>else</a:t>
            </a:r>
            <a:r>
              <a:rPr lang="en-US" dirty="0">
                <a:solidFill>
                  <a:srgbClr val="000000"/>
                </a:solidFill>
                <a:latin typeface="Consolas"/>
                <a:ea typeface="Monaco"/>
                <a:cs typeface="Consolas"/>
              </a:rPr>
              <a:t> </a:t>
            </a:r>
            <a:r>
              <a:rPr lang="he-IL" dirty="0">
                <a:solidFill>
                  <a:srgbClr val="000000"/>
                </a:solidFill>
                <a:latin typeface="Consolas"/>
                <a:ea typeface="Monaco"/>
                <a:cs typeface="Consolas"/>
              </a:rPr>
              <a:t>           </a:t>
            </a:r>
            <a:r>
              <a:rPr lang="en-US" dirty="0">
                <a:solidFill>
                  <a:srgbClr val="000000"/>
                </a:solidFill>
                <a:latin typeface="Consolas"/>
                <a:ea typeface="Monaco"/>
                <a:cs typeface="Consolas"/>
              </a:rPr>
              <a:t>   System.out.println(x + </a:t>
            </a:r>
            <a:r>
              <a:rPr lang="en-US" dirty="0">
                <a:solidFill>
                  <a:srgbClr val="3933FF"/>
                </a:solidFill>
                <a:latin typeface="Consolas"/>
                <a:ea typeface="Monaco"/>
                <a:cs typeface="Consolas"/>
              </a:rPr>
              <a:t>" is odd"</a:t>
            </a:r>
            <a:r>
              <a:rPr lang="en-US" dirty="0">
                <a:solidFill>
                  <a:srgbClr val="000000"/>
                </a:solidFill>
                <a:latin typeface="Consolas"/>
                <a:ea typeface="Monaco"/>
                <a:cs typeface="Consolas"/>
              </a:rPr>
              <a:t>);</a:t>
            </a:r>
          </a:p>
          <a:p>
            <a:pPr>
              <a:spcBef>
                <a:spcPts val="600"/>
              </a:spcBef>
            </a:pPr>
            <a:r>
              <a:rPr lang="en-US" dirty="0">
                <a:solidFill>
                  <a:srgbClr val="000000"/>
                </a:solidFill>
                <a:latin typeface="Consolas"/>
                <a:ea typeface="Monaco"/>
                <a:cs typeface="Consolas"/>
              </a:rPr>
              <a:t>...</a:t>
            </a:r>
          </a:p>
          <a:p>
            <a:pPr>
              <a:spcBef>
                <a:spcPts val="600"/>
              </a:spcBef>
            </a:pPr>
            <a:endParaRPr lang="en-US" dirty="0">
              <a:solidFill>
                <a:srgbClr val="000000"/>
              </a:solidFill>
              <a:latin typeface="Consolas"/>
              <a:ea typeface="Monaco"/>
              <a:cs typeface="Consolas"/>
            </a:endParaRPr>
          </a:p>
        </p:txBody>
      </p:sp>
      <p:sp>
        <p:nvSpPr>
          <p:cNvPr id="6" name="Rectangle 3">
            <a:extLst>
              <a:ext uri="{FF2B5EF4-FFF2-40B4-BE49-F238E27FC236}">
                <a16:creationId xmlns:a16="http://schemas.microsoft.com/office/drawing/2014/main" id="{28E1580F-7E76-2740-9517-EDE9F28A7D5B}"/>
              </a:ext>
            </a:extLst>
          </p:cNvPr>
          <p:cNvSpPr txBox="1">
            <a:spLocks noChangeArrowheads="1"/>
          </p:cNvSpPr>
          <p:nvPr/>
        </p:nvSpPr>
        <p:spPr bwMode="auto">
          <a:xfrm>
            <a:off x="504808" y="660738"/>
            <a:ext cx="7848600" cy="52568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600" dirty="0">
                <a:solidFill>
                  <a:srgbClr val="000000"/>
                </a:solidFill>
              </a:rPr>
              <a:t>Examples</a:t>
            </a:r>
            <a:endParaRPr kumimoji="0" lang="en-US" sz="1600" dirty="0">
              <a:solidFill>
                <a:srgbClr val="000000"/>
              </a:solidFill>
              <a:cs typeface="Times New Roman"/>
            </a:endParaRPr>
          </a:p>
        </p:txBody>
      </p:sp>
      <p:sp>
        <p:nvSpPr>
          <p:cNvPr id="3" name="TextBox 2">
            <a:extLst>
              <a:ext uri="{FF2B5EF4-FFF2-40B4-BE49-F238E27FC236}">
                <a16:creationId xmlns:a16="http://schemas.microsoft.com/office/drawing/2014/main" id="{70FBB5FF-3C4F-B42F-60A6-7B6A3DFA4431}"/>
              </a:ext>
            </a:extLst>
          </p:cNvPr>
          <p:cNvSpPr txBox="1"/>
          <p:nvPr/>
        </p:nvSpPr>
        <p:spPr>
          <a:xfrm>
            <a:off x="615683" y="5764642"/>
            <a:ext cx="6768342" cy="338554"/>
          </a:xfrm>
          <a:prstGeom prst="rect">
            <a:avLst/>
          </a:prstGeom>
          <a:noFill/>
        </p:spPr>
        <p:txBody>
          <a:bodyPr wrap="square">
            <a:spAutoFit/>
          </a:bodyPr>
          <a:lstStyle/>
          <a:p>
            <a:pPr>
              <a:spcBef>
                <a:spcPts val="1200"/>
              </a:spcBef>
              <a:buClr>
                <a:schemeClr val="tx1"/>
              </a:buClr>
              <a:buSzPct val="100000"/>
            </a:pPr>
            <a:r>
              <a:rPr lang="en-US" sz="1400" dirty="0">
                <a:solidFill>
                  <a:schemeClr val="tx1"/>
                </a:solidFill>
                <a:latin typeface="Consolas" panose="020B0609020204030204" pitchFamily="49" charset="0"/>
                <a:cs typeface="Consolas" panose="020B0609020204030204" pitchFamily="49" charset="0"/>
              </a:rPr>
              <a:t>if</a:t>
            </a:r>
            <a:r>
              <a:rPr lang="en-US" sz="1600" dirty="0">
                <a:solidFill>
                  <a:schemeClr val="tx1"/>
                </a:solidFill>
                <a:latin typeface="Times New Roman" panose="02020603050405020304" pitchFamily="18" charset="0"/>
                <a:ea typeface="ＭＳ Ｐゴシック" charset="-128"/>
                <a:cs typeface="Times New Roman" panose="02020603050405020304" pitchFamily="18" charset="0"/>
              </a:rPr>
              <a:t> and </a:t>
            </a:r>
            <a:r>
              <a:rPr lang="en-US" sz="1400" dirty="0">
                <a:solidFill>
                  <a:schemeClr val="tx1"/>
                </a:solidFill>
                <a:latin typeface="Consolas" panose="020B0609020204030204" pitchFamily="49" charset="0"/>
                <a:cs typeface="Consolas" panose="020B0609020204030204" pitchFamily="49" charset="0"/>
              </a:rPr>
              <a:t>if/else</a:t>
            </a:r>
            <a:r>
              <a:rPr lang="en-US" sz="1600" dirty="0">
                <a:solidFill>
                  <a:schemeClr val="tx1"/>
                </a:solidFill>
                <a:latin typeface="Times New Roman" panose="02020603050405020304" pitchFamily="18" charset="0"/>
                <a:ea typeface="ＭＳ Ｐゴシック" charset="-128"/>
                <a:cs typeface="Times New Roman" panose="02020603050405020304" pitchFamily="18" charset="0"/>
              </a:rPr>
              <a:t> statements: Will be discussed in th</a:t>
            </a:r>
            <a:r>
              <a:rPr lang="en-US" sz="1600" dirty="0">
                <a:latin typeface="Times New Roman" panose="02020603050405020304" pitchFamily="18" charset="0"/>
                <a:cs typeface="Times New Roman" panose="02020603050405020304" pitchFamily="18" charset="0"/>
              </a:rPr>
              <a:t>e next lecture.</a:t>
            </a:r>
            <a:r>
              <a:rPr lang="en-US" sz="1600" dirty="0">
                <a:solidFill>
                  <a:schemeClr val="tx1"/>
                </a:solidFill>
                <a:latin typeface="Times New Roman" panose="02020603050405020304" pitchFamily="18" charset="0"/>
                <a:ea typeface="ＭＳ Ｐゴシック" charset="-128"/>
                <a:cs typeface="Times New Roman" panose="02020603050405020304" pitchFamily="18" charset="0"/>
              </a:rPr>
              <a:t> </a:t>
            </a:r>
          </a:p>
        </p:txBody>
      </p:sp>
    </p:spTree>
    <p:extLst>
      <p:ext uri="{BB962C8B-B14F-4D97-AF65-F5344CB8AC3E}">
        <p14:creationId xmlns:p14="http://schemas.microsoft.com/office/powerpoint/2010/main" val="8630372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a:spLocks noGrp="1" noChangeArrowheads="1"/>
          </p:cNvSpPr>
          <p:nvPr>
            <p:ph type="title"/>
          </p:nvPr>
        </p:nvSpPr>
        <p:spPr/>
        <p:txBody>
          <a:bodyPr/>
          <a:lstStyle/>
          <a:p>
            <a:r>
              <a:rPr lang="en-US" dirty="0"/>
              <a:t>Data types</a:t>
            </a:r>
          </a:p>
        </p:txBody>
      </p:sp>
      <p:sp>
        <p:nvSpPr>
          <p:cNvPr id="2" name="TextBox 1">
            <a:extLst>
              <a:ext uri="{FF2B5EF4-FFF2-40B4-BE49-F238E27FC236}">
                <a16:creationId xmlns:a16="http://schemas.microsoft.com/office/drawing/2014/main" id="{D2B14BCA-3187-324A-9FFD-63D73C3DD973}"/>
              </a:ext>
            </a:extLst>
          </p:cNvPr>
          <p:cNvSpPr txBox="1"/>
          <p:nvPr/>
        </p:nvSpPr>
        <p:spPr>
          <a:xfrm>
            <a:off x="534827" y="1357732"/>
            <a:ext cx="2474259" cy="307777"/>
          </a:xfrm>
          <a:prstGeom prst="rect">
            <a:avLst/>
          </a:prstGeom>
          <a:noFill/>
        </p:spPr>
        <p:txBody>
          <a:bodyPr wrap="square" rtlCol="0">
            <a:spAutoFit/>
          </a:bodyPr>
          <a:lstStyle/>
          <a:p>
            <a:r>
              <a:rPr lang="en-US" sz="1400" u="sng" dirty="0">
                <a:latin typeface="Times New Roman" panose="02020603050405020304" pitchFamily="18" charset="0"/>
                <a:cs typeface="Times New Roman" panose="02020603050405020304" pitchFamily="18" charset="0"/>
              </a:rPr>
              <a:t>Primitive types</a:t>
            </a:r>
            <a:endParaRPr lang="en-US" sz="14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A5EAC24C-E8F7-7C4C-9285-69CB337FB68A}"/>
              </a:ext>
            </a:extLst>
          </p:cNvPr>
          <p:cNvSpPr txBox="1"/>
          <p:nvPr/>
        </p:nvSpPr>
        <p:spPr>
          <a:xfrm>
            <a:off x="548274" y="727383"/>
            <a:ext cx="6348472" cy="400110"/>
          </a:xfrm>
          <a:prstGeom prst="rect">
            <a:avLst/>
          </a:prstGeom>
          <a:noFill/>
        </p:spPr>
        <p:txBody>
          <a:bodyPr wrap="square" rtlCol="0">
            <a:spAutoFit/>
          </a:bodyPr>
          <a:lstStyle/>
          <a:p>
            <a:r>
              <a:rPr lang="en-US" sz="2000" u="sng" dirty="0">
                <a:latin typeface="Times New Roman" panose="02020603050405020304" pitchFamily="18" charset="0"/>
                <a:cs typeface="Times New Roman" panose="02020603050405020304" pitchFamily="18" charset="0"/>
              </a:rPr>
              <a:t>Data type:</a:t>
            </a:r>
            <a:r>
              <a:rPr lang="en-US" sz="2000" dirty="0">
                <a:latin typeface="Times New Roman" panose="02020603050405020304" pitchFamily="18" charset="0"/>
                <a:cs typeface="Times New Roman" panose="02020603050405020304" pitchFamily="18" charset="0"/>
              </a:rPr>
              <a:t> Set of possible values, and possible operations</a:t>
            </a:r>
          </a:p>
        </p:txBody>
      </p:sp>
      <p:graphicFrame>
        <p:nvGraphicFramePr>
          <p:cNvPr id="4" name="Table 3">
            <a:extLst>
              <a:ext uri="{FF2B5EF4-FFF2-40B4-BE49-F238E27FC236}">
                <a16:creationId xmlns:a16="http://schemas.microsoft.com/office/drawing/2014/main" id="{B7D8E8E9-BB94-3D71-340E-3E1A4D9F8A88}"/>
              </a:ext>
            </a:extLst>
          </p:cNvPr>
          <p:cNvGraphicFramePr>
            <a:graphicFrameLocks noGrp="1"/>
          </p:cNvGraphicFramePr>
          <p:nvPr/>
        </p:nvGraphicFramePr>
        <p:xfrm>
          <a:off x="611768" y="1431755"/>
          <a:ext cx="5658403" cy="2783840"/>
        </p:xfrm>
        <a:graphic>
          <a:graphicData uri="http://schemas.openxmlformats.org/drawingml/2006/table">
            <a:tbl>
              <a:tblPr firstRow="1" bandRow="1">
                <a:tableStyleId>{21E4AEA4-8DFA-4A89-87EB-49C32662AFE0}</a:tableStyleId>
              </a:tblPr>
              <a:tblGrid>
                <a:gridCol w="837034">
                  <a:extLst>
                    <a:ext uri="{9D8B030D-6E8A-4147-A177-3AD203B41FA5}">
                      <a16:colId xmlns:a16="http://schemas.microsoft.com/office/drawing/2014/main" val="20000"/>
                    </a:ext>
                  </a:extLst>
                </a:gridCol>
                <a:gridCol w="1314021">
                  <a:extLst>
                    <a:ext uri="{9D8B030D-6E8A-4147-A177-3AD203B41FA5}">
                      <a16:colId xmlns:a16="http://schemas.microsoft.com/office/drawing/2014/main" val="20001"/>
                    </a:ext>
                  </a:extLst>
                </a:gridCol>
                <a:gridCol w="1815481">
                  <a:extLst>
                    <a:ext uri="{9D8B030D-6E8A-4147-A177-3AD203B41FA5}">
                      <a16:colId xmlns:a16="http://schemas.microsoft.com/office/drawing/2014/main" val="20002"/>
                    </a:ext>
                  </a:extLst>
                </a:gridCol>
                <a:gridCol w="1691867">
                  <a:extLst>
                    <a:ext uri="{9D8B030D-6E8A-4147-A177-3AD203B41FA5}">
                      <a16:colId xmlns:a16="http://schemas.microsoft.com/office/drawing/2014/main" val="20003"/>
                    </a:ext>
                  </a:extLst>
                </a:gridCol>
              </a:tblGrid>
              <a:tr h="370840">
                <a:tc>
                  <a:txBody>
                    <a:bodyPr/>
                    <a:lstStyle/>
                    <a:p>
                      <a:endParaRPr lang="en-US" sz="1600" b="0" dirty="0">
                        <a:solidFill>
                          <a:schemeClr val="bg2"/>
                        </a:solidFill>
                        <a:latin typeface="Times New Roman"/>
                        <a:cs typeface="Times New Roman"/>
                      </a:endParaRPr>
                    </a:p>
                    <a:p>
                      <a:r>
                        <a:rPr lang="en-US" sz="1400" b="0" dirty="0">
                          <a:solidFill>
                            <a:schemeClr val="bg2"/>
                          </a:solidFill>
                          <a:latin typeface="Times New Roman"/>
                          <a:cs typeface="Times New Roman"/>
                        </a:rPr>
                        <a:t>type</a:t>
                      </a:r>
                    </a:p>
                  </a:txBody>
                  <a:tcPr>
                    <a:solidFill>
                      <a:schemeClr val="bg1"/>
                    </a:solidFill>
                  </a:tcPr>
                </a:tc>
                <a:tc>
                  <a:txBody>
                    <a:bodyPr/>
                    <a:lstStyle/>
                    <a:p>
                      <a:endParaRPr lang="en-US" sz="1600" b="0" dirty="0">
                        <a:solidFill>
                          <a:schemeClr val="bg2"/>
                        </a:solidFill>
                        <a:latin typeface="Times New Roman"/>
                        <a:cs typeface="Times New Roman"/>
                      </a:endParaRPr>
                    </a:p>
                    <a:p>
                      <a:r>
                        <a:rPr lang="en-US" sz="1400" b="0" dirty="0">
                          <a:solidFill>
                            <a:schemeClr val="bg2"/>
                          </a:solidFill>
                          <a:latin typeface="Times New Roman"/>
                          <a:cs typeface="Times New Roman"/>
                        </a:rPr>
                        <a:t>set of values</a:t>
                      </a:r>
                    </a:p>
                  </a:txBody>
                  <a:tcPr>
                    <a:solidFill>
                      <a:schemeClr val="bg1"/>
                    </a:solidFill>
                  </a:tcPr>
                </a:tc>
                <a:tc>
                  <a:txBody>
                    <a:bodyPr/>
                    <a:lstStyle/>
                    <a:p>
                      <a:pPr algn="ctr"/>
                      <a:endParaRPr lang="en-US" sz="1600" b="0" dirty="0">
                        <a:solidFill>
                          <a:schemeClr val="bg2"/>
                        </a:solidFill>
                        <a:latin typeface="Times New Roman"/>
                        <a:cs typeface="Times New Roman"/>
                      </a:endParaRPr>
                    </a:p>
                    <a:p>
                      <a:pPr algn="ctr"/>
                      <a:r>
                        <a:rPr lang="en-US" sz="1400" b="0" dirty="0">
                          <a:solidFill>
                            <a:schemeClr val="bg2"/>
                          </a:solidFill>
                          <a:latin typeface="Times New Roman"/>
                          <a:cs typeface="Times New Roman"/>
                        </a:rPr>
                        <a:t>example values</a:t>
                      </a:r>
                    </a:p>
                  </a:txBody>
                  <a:tcPr>
                    <a:solidFill>
                      <a:schemeClr val="bg1"/>
                    </a:solidFill>
                  </a:tcPr>
                </a:tc>
                <a:tc>
                  <a:txBody>
                    <a:bodyPr/>
                    <a:lstStyle/>
                    <a:p>
                      <a:endParaRPr lang="en-US" sz="1400" b="0" dirty="0">
                        <a:solidFill>
                          <a:schemeClr val="bg2"/>
                        </a:solidFill>
                        <a:latin typeface="Times New Roman"/>
                        <a:cs typeface="Times New Roman"/>
                      </a:endParaRPr>
                    </a:p>
                    <a:p>
                      <a:r>
                        <a:rPr lang="en-US" sz="1400" b="0" dirty="0">
                          <a:solidFill>
                            <a:schemeClr val="bg2"/>
                          </a:solidFill>
                          <a:latin typeface="Times New Roman"/>
                          <a:cs typeface="Times New Roman"/>
                        </a:rPr>
                        <a:t>typical</a:t>
                      </a:r>
                      <a:r>
                        <a:rPr lang="en-US" sz="1400" b="0" baseline="0" dirty="0">
                          <a:solidFill>
                            <a:schemeClr val="bg2"/>
                          </a:solidFill>
                          <a:latin typeface="Times New Roman"/>
                          <a:cs typeface="Times New Roman"/>
                        </a:rPr>
                        <a:t> operations</a:t>
                      </a:r>
                      <a:endParaRPr lang="en-US" sz="1600" b="0" dirty="0">
                        <a:solidFill>
                          <a:schemeClr val="bg2"/>
                        </a:solidFill>
                        <a:latin typeface="Times New Roman"/>
                        <a:cs typeface="Times New Roman"/>
                      </a:endParaRPr>
                    </a:p>
                  </a:txBody>
                  <a:tcPr>
                    <a:solidFill>
                      <a:schemeClr val="bg1"/>
                    </a:solidFill>
                  </a:tcPr>
                </a:tc>
                <a:extLst>
                  <a:ext uri="{0D108BD9-81ED-4DB2-BD59-A6C34878D82A}">
                    <a16:rowId xmlns:a16="http://schemas.microsoft.com/office/drawing/2014/main" val="10000"/>
                  </a:ext>
                </a:extLst>
              </a:tr>
              <a:tr h="370840">
                <a:tc>
                  <a:txBody>
                    <a:bodyPr/>
                    <a:lstStyle/>
                    <a:p>
                      <a:r>
                        <a:rPr lang="en-US" sz="1200" b="0" dirty="0">
                          <a:latin typeface="Consolas"/>
                          <a:cs typeface="Consolas"/>
                        </a:rPr>
                        <a:t>int</a:t>
                      </a:r>
                    </a:p>
                  </a:txBody>
                  <a:tcPr/>
                </a:tc>
                <a:tc>
                  <a:txBody>
                    <a:bodyPr/>
                    <a:lstStyle/>
                    <a:p>
                      <a:r>
                        <a:rPr lang="en-US" sz="1400" b="0" dirty="0">
                          <a:latin typeface="Times New Roman"/>
                          <a:cs typeface="Times New Roman"/>
                        </a:rPr>
                        <a:t>integer</a:t>
                      </a:r>
                      <a:r>
                        <a:rPr lang="en-US" sz="1400" b="0" baseline="0" dirty="0">
                          <a:latin typeface="Times New Roman"/>
                          <a:cs typeface="Times New Roman"/>
                        </a:rPr>
                        <a:t> numbers</a:t>
                      </a:r>
                      <a:endParaRPr lang="en-US" sz="1400" b="0" dirty="0">
                        <a:latin typeface="Times New Roman"/>
                        <a:cs typeface="Times New Roman"/>
                      </a:endParaRPr>
                    </a:p>
                  </a:txBody>
                  <a:tcPr/>
                </a:tc>
                <a:tc>
                  <a:txBody>
                    <a:bodyPr/>
                    <a:lstStyle/>
                    <a:p>
                      <a:pPr algn="l"/>
                      <a:r>
                        <a:rPr lang="en-US" sz="1200" b="0" dirty="0">
                          <a:latin typeface="Consolas"/>
                          <a:cs typeface="Consolas"/>
                        </a:rPr>
                        <a:t> 17</a:t>
                      </a:r>
                    </a:p>
                    <a:p>
                      <a:pPr algn="l"/>
                      <a:r>
                        <a:rPr lang="en-US" sz="1200" b="0" dirty="0">
                          <a:latin typeface="Consolas"/>
                          <a:cs typeface="Consolas"/>
                        </a:rPr>
                        <a:t> -5034</a:t>
                      </a:r>
                    </a:p>
                  </a:txBody>
                  <a:tcPr/>
                </a:tc>
                <a:tc>
                  <a:txBody>
                    <a:bodyPr/>
                    <a:lstStyle/>
                    <a:p>
                      <a:r>
                        <a:rPr lang="en-US" sz="1400" b="0" dirty="0">
                          <a:latin typeface="Times New Roman"/>
                          <a:cs typeface="Times New Roman"/>
                        </a:rPr>
                        <a:t>add, subtract, multiply, divide</a:t>
                      </a:r>
                    </a:p>
                  </a:txBody>
                  <a:tcPr/>
                </a:tc>
                <a:extLst>
                  <a:ext uri="{0D108BD9-81ED-4DB2-BD59-A6C34878D82A}">
                    <a16:rowId xmlns:a16="http://schemas.microsoft.com/office/drawing/2014/main" val="10001"/>
                  </a:ext>
                </a:extLst>
              </a:tr>
              <a:tr h="370840">
                <a:tc>
                  <a:txBody>
                    <a:bodyPr/>
                    <a:lstStyle/>
                    <a:p>
                      <a:r>
                        <a:rPr lang="en-US" sz="1200" b="0" dirty="0">
                          <a:latin typeface="Consolas"/>
                          <a:cs typeface="Consolas"/>
                        </a:rPr>
                        <a:t>double</a:t>
                      </a:r>
                    </a:p>
                  </a:txBody>
                  <a:tcPr/>
                </a:tc>
                <a:tc>
                  <a:txBody>
                    <a:bodyPr/>
                    <a:lstStyle/>
                    <a:p>
                      <a:r>
                        <a:rPr lang="en-US" sz="1400" b="0" dirty="0">
                          <a:latin typeface="Times New Roman"/>
                          <a:cs typeface="Times New Roman"/>
                        </a:rPr>
                        <a:t>floating point numbers</a:t>
                      </a:r>
                    </a:p>
                  </a:txBody>
                  <a:tcPr/>
                </a:tc>
                <a:tc>
                  <a:txBody>
                    <a:bodyPr/>
                    <a:lstStyle/>
                    <a:p>
                      <a:pPr algn="l"/>
                      <a:r>
                        <a:rPr kumimoji="1" lang="en-US" sz="1200" dirty="0">
                          <a:latin typeface="Consolas"/>
                          <a:cs typeface="Consolas"/>
                        </a:rPr>
                        <a:t> 3.1415</a:t>
                      </a:r>
                    </a:p>
                    <a:p>
                      <a:pPr algn="l"/>
                      <a:r>
                        <a:rPr kumimoji="1" lang="en-US" sz="1200" dirty="0">
                          <a:latin typeface="Consolas"/>
                          <a:cs typeface="Consolas"/>
                        </a:rPr>
                        <a:t>-171.19</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dirty="0">
                          <a:latin typeface="Times New Roman"/>
                          <a:cs typeface="Times New Roman"/>
                        </a:rPr>
                        <a:t>add, subtract, multiply, divide</a:t>
                      </a:r>
                    </a:p>
                  </a:txBody>
                  <a:tcPr/>
                </a:tc>
                <a:extLst>
                  <a:ext uri="{0D108BD9-81ED-4DB2-BD59-A6C34878D82A}">
                    <a16:rowId xmlns:a16="http://schemas.microsoft.com/office/drawing/2014/main" val="10002"/>
                  </a:ext>
                </a:extLst>
              </a:tr>
              <a:tr h="370840">
                <a:tc>
                  <a:txBody>
                    <a:bodyPr/>
                    <a:lstStyle/>
                    <a:p>
                      <a:r>
                        <a:rPr lang="en-US" sz="1200" b="0" dirty="0">
                          <a:latin typeface="Consolas"/>
                          <a:cs typeface="Consolas"/>
                        </a:rPr>
                        <a:t>boolean</a:t>
                      </a:r>
                    </a:p>
                  </a:txBody>
                  <a:tcPr/>
                </a:tc>
                <a:tc>
                  <a:txBody>
                    <a:bodyPr/>
                    <a:lstStyle/>
                    <a:p>
                      <a:r>
                        <a:rPr lang="en-US" sz="1400" b="0" dirty="0">
                          <a:latin typeface="Times New Roman"/>
                          <a:cs typeface="Times New Roman"/>
                        </a:rPr>
                        <a:t>truth</a:t>
                      </a:r>
                      <a:r>
                        <a:rPr lang="en-US" sz="1400" b="0" baseline="0" dirty="0">
                          <a:latin typeface="Times New Roman"/>
                          <a:cs typeface="Times New Roman"/>
                        </a:rPr>
                        <a:t> values</a:t>
                      </a:r>
                      <a:endParaRPr lang="en-US" sz="1400" b="0" dirty="0">
                        <a:latin typeface="Times New Roman"/>
                        <a:cs typeface="Times New Roman"/>
                      </a:endParaRPr>
                    </a:p>
                  </a:txBody>
                  <a:tcPr/>
                </a:tc>
                <a:tc>
                  <a:txBody>
                    <a:bodyPr/>
                    <a:lstStyle/>
                    <a:p>
                      <a:pPr algn="l"/>
                      <a:r>
                        <a:rPr lang="en-US" sz="1200" b="0" dirty="0">
                          <a:latin typeface="Consolas"/>
                          <a:cs typeface="Consolas"/>
                        </a:rPr>
                        <a:t>true</a:t>
                      </a:r>
                    </a:p>
                    <a:p>
                      <a:pPr algn="l"/>
                      <a:r>
                        <a:rPr lang="en-US" sz="1200" b="0" dirty="0">
                          <a:latin typeface="Consolas"/>
                          <a:cs typeface="Consolas"/>
                        </a:rPr>
                        <a:t>false</a:t>
                      </a:r>
                    </a:p>
                  </a:txBody>
                  <a:tcPr/>
                </a:tc>
                <a:tc>
                  <a:txBody>
                    <a:bodyPr/>
                    <a:lstStyle/>
                    <a:p>
                      <a:r>
                        <a:rPr lang="en-US" sz="1400" b="0" dirty="0">
                          <a:latin typeface="Times New Roman"/>
                          <a:cs typeface="Times New Roman"/>
                        </a:rPr>
                        <a:t>and, or, not</a:t>
                      </a:r>
                    </a:p>
                  </a:txBody>
                  <a:tcPr/>
                </a:tc>
                <a:extLst>
                  <a:ext uri="{0D108BD9-81ED-4DB2-BD59-A6C34878D82A}">
                    <a16:rowId xmlns:a16="http://schemas.microsoft.com/office/drawing/2014/main" val="10003"/>
                  </a:ext>
                </a:extLst>
              </a:tr>
              <a:tr h="370840">
                <a:tc>
                  <a:txBody>
                    <a:bodyPr/>
                    <a:lstStyle/>
                    <a:p>
                      <a:r>
                        <a:rPr lang="en-US" sz="1200" b="0" dirty="0">
                          <a:latin typeface="Consolas"/>
                          <a:cs typeface="Consolas"/>
                        </a:rPr>
                        <a:t>char</a:t>
                      </a:r>
                    </a:p>
                  </a:txBody>
                  <a:tcPr/>
                </a:tc>
                <a:tc>
                  <a:txBody>
                    <a:bodyPr/>
                    <a:lstStyle/>
                    <a:p>
                      <a:r>
                        <a:rPr lang="en-US" sz="1400" b="0" dirty="0">
                          <a:latin typeface="Times New Roman"/>
                          <a:cs typeface="Times New Roman"/>
                        </a:rPr>
                        <a:t>characters</a:t>
                      </a:r>
                    </a:p>
                  </a:txBody>
                  <a:tcPr/>
                </a:tc>
                <a:tc>
                  <a:txBody>
                    <a:bodyPr/>
                    <a:lstStyle/>
                    <a:p>
                      <a:pPr algn="l"/>
                      <a:r>
                        <a:rPr lang="en-US" sz="1200" dirty="0">
                          <a:solidFill>
                            <a:srgbClr val="000000"/>
                          </a:solidFill>
                          <a:latin typeface="Consolas"/>
                          <a:ea typeface="Monaco"/>
                          <a:cs typeface="Consolas"/>
                        </a:rPr>
                        <a:t>'c' 'K' '?' '5' '+'</a:t>
                      </a:r>
                      <a:endParaRPr kumimoji="1" lang="en-US" sz="1200" dirty="0">
                        <a:solidFill>
                          <a:srgbClr val="000000"/>
                        </a:solidFill>
                        <a:latin typeface="Consolas"/>
                        <a:cs typeface="Consolas"/>
                      </a:endParaRPr>
                    </a:p>
                  </a:txBody>
                  <a:tcPr/>
                </a:tc>
                <a:tc>
                  <a:txBody>
                    <a:bodyPr/>
                    <a:lstStyle/>
                    <a:p>
                      <a:r>
                        <a:rPr lang="en-US" sz="1400" b="0" dirty="0">
                          <a:latin typeface="Times New Roman"/>
                          <a:cs typeface="Times New Roman"/>
                        </a:rPr>
                        <a:t>compare</a:t>
                      </a:r>
                    </a:p>
                  </a:txBody>
                  <a:tcPr/>
                </a:tc>
                <a:extLst>
                  <a:ext uri="{0D108BD9-81ED-4DB2-BD59-A6C34878D82A}">
                    <a16:rowId xmlns:a16="http://schemas.microsoft.com/office/drawing/2014/main" val="10004"/>
                  </a:ext>
                </a:extLst>
              </a:tr>
              <a:tr h="370840">
                <a:tc>
                  <a:txBody>
                    <a:bodyPr/>
                    <a:lstStyle/>
                    <a:p>
                      <a:r>
                        <a:rPr lang="en-US" sz="1200" b="0" dirty="0">
                          <a:latin typeface="Consolas"/>
                          <a:cs typeface="Consolas"/>
                        </a:rPr>
                        <a:t>...</a:t>
                      </a:r>
                    </a:p>
                  </a:txBody>
                  <a:tcPr/>
                </a:tc>
                <a:tc>
                  <a:txBody>
                    <a:bodyPr/>
                    <a:lstStyle/>
                    <a:p>
                      <a:endParaRPr lang="en-US" sz="1400" b="0" dirty="0">
                        <a:latin typeface="Times New Roman"/>
                        <a:cs typeface="Times New Roman"/>
                      </a:endParaRPr>
                    </a:p>
                  </a:txBody>
                  <a:tcPr/>
                </a:tc>
                <a:tc>
                  <a:txBody>
                    <a:bodyPr/>
                    <a:lstStyle/>
                    <a:p>
                      <a:pPr algn="l"/>
                      <a:endParaRPr kumimoji="1" lang="en-US" sz="1200" dirty="0">
                        <a:latin typeface="Consolas"/>
                        <a:cs typeface="Consolas"/>
                      </a:endParaRPr>
                    </a:p>
                  </a:txBody>
                  <a:tcPr/>
                </a:tc>
                <a:tc>
                  <a:txBody>
                    <a:bodyPr/>
                    <a:lstStyle/>
                    <a:p>
                      <a:endParaRPr lang="en-US" sz="1400" b="0" dirty="0">
                        <a:latin typeface="Times New Roman"/>
                        <a:cs typeface="Times New Roman"/>
                      </a:endParaRPr>
                    </a:p>
                  </a:txBody>
                  <a:tcPr/>
                </a:tc>
                <a:extLst>
                  <a:ext uri="{0D108BD9-81ED-4DB2-BD59-A6C34878D82A}">
                    <a16:rowId xmlns:a16="http://schemas.microsoft.com/office/drawing/2014/main" val="10005"/>
                  </a:ext>
                </a:extLst>
              </a:tr>
            </a:tbl>
          </a:graphicData>
        </a:graphic>
      </p:graphicFrame>
      <p:sp>
        <p:nvSpPr>
          <p:cNvPr id="5" name="TextBox 4">
            <a:extLst>
              <a:ext uri="{FF2B5EF4-FFF2-40B4-BE49-F238E27FC236}">
                <a16:creationId xmlns:a16="http://schemas.microsoft.com/office/drawing/2014/main" id="{EE73A2EB-C3B5-F761-DF3D-6D3D96588E00}"/>
              </a:ext>
            </a:extLst>
          </p:cNvPr>
          <p:cNvSpPr txBox="1"/>
          <p:nvPr/>
        </p:nvSpPr>
        <p:spPr>
          <a:xfrm>
            <a:off x="6347112" y="2586155"/>
            <a:ext cx="2642322" cy="1477328"/>
          </a:xfrm>
          <a:prstGeom prst="rect">
            <a:avLst/>
          </a:prstGeom>
          <a:noFill/>
        </p:spPr>
        <p:txBody>
          <a:bodyPr wrap="square" rtlCol="0">
            <a:spAutoFit/>
          </a:bodyPr>
          <a:lstStyle/>
          <a:p>
            <a:pPr marL="184150" indent="-184150">
              <a:spcBef>
                <a:spcPts val="600"/>
              </a:spcBef>
              <a:buFont typeface="Arial" panose="020B0604020202020204" pitchFamily="34" charset="0"/>
              <a:buChar char="•"/>
            </a:pPr>
            <a:r>
              <a:rPr lang="en-US" sz="1600" dirty="0">
                <a:latin typeface="Times New Roman"/>
                <a:cs typeface="Times New Roman"/>
              </a:rPr>
              <a:t>Represent “scalar” / single values</a:t>
            </a:r>
          </a:p>
          <a:p>
            <a:pPr marL="184150" indent="-184150">
              <a:spcBef>
                <a:spcPts val="600"/>
              </a:spcBef>
              <a:buFont typeface="Arial" panose="020B0604020202020204" pitchFamily="34" charset="0"/>
              <a:buChar char="•"/>
            </a:pPr>
            <a:r>
              <a:rPr lang="en-US" sz="1600" u="sng" dirty="0">
                <a:latin typeface="Times New Roman"/>
                <a:cs typeface="Times New Roman"/>
              </a:rPr>
              <a:t>The Java language</a:t>
            </a:r>
            <a:r>
              <a:rPr lang="en-US" sz="1600" dirty="0">
                <a:latin typeface="Times New Roman"/>
                <a:cs typeface="Times New Roman"/>
              </a:rPr>
              <a:t> features eight primitive data types</a:t>
            </a:r>
          </a:p>
          <a:p>
            <a:pPr marL="184150" indent="-184150">
              <a:spcBef>
                <a:spcPts val="600"/>
              </a:spcBef>
              <a:buFont typeface="Arial" panose="020B0604020202020204" pitchFamily="34" charset="0"/>
              <a:buChar char="•"/>
            </a:pPr>
            <a:r>
              <a:rPr lang="en-US" sz="1600" dirty="0">
                <a:latin typeface="Times New Roman"/>
                <a:cs typeface="Times New Roman"/>
              </a:rPr>
              <a:t>Built-into the language</a:t>
            </a:r>
          </a:p>
        </p:txBody>
      </p:sp>
      <p:sp>
        <p:nvSpPr>
          <p:cNvPr id="6" name="TextBox 5">
            <a:extLst>
              <a:ext uri="{FF2B5EF4-FFF2-40B4-BE49-F238E27FC236}">
                <a16:creationId xmlns:a16="http://schemas.microsoft.com/office/drawing/2014/main" id="{F1FCE1F0-71C9-D084-F0BC-E71D72275089}"/>
              </a:ext>
            </a:extLst>
          </p:cNvPr>
          <p:cNvSpPr txBox="1"/>
          <p:nvPr/>
        </p:nvSpPr>
        <p:spPr>
          <a:xfrm>
            <a:off x="534827" y="1357732"/>
            <a:ext cx="2474259" cy="338554"/>
          </a:xfrm>
          <a:prstGeom prst="rect">
            <a:avLst/>
          </a:prstGeom>
          <a:noFill/>
        </p:spPr>
        <p:txBody>
          <a:bodyPr wrap="square" rtlCol="0">
            <a:spAutoFit/>
          </a:bodyPr>
          <a:lstStyle/>
          <a:p>
            <a:r>
              <a:rPr lang="en-US" sz="1600" b="1" dirty="0">
                <a:latin typeface="Times New Roman" panose="02020603050405020304" pitchFamily="18" charset="0"/>
                <a:cs typeface="Times New Roman" panose="02020603050405020304" pitchFamily="18" charset="0"/>
              </a:rPr>
              <a:t>Primitive types</a:t>
            </a:r>
          </a:p>
        </p:txBody>
      </p:sp>
    </p:spTree>
    <p:extLst>
      <p:ext uri="{BB962C8B-B14F-4D97-AF65-F5344CB8AC3E}">
        <p14:creationId xmlns:p14="http://schemas.microsoft.com/office/powerpoint/2010/main" val="282753852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5" name="Rectangle 2"/>
          <p:cNvSpPr>
            <a:spLocks noGrp="1" noChangeArrowheads="1"/>
          </p:cNvSpPr>
          <p:nvPr>
            <p:ph type="title"/>
          </p:nvPr>
        </p:nvSpPr>
        <p:spPr/>
        <p:txBody>
          <a:bodyPr/>
          <a:lstStyle/>
          <a:p>
            <a:r>
              <a:rPr kumimoji="0" lang="en-US" dirty="0"/>
              <a:t>Boolean operators</a:t>
            </a:r>
          </a:p>
        </p:txBody>
      </p:sp>
      <p:sp>
        <p:nvSpPr>
          <p:cNvPr id="49157" name="Line 24"/>
          <p:cNvSpPr>
            <a:spLocks noChangeShapeType="1"/>
          </p:cNvSpPr>
          <p:nvPr/>
        </p:nvSpPr>
        <p:spPr bwMode="auto">
          <a:xfrm>
            <a:off x="349250" y="3659053"/>
            <a:ext cx="3617913" cy="0"/>
          </a:xfrm>
          <a:prstGeom prst="line">
            <a:avLst/>
          </a:prstGeom>
          <a:noFill/>
          <a:ln w="12700">
            <a:noFill/>
            <a:round/>
            <a:headEnd/>
            <a:tailEnd/>
          </a:ln>
        </p:spPr>
        <p:txBody>
          <a:bodyPr wrap="none" lIns="92075" tIns="46038" rIns="92075" bIns="46038">
            <a:prstTxWarp prst="textNoShape">
              <a:avLst/>
            </a:prstTxWarp>
          </a:bodyPr>
          <a:lstStyle/>
          <a:p>
            <a:endParaRPr lang="en-US" dirty="0"/>
          </a:p>
        </p:txBody>
      </p:sp>
      <p:sp>
        <p:nvSpPr>
          <p:cNvPr id="49158" name="Line 25"/>
          <p:cNvSpPr>
            <a:spLocks noChangeShapeType="1"/>
          </p:cNvSpPr>
          <p:nvPr/>
        </p:nvSpPr>
        <p:spPr bwMode="auto">
          <a:xfrm>
            <a:off x="349250" y="5727566"/>
            <a:ext cx="3617913" cy="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59" name="Line 26"/>
          <p:cNvSpPr>
            <a:spLocks noChangeShapeType="1"/>
          </p:cNvSpPr>
          <p:nvPr/>
        </p:nvSpPr>
        <p:spPr bwMode="auto">
          <a:xfrm>
            <a:off x="349250" y="3659053"/>
            <a:ext cx="0" cy="1223963"/>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0" name="Line 27"/>
          <p:cNvSpPr>
            <a:spLocks noChangeShapeType="1"/>
          </p:cNvSpPr>
          <p:nvPr/>
        </p:nvSpPr>
        <p:spPr bwMode="auto">
          <a:xfrm>
            <a:off x="3967163" y="3659053"/>
            <a:ext cx="0" cy="1223963"/>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1" name="Line 28"/>
          <p:cNvSpPr>
            <a:spLocks noChangeShapeType="1"/>
          </p:cNvSpPr>
          <p:nvPr/>
        </p:nvSpPr>
        <p:spPr bwMode="auto">
          <a:xfrm>
            <a:off x="349250" y="4883016"/>
            <a:ext cx="0" cy="84455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2" name="Line 29"/>
          <p:cNvSpPr>
            <a:spLocks noChangeShapeType="1"/>
          </p:cNvSpPr>
          <p:nvPr/>
        </p:nvSpPr>
        <p:spPr bwMode="auto">
          <a:xfrm>
            <a:off x="3967163" y="4883016"/>
            <a:ext cx="0" cy="84455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3" name="Line 44"/>
          <p:cNvSpPr>
            <a:spLocks noChangeShapeType="1"/>
          </p:cNvSpPr>
          <p:nvPr/>
        </p:nvSpPr>
        <p:spPr bwMode="auto">
          <a:xfrm>
            <a:off x="1252538" y="5933941"/>
            <a:ext cx="1689100" cy="0"/>
          </a:xfrm>
          <a:prstGeom prst="line">
            <a:avLst/>
          </a:prstGeom>
          <a:noFill/>
          <a:ln w="12700">
            <a:noFill/>
            <a:round/>
            <a:headEnd/>
            <a:tailEnd/>
          </a:ln>
        </p:spPr>
        <p:txBody>
          <a:bodyPr wrap="none" lIns="92075" tIns="46038" rIns="92075" bIns="46038">
            <a:prstTxWarp prst="textNoShape">
              <a:avLst/>
            </a:prstTxWarp>
          </a:bodyPr>
          <a:lstStyle/>
          <a:p>
            <a:endParaRPr lang="en-US" dirty="0"/>
          </a:p>
        </p:txBody>
      </p:sp>
      <p:sp>
        <p:nvSpPr>
          <p:cNvPr id="49164" name="Line 45"/>
          <p:cNvSpPr>
            <a:spLocks noChangeShapeType="1"/>
          </p:cNvSpPr>
          <p:nvPr/>
        </p:nvSpPr>
        <p:spPr bwMode="auto">
          <a:xfrm>
            <a:off x="1252538" y="7157903"/>
            <a:ext cx="1689100" cy="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5" name="Line 46"/>
          <p:cNvSpPr>
            <a:spLocks noChangeShapeType="1"/>
          </p:cNvSpPr>
          <p:nvPr/>
        </p:nvSpPr>
        <p:spPr bwMode="auto">
          <a:xfrm>
            <a:off x="1252538" y="5933941"/>
            <a:ext cx="0" cy="1223962"/>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6" name="Line 47"/>
          <p:cNvSpPr>
            <a:spLocks noChangeShapeType="1"/>
          </p:cNvSpPr>
          <p:nvPr/>
        </p:nvSpPr>
        <p:spPr bwMode="auto">
          <a:xfrm>
            <a:off x="2941638" y="5933941"/>
            <a:ext cx="0" cy="1223962"/>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7" name="Line 79"/>
          <p:cNvSpPr>
            <a:spLocks noChangeShapeType="1"/>
          </p:cNvSpPr>
          <p:nvPr/>
        </p:nvSpPr>
        <p:spPr bwMode="auto">
          <a:xfrm>
            <a:off x="4454525" y="3025775"/>
            <a:ext cx="4392613" cy="0"/>
          </a:xfrm>
          <a:prstGeom prst="line">
            <a:avLst/>
          </a:prstGeom>
          <a:noFill/>
          <a:ln w="12700">
            <a:noFill/>
            <a:round/>
            <a:headEnd/>
            <a:tailEnd/>
          </a:ln>
        </p:spPr>
        <p:txBody>
          <a:bodyPr wrap="none" lIns="92075" tIns="46038" rIns="92075" bIns="46038">
            <a:prstTxWarp prst="textNoShape">
              <a:avLst/>
            </a:prstTxWarp>
          </a:bodyPr>
          <a:lstStyle/>
          <a:p>
            <a:endParaRPr lang="en-US" dirty="0"/>
          </a:p>
        </p:txBody>
      </p:sp>
      <p:sp>
        <p:nvSpPr>
          <p:cNvPr id="49168" name="Line 80"/>
          <p:cNvSpPr>
            <a:spLocks noChangeShapeType="1"/>
          </p:cNvSpPr>
          <p:nvPr/>
        </p:nvSpPr>
        <p:spPr bwMode="auto">
          <a:xfrm>
            <a:off x="4454525" y="5938838"/>
            <a:ext cx="4392613" cy="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9" name="Line 81"/>
          <p:cNvSpPr>
            <a:spLocks noChangeShapeType="1"/>
          </p:cNvSpPr>
          <p:nvPr/>
        </p:nvSpPr>
        <p:spPr bwMode="auto">
          <a:xfrm>
            <a:off x="4454525" y="3665403"/>
            <a:ext cx="0" cy="1223963"/>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70" name="Line 82"/>
          <p:cNvSpPr>
            <a:spLocks noChangeShapeType="1"/>
          </p:cNvSpPr>
          <p:nvPr/>
        </p:nvSpPr>
        <p:spPr bwMode="auto">
          <a:xfrm>
            <a:off x="8847138" y="3025775"/>
            <a:ext cx="0" cy="1223963"/>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71" name="Line 83"/>
          <p:cNvSpPr>
            <a:spLocks noChangeShapeType="1"/>
          </p:cNvSpPr>
          <p:nvPr/>
        </p:nvSpPr>
        <p:spPr bwMode="auto">
          <a:xfrm>
            <a:off x="4454525" y="4889366"/>
            <a:ext cx="0" cy="168910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72" name="Line 84"/>
          <p:cNvSpPr>
            <a:spLocks noChangeShapeType="1"/>
          </p:cNvSpPr>
          <p:nvPr/>
        </p:nvSpPr>
        <p:spPr bwMode="auto">
          <a:xfrm>
            <a:off x="8847138" y="4249738"/>
            <a:ext cx="0" cy="168910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grpSp>
        <p:nvGrpSpPr>
          <p:cNvPr id="2" name="Group 1">
            <a:extLst>
              <a:ext uri="{FF2B5EF4-FFF2-40B4-BE49-F238E27FC236}">
                <a16:creationId xmlns:a16="http://schemas.microsoft.com/office/drawing/2014/main" id="{15AD83F4-1E0A-2F49-9EA1-CD90A9676BA2}"/>
              </a:ext>
            </a:extLst>
          </p:cNvPr>
          <p:cNvGrpSpPr/>
          <p:nvPr/>
        </p:nvGrpSpPr>
        <p:grpSpPr>
          <a:xfrm>
            <a:off x="485860" y="747148"/>
            <a:ext cx="7848600" cy="1486359"/>
            <a:chOff x="577830" y="3940935"/>
            <a:chExt cx="7848600" cy="1486359"/>
          </a:xfrm>
        </p:grpSpPr>
        <p:sp>
          <p:nvSpPr>
            <p:cNvPr id="22" name="Rectangle 5">
              <a:extLst>
                <a:ext uri="{FF2B5EF4-FFF2-40B4-BE49-F238E27FC236}">
                  <a16:creationId xmlns:a16="http://schemas.microsoft.com/office/drawing/2014/main" id="{53332DF7-7836-324D-B030-4F9FACAF03EF}"/>
                </a:ext>
              </a:extLst>
            </p:cNvPr>
            <p:cNvSpPr>
              <a:spLocks noChangeArrowheads="1"/>
            </p:cNvSpPr>
            <p:nvPr/>
          </p:nvSpPr>
          <p:spPr bwMode="auto">
            <a:xfrm>
              <a:off x="631979" y="4299584"/>
              <a:ext cx="5193013" cy="1127710"/>
            </a:xfrm>
            <a:prstGeom prst="rect">
              <a:avLst/>
            </a:prstGeom>
            <a:solidFill>
              <a:schemeClr val="bg1"/>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288000" tIns="144000" rIns="92075" bIns="136800" anchor="t" anchorCtr="0">
              <a:prstTxWarp prst="textNoShape">
                <a:avLst/>
              </a:prstTxWarp>
              <a:noAutofit/>
            </a:bodyPr>
            <a:lstStyle/>
            <a:p>
              <a:pPr>
                <a:spcBef>
                  <a:spcPts val="1200"/>
                </a:spcBef>
              </a:pPr>
              <a:r>
                <a:rPr lang="en-US" dirty="0">
                  <a:solidFill>
                    <a:srgbClr val="000000"/>
                  </a:solidFill>
                  <a:latin typeface="Consolas"/>
                  <a:ea typeface="Monaco"/>
                  <a:cs typeface="Consolas"/>
                </a:rPr>
                <a:t>(b * b – 4.0 * a * c) </a:t>
              </a:r>
              <a:r>
                <a:rPr lang="en-US" b="1" dirty="0">
                  <a:solidFill>
                    <a:srgbClr val="0049DC"/>
                  </a:solidFill>
                  <a:latin typeface="Consolas"/>
                  <a:ea typeface="Monaco"/>
                  <a:cs typeface="Consolas"/>
                </a:rPr>
                <a:t>&gt;=</a:t>
              </a:r>
              <a:r>
                <a:rPr lang="en-US" dirty="0">
                  <a:solidFill>
                    <a:srgbClr val="000000"/>
                  </a:solidFill>
                  <a:latin typeface="Consolas"/>
                  <a:ea typeface="Monaco"/>
                  <a:cs typeface="Consolas"/>
                </a:rPr>
                <a:t> 0   </a:t>
              </a:r>
              <a:r>
                <a:rPr lang="en-US" dirty="0">
                  <a:solidFill>
                    <a:srgbClr val="006600"/>
                  </a:solidFill>
                  <a:latin typeface="Consolas"/>
                  <a:ea typeface="Monaco"/>
                  <a:cs typeface="Consolas"/>
                </a:rPr>
                <a:t>// Nonnegative?</a:t>
              </a:r>
            </a:p>
            <a:p>
              <a:pPr>
                <a:spcBef>
                  <a:spcPts val="1200"/>
                </a:spcBef>
              </a:pPr>
              <a:r>
                <a:rPr lang="en-US" dirty="0">
                  <a:solidFill>
                    <a:srgbClr val="000000"/>
                  </a:solidFill>
                  <a:latin typeface="Consolas"/>
                  <a:ea typeface="Monaco"/>
                  <a:cs typeface="Consolas"/>
                </a:rPr>
                <a:t>(year % 100) </a:t>
              </a:r>
              <a:r>
                <a:rPr lang="en-US" b="1" dirty="0">
                  <a:solidFill>
                    <a:srgbClr val="0049DC"/>
                  </a:solidFill>
                  <a:latin typeface="Consolas"/>
                  <a:ea typeface="Monaco"/>
                  <a:cs typeface="Consolas"/>
                </a:rPr>
                <a:t>==</a:t>
              </a:r>
              <a:r>
                <a:rPr lang="en-US" dirty="0">
                  <a:solidFill>
                    <a:srgbClr val="000000"/>
                  </a:solidFill>
                  <a:latin typeface="Consolas"/>
                  <a:ea typeface="Monaco"/>
                  <a:cs typeface="Consolas"/>
                </a:rPr>
                <a:t> 0            </a:t>
              </a:r>
              <a:r>
                <a:rPr lang="en-US" dirty="0">
                  <a:solidFill>
                    <a:srgbClr val="006600"/>
                  </a:solidFill>
                  <a:latin typeface="Consolas"/>
                  <a:ea typeface="Monaco"/>
                  <a:cs typeface="Consolas"/>
                </a:rPr>
                <a:t>// Beginning of a century?</a:t>
              </a:r>
            </a:p>
            <a:p>
              <a:pPr>
                <a:spcBef>
                  <a:spcPts val="1200"/>
                </a:spcBef>
              </a:pPr>
              <a:r>
                <a:rPr lang="en-US" dirty="0">
                  <a:solidFill>
                    <a:srgbClr val="000000"/>
                  </a:solidFill>
                  <a:latin typeface="Consolas"/>
                  <a:ea typeface="Monaco"/>
                  <a:cs typeface="Consolas"/>
                </a:rPr>
                <a:t>x </a:t>
              </a:r>
              <a:r>
                <a:rPr lang="en-US" b="1" dirty="0">
                  <a:solidFill>
                    <a:srgbClr val="0049DC"/>
                  </a:solidFill>
                  <a:latin typeface="Consolas"/>
                  <a:ea typeface="Monaco"/>
                  <a:cs typeface="Consolas"/>
                </a:rPr>
                <a:t>!=</a:t>
              </a:r>
              <a:r>
                <a:rPr lang="en-US" dirty="0">
                  <a:solidFill>
                    <a:srgbClr val="000000"/>
                  </a:solidFill>
                  <a:latin typeface="Consolas"/>
                  <a:ea typeface="Monaco"/>
                  <a:cs typeface="Consolas"/>
                </a:rPr>
                <a:t> 1                       </a:t>
              </a:r>
              <a:r>
                <a:rPr lang="en-US" dirty="0">
                  <a:solidFill>
                    <a:srgbClr val="006600"/>
                  </a:solidFill>
                  <a:latin typeface="Consolas"/>
                  <a:ea typeface="Monaco"/>
                  <a:cs typeface="Consolas"/>
                </a:rPr>
                <a:t>// Not equal 1?</a:t>
              </a:r>
              <a:endParaRPr lang="en-US" dirty="0">
                <a:solidFill>
                  <a:srgbClr val="000000"/>
                </a:solidFill>
                <a:latin typeface="Consolas"/>
                <a:ea typeface="Monaco"/>
                <a:cs typeface="Consolas"/>
              </a:endParaRPr>
            </a:p>
          </p:txBody>
        </p:sp>
        <p:sp>
          <p:nvSpPr>
            <p:cNvPr id="25" name="Rectangle 3">
              <a:extLst>
                <a:ext uri="{FF2B5EF4-FFF2-40B4-BE49-F238E27FC236}">
                  <a16:creationId xmlns:a16="http://schemas.microsoft.com/office/drawing/2014/main" id="{8A6F79A9-3195-1642-8DF5-7FD252B6BE21}"/>
                </a:ext>
              </a:extLst>
            </p:cNvPr>
            <p:cNvSpPr txBox="1">
              <a:spLocks noChangeArrowheads="1"/>
            </p:cNvSpPr>
            <p:nvPr/>
          </p:nvSpPr>
          <p:spPr bwMode="auto">
            <a:xfrm>
              <a:off x="577830" y="3940935"/>
              <a:ext cx="7848600" cy="52568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600" dirty="0">
                  <a:solidFill>
                    <a:srgbClr val="000000"/>
                  </a:solidFill>
                </a:rPr>
                <a:t>Examples</a:t>
              </a:r>
              <a:endParaRPr kumimoji="0" lang="en-US" sz="1600" dirty="0">
                <a:solidFill>
                  <a:srgbClr val="000000"/>
                </a:solidFill>
                <a:cs typeface="Times New Roman"/>
              </a:endParaRPr>
            </a:p>
          </p:txBody>
        </p:sp>
      </p:grpSp>
    </p:spTree>
    <p:extLst>
      <p:ext uri="{BB962C8B-B14F-4D97-AF65-F5344CB8AC3E}">
        <p14:creationId xmlns:p14="http://schemas.microsoft.com/office/powerpoint/2010/main" val="58199209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5" name="Rectangle 2"/>
          <p:cNvSpPr>
            <a:spLocks noGrp="1" noChangeArrowheads="1"/>
          </p:cNvSpPr>
          <p:nvPr>
            <p:ph type="title"/>
          </p:nvPr>
        </p:nvSpPr>
        <p:spPr/>
        <p:txBody>
          <a:bodyPr/>
          <a:lstStyle/>
          <a:p>
            <a:r>
              <a:rPr kumimoji="0" lang="en-US" dirty="0"/>
              <a:t>Boolean operators</a:t>
            </a:r>
          </a:p>
        </p:txBody>
      </p:sp>
      <p:sp>
        <p:nvSpPr>
          <p:cNvPr id="49156" name="Rectangle 3"/>
          <p:cNvSpPr>
            <a:spLocks noGrp="1" noChangeArrowheads="1"/>
          </p:cNvSpPr>
          <p:nvPr>
            <p:ph type="body" idx="1"/>
          </p:nvPr>
        </p:nvSpPr>
        <p:spPr>
          <a:xfrm>
            <a:off x="485860" y="2349337"/>
            <a:ext cx="7848600" cy="878070"/>
          </a:xfrm>
        </p:spPr>
        <p:txBody>
          <a:bodyPr/>
          <a:lstStyle/>
          <a:p>
            <a:pPr marL="0" indent="0">
              <a:buNone/>
            </a:pPr>
            <a:r>
              <a:rPr kumimoji="0" lang="en-US" u="sng" dirty="0">
                <a:solidFill>
                  <a:srgbClr val="000000"/>
                </a:solidFill>
              </a:rPr>
              <a:t>Boolean expressions</a:t>
            </a:r>
            <a:r>
              <a:rPr kumimoji="0" lang="en-US" dirty="0">
                <a:solidFill>
                  <a:srgbClr val="000000"/>
                </a:solidFill>
              </a:rPr>
              <a:t>:  </a:t>
            </a:r>
            <a:r>
              <a:rPr kumimoji="0" lang="en-US" i="1" dirty="0">
                <a:solidFill>
                  <a:srgbClr val="000000"/>
                </a:solidFill>
              </a:rPr>
              <a:t>x</a:t>
            </a:r>
            <a:r>
              <a:rPr kumimoji="0" lang="en-US" dirty="0">
                <a:solidFill>
                  <a:srgbClr val="000000"/>
                </a:solidFill>
              </a:rPr>
              <a:t> </a:t>
            </a:r>
            <a:r>
              <a:rPr kumimoji="0" lang="en-US" i="1" dirty="0">
                <a:solidFill>
                  <a:srgbClr val="000000"/>
                </a:solidFill>
              </a:rPr>
              <a:t>op</a:t>
            </a:r>
            <a:r>
              <a:rPr kumimoji="0" lang="en-US" dirty="0">
                <a:solidFill>
                  <a:srgbClr val="000000"/>
                </a:solidFill>
              </a:rPr>
              <a:t> </a:t>
            </a:r>
            <a:r>
              <a:rPr kumimoji="0" lang="en-US" i="1" dirty="0">
                <a:solidFill>
                  <a:srgbClr val="000000"/>
                </a:solidFill>
              </a:rPr>
              <a:t>y</a:t>
            </a:r>
            <a:r>
              <a:rPr kumimoji="0" lang="en-US" dirty="0">
                <a:solidFill>
                  <a:srgbClr val="000000"/>
                </a:solidFill>
              </a:rPr>
              <a:t> where:</a:t>
            </a:r>
            <a:br>
              <a:rPr kumimoji="0" lang="en-US" dirty="0">
                <a:solidFill>
                  <a:srgbClr val="000000"/>
                </a:solidFill>
              </a:rPr>
            </a:br>
            <a:r>
              <a:rPr kumimoji="0" lang="en-US" dirty="0">
                <a:solidFill>
                  <a:srgbClr val="000000"/>
                </a:solidFill>
              </a:rPr>
              <a:t>                     </a:t>
            </a:r>
            <a:r>
              <a:rPr kumimoji="0" lang="en-US" i="1" dirty="0">
                <a:solidFill>
                  <a:srgbClr val="000000"/>
                </a:solidFill>
              </a:rPr>
              <a:t>x</a:t>
            </a:r>
            <a:r>
              <a:rPr kumimoji="0" lang="en-US" dirty="0">
                <a:solidFill>
                  <a:srgbClr val="000000"/>
                </a:solidFill>
              </a:rPr>
              <a:t> and </a:t>
            </a:r>
            <a:r>
              <a:rPr kumimoji="0" lang="en-US" i="1" dirty="0">
                <a:solidFill>
                  <a:srgbClr val="000000"/>
                </a:solidFill>
              </a:rPr>
              <a:t>y</a:t>
            </a:r>
            <a:r>
              <a:rPr kumimoji="0" lang="en-US" dirty="0">
                <a:solidFill>
                  <a:srgbClr val="000000"/>
                </a:solidFill>
              </a:rPr>
              <a:t> are compatible Java expressions and </a:t>
            </a:r>
            <a:r>
              <a:rPr kumimoji="0" lang="en-US" i="1" dirty="0">
                <a:solidFill>
                  <a:srgbClr val="000000"/>
                </a:solidFill>
              </a:rPr>
              <a:t>op</a:t>
            </a:r>
            <a:r>
              <a:rPr kumimoji="0" lang="en-US" dirty="0">
                <a:solidFill>
                  <a:srgbClr val="000000"/>
                </a:solidFill>
              </a:rPr>
              <a:t> is </a:t>
            </a:r>
            <a:r>
              <a:rPr kumimoji="0" lang="en-US" sz="1400" dirty="0">
                <a:solidFill>
                  <a:srgbClr val="000000"/>
                </a:solidFill>
                <a:latin typeface="Consolas" panose="020B0609020204030204" pitchFamily="49" charset="0"/>
                <a:cs typeface="Consolas" panose="020B0609020204030204" pitchFamily="49" charset="0"/>
              </a:rPr>
              <a:t>==</a:t>
            </a:r>
            <a:r>
              <a:rPr kumimoji="0" lang="en-US" dirty="0">
                <a:solidFill>
                  <a:srgbClr val="000000"/>
                </a:solidFill>
              </a:rPr>
              <a:t>, </a:t>
            </a:r>
            <a:r>
              <a:rPr kumimoji="0" lang="en-US" sz="1400" dirty="0">
                <a:solidFill>
                  <a:srgbClr val="000000"/>
                </a:solidFill>
                <a:latin typeface="Consolas" panose="020B0609020204030204" pitchFamily="49" charset="0"/>
                <a:cs typeface="Consolas" panose="020B0609020204030204" pitchFamily="49" charset="0"/>
              </a:rPr>
              <a:t>!=</a:t>
            </a:r>
            <a:r>
              <a:rPr kumimoji="0" lang="en-US" dirty="0">
                <a:solidFill>
                  <a:srgbClr val="000000"/>
                </a:solidFill>
              </a:rPr>
              <a:t>, </a:t>
            </a:r>
            <a:r>
              <a:rPr kumimoji="0" lang="en-US" sz="1400" dirty="0">
                <a:solidFill>
                  <a:srgbClr val="000000"/>
                </a:solidFill>
                <a:latin typeface="Consolas" panose="020B0609020204030204" pitchFamily="49" charset="0"/>
                <a:cs typeface="Consolas" panose="020B0609020204030204" pitchFamily="49" charset="0"/>
              </a:rPr>
              <a:t>&lt;</a:t>
            </a:r>
            <a:r>
              <a:rPr kumimoji="0" lang="en-US" dirty="0">
                <a:solidFill>
                  <a:srgbClr val="000000"/>
                </a:solidFill>
              </a:rPr>
              <a:t>, </a:t>
            </a:r>
            <a:r>
              <a:rPr kumimoji="0" lang="en-US" sz="1400" dirty="0">
                <a:solidFill>
                  <a:srgbClr val="000000"/>
                </a:solidFill>
                <a:latin typeface="Consolas" panose="020B0609020204030204" pitchFamily="49" charset="0"/>
                <a:cs typeface="Consolas" panose="020B0609020204030204" pitchFamily="49" charset="0"/>
              </a:rPr>
              <a:t>&lt;=</a:t>
            </a:r>
            <a:r>
              <a:rPr kumimoji="0" lang="en-US" dirty="0">
                <a:solidFill>
                  <a:srgbClr val="000000"/>
                </a:solidFill>
              </a:rPr>
              <a:t>, </a:t>
            </a:r>
            <a:r>
              <a:rPr kumimoji="0" lang="en-US" sz="1400" dirty="0">
                <a:solidFill>
                  <a:srgbClr val="000000"/>
                </a:solidFill>
                <a:latin typeface="Consolas" panose="020B0609020204030204" pitchFamily="49" charset="0"/>
                <a:cs typeface="Consolas" panose="020B0609020204030204" pitchFamily="49" charset="0"/>
              </a:rPr>
              <a:t>&gt;</a:t>
            </a:r>
            <a:r>
              <a:rPr kumimoji="0" lang="en-US" dirty="0">
                <a:solidFill>
                  <a:srgbClr val="000000"/>
                </a:solidFill>
              </a:rPr>
              <a:t>, </a:t>
            </a:r>
            <a:r>
              <a:rPr kumimoji="0" lang="en-US" sz="1400" dirty="0">
                <a:solidFill>
                  <a:srgbClr val="000000"/>
                </a:solidFill>
                <a:latin typeface="Consolas" panose="020B0609020204030204" pitchFamily="49" charset="0"/>
                <a:cs typeface="Consolas" panose="020B0609020204030204" pitchFamily="49" charset="0"/>
              </a:rPr>
              <a:t>&gt;=</a:t>
            </a:r>
          </a:p>
        </p:txBody>
      </p:sp>
      <p:sp>
        <p:nvSpPr>
          <p:cNvPr id="49157" name="Line 24"/>
          <p:cNvSpPr>
            <a:spLocks noChangeShapeType="1"/>
          </p:cNvSpPr>
          <p:nvPr/>
        </p:nvSpPr>
        <p:spPr bwMode="auto">
          <a:xfrm>
            <a:off x="349250" y="3659053"/>
            <a:ext cx="3617913" cy="0"/>
          </a:xfrm>
          <a:prstGeom prst="line">
            <a:avLst/>
          </a:prstGeom>
          <a:noFill/>
          <a:ln w="12700">
            <a:noFill/>
            <a:round/>
            <a:headEnd/>
            <a:tailEnd/>
          </a:ln>
        </p:spPr>
        <p:txBody>
          <a:bodyPr wrap="none" lIns="92075" tIns="46038" rIns="92075" bIns="46038">
            <a:prstTxWarp prst="textNoShape">
              <a:avLst/>
            </a:prstTxWarp>
          </a:bodyPr>
          <a:lstStyle/>
          <a:p>
            <a:endParaRPr lang="en-US" dirty="0"/>
          </a:p>
        </p:txBody>
      </p:sp>
      <p:sp>
        <p:nvSpPr>
          <p:cNvPr id="49158" name="Line 25"/>
          <p:cNvSpPr>
            <a:spLocks noChangeShapeType="1"/>
          </p:cNvSpPr>
          <p:nvPr/>
        </p:nvSpPr>
        <p:spPr bwMode="auto">
          <a:xfrm>
            <a:off x="349250" y="5727566"/>
            <a:ext cx="3617913" cy="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59" name="Line 26"/>
          <p:cNvSpPr>
            <a:spLocks noChangeShapeType="1"/>
          </p:cNvSpPr>
          <p:nvPr/>
        </p:nvSpPr>
        <p:spPr bwMode="auto">
          <a:xfrm>
            <a:off x="349250" y="3659053"/>
            <a:ext cx="0" cy="1223963"/>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0" name="Line 27"/>
          <p:cNvSpPr>
            <a:spLocks noChangeShapeType="1"/>
          </p:cNvSpPr>
          <p:nvPr/>
        </p:nvSpPr>
        <p:spPr bwMode="auto">
          <a:xfrm>
            <a:off x="3967163" y="3659053"/>
            <a:ext cx="0" cy="1223963"/>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1" name="Line 28"/>
          <p:cNvSpPr>
            <a:spLocks noChangeShapeType="1"/>
          </p:cNvSpPr>
          <p:nvPr/>
        </p:nvSpPr>
        <p:spPr bwMode="auto">
          <a:xfrm>
            <a:off x="349250" y="4883016"/>
            <a:ext cx="0" cy="84455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2" name="Line 29"/>
          <p:cNvSpPr>
            <a:spLocks noChangeShapeType="1"/>
          </p:cNvSpPr>
          <p:nvPr/>
        </p:nvSpPr>
        <p:spPr bwMode="auto">
          <a:xfrm>
            <a:off x="3967163" y="4883016"/>
            <a:ext cx="0" cy="84455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3" name="Line 44"/>
          <p:cNvSpPr>
            <a:spLocks noChangeShapeType="1"/>
          </p:cNvSpPr>
          <p:nvPr/>
        </p:nvSpPr>
        <p:spPr bwMode="auto">
          <a:xfrm>
            <a:off x="1252538" y="5933941"/>
            <a:ext cx="1689100" cy="0"/>
          </a:xfrm>
          <a:prstGeom prst="line">
            <a:avLst/>
          </a:prstGeom>
          <a:noFill/>
          <a:ln w="12700">
            <a:noFill/>
            <a:round/>
            <a:headEnd/>
            <a:tailEnd/>
          </a:ln>
        </p:spPr>
        <p:txBody>
          <a:bodyPr wrap="none" lIns="92075" tIns="46038" rIns="92075" bIns="46038">
            <a:prstTxWarp prst="textNoShape">
              <a:avLst/>
            </a:prstTxWarp>
          </a:bodyPr>
          <a:lstStyle/>
          <a:p>
            <a:endParaRPr lang="en-US" dirty="0"/>
          </a:p>
        </p:txBody>
      </p:sp>
      <p:sp>
        <p:nvSpPr>
          <p:cNvPr id="49164" name="Line 45"/>
          <p:cNvSpPr>
            <a:spLocks noChangeShapeType="1"/>
          </p:cNvSpPr>
          <p:nvPr/>
        </p:nvSpPr>
        <p:spPr bwMode="auto">
          <a:xfrm>
            <a:off x="1252538" y="7157903"/>
            <a:ext cx="1689100" cy="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5" name="Line 46"/>
          <p:cNvSpPr>
            <a:spLocks noChangeShapeType="1"/>
          </p:cNvSpPr>
          <p:nvPr/>
        </p:nvSpPr>
        <p:spPr bwMode="auto">
          <a:xfrm>
            <a:off x="1252538" y="5933941"/>
            <a:ext cx="0" cy="1223962"/>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6" name="Line 47"/>
          <p:cNvSpPr>
            <a:spLocks noChangeShapeType="1"/>
          </p:cNvSpPr>
          <p:nvPr/>
        </p:nvSpPr>
        <p:spPr bwMode="auto">
          <a:xfrm>
            <a:off x="2941638" y="5933941"/>
            <a:ext cx="0" cy="1223962"/>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7" name="Line 79"/>
          <p:cNvSpPr>
            <a:spLocks noChangeShapeType="1"/>
          </p:cNvSpPr>
          <p:nvPr/>
        </p:nvSpPr>
        <p:spPr bwMode="auto">
          <a:xfrm>
            <a:off x="4454525" y="3025775"/>
            <a:ext cx="4392613" cy="0"/>
          </a:xfrm>
          <a:prstGeom prst="line">
            <a:avLst/>
          </a:prstGeom>
          <a:noFill/>
          <a:ln w="12700">
            <a:noFill/>
            <a:round/>
            <a:headEnd/>
            <a:tailEnd/>
          </a:ln>
        </p:spPr>
        <p:txBody>
          <a:bodyPr wrap="none" lIns="92075" tIns="46038" rIns="92075" bIns="46038">
            <a:prstTxWarp prst="textNoShape">
              <a:avLst/>
            </a:prstTxWarp>
          </a:bodyPr>
          <a:lstStyle/>
          <a:p>
            <a:endParaRPr lang="en-US" dirty="0"/>
          </a:p>
        </p:txBody>
      </p:sp>
      <p:sp>
        <p:nvSpPr>
          <p:cNvPr id="49168" name="Line 80"/>
          <p:cNvSpPr>
            <a:spLocks noChangeShapeType="1"/>
          </p:cNvSpPr>
          <p:nvPr/>
        </p:nvSpPr>
        <p:spPr bwMode="auto">
          <a:xfrm>
            <a:off x="4454525" y="5938838"/>
            <a:ext cx="4392613" cy="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9" name="Line 81"/>
          <p:cNvSpPr>
            <a:spLocks noChangeShapeType="1"/>
          </p:cNvSpPr>
          <p:nvPr/>
        </p:nvSpPr>
        <p:spPr bwMode="auto">
          <a:xfrm>
            <a:off x="4454525" y="3665403"/>
            <a:ext cx="0" cy="1223963"/>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70" name="Line 82"/>
          <p:cNvSpPr>
            <a:spLocks noChangeShapeType="1"/>
          </p:cNvSpPr>
          <p:nvPr/>
        </p:nvSpPr>
        <p:spPr bwMode="auto">
          <a:xfrm>
            <a:off x="8847138" y="3025775"/>
            <a:ext cx="0" cy="1223963"/>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71" name="Line 83"/>
          <p:cNvSpPr>
            <a:spLocks noChangeShapeType="1"/>
          </p:cNvSpPr>
          <p:nvPr/>
        </p:nvSpPr>
        <p:spPr bwMode="auto">
          <a:xfrm>
            <a:off x="4454525" y="4889366"/>
            <a:ext cx="0" cy="168910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72" name="Line 84"/>
          <p:cNvSpPr>
            <a:spLocks noChangeShapeType="1"/>
          </p:cNvSpPr>
          <p:nvPr/>
        </p:nvSpPr>
        <p:spPr bwMode="auto">
          <a:xfrm>
            <a:off x="8847138" y="4249738"/>
            <a:ext cx="0" cy="168910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pic>
        <p:nvPicPr>
          <p:cNvPr id="23" name="Picture 22" descr="Picture 14.png"/>
          <p:cNvPicPr>
            <a:picLocks noChangeAspect="1"/>
          </p:cNvPicPr>
          <p:nvPr/>
        </p:nvPicPr>
        <p:blipFill>
          <a:blip r:embed="rId3"/>
          <a:srcRect b="15129"/>
          <a:stretch>
            <a:fillRect/>
          </a:stretch>
        </p:blipFill>
        <p:spPr>
          <a:xfrm>
            <a:off x="485860" y="3291406"/>
            <a:ext cx="5193022" cy="2514329"/>
          </a:xfrm>
          <a:prstGeom prst="rect">
            <a:avLst/>
          </a:prstGeom>
        </p:spPr>
      </p:pic>
      <p:sp>
        <p:nvSpPr>
          <p:cNvPr id="25" name="Rectangle 3">
            <a:extLst>
              <a:ext uri="{FF2B5EF4-FFF2-40B4-BE49-F238E27FC236}">
                <a16:creationId xmlns:a16="http://schemas.microsoft.com/office/drawing/2014/main" id="{8A6F79A9-3195-1642-8DF5-7FD252B6BE21}"/>
              </a:ext>
            </a:extLst>
          </p:cNvPr>
          <p:cNvSpPr txBox="1">
            <a:spLocks noChangeArrowheads="1"/>
          </p:cNvSpPr>
          <p:nvPr/>
        </p:nvSpPr>
        <p:spPr bwMode="auto">
          <a:xfrm>
            <a:off x="485860" y="747148"/>
            <a:ext cx="7848600" cy="52568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600" dirty="0">
                <a:solidFill>
                  <a:srgbClr val="000000"/>
                </a:solidFill>
              </a:rPr>
              <a:t>Examples</a:t>
            </a:r>
            <a:endParaRPr kumimoji="0" lang="en-US" sz="1600" dirty="0">
              <a:solidFill>
                <a:srgbClr val="000000"/>
              </a:solidFill>
              <a:cs typeface="Times New Roman"/>
            </a:endParaRPr>
          </a:p>
        </p:txBody>
      </p:sp>
      <p:sp>
        <p:nvSpPr>
          <p:cNvPr id="3" name="Rectangle 5">
            <a:extLst>
              <a:ext uri="{FF2B5EF4-FFF2-40B4-BE49-F238E27FC236}">
                <a16:creationId xmlns:a16="http://schemas.microsoft.com/office/drawing/2014/main" id="{7E3D0755-0CEA-BB2B-145C-C80C6CF3FFC5}"/>
              </a:ext>
            </a:extLst>
          </p:cNvPr>
          <p:cNvSpPr>
            <a:spLocks noChangeArrowheads="1"/>
          </p:cNvSpPr>
          <p:nvPr/>
        </p:nvSpPr>
        <p:spPr bwMode="auto">
          <a:xfrm>
            <a:off x="540009" y="1105797"/>
            <a:ext cx="5193013" cy="1127710"/>
          </a:xfrm>
          <a:prstGeom prst="rect">
            <a:avLst/>
          </a:prstGeom>
          <a:solidFill>
            <a:schemeClr val="bg1"/>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288000" tIns="144000" rIns="92075" bIns="136800" anchor="t" anchorCtr="0">
            <a:prstTxWarp prst="textNoShape">
              <a:avLst/>
            </a:prstTxWarp>
            <a:noAutofit/>
          </a:bodyPr>
          <a:lstStyle/>
          <a:p>
            <a:pPr>
              <a:spcBef>
                <a:spcPts val="1200"/>
              </a:spcBef>
            </a:pPr>
            <a:r>
              <a:rPr lang="en-US" dirty="0">
                <a:solidFill>
                  <a:srgbClr val="000000"/>
                </a:solidFill>
                <a:latin typeface="Consolas"/>
                <a:ea typeface="Monaco"/>
                <a:cs typeface="Consolas"/>
              </a:rPr>
              <a:t>(b * b – 4.0 * a * c) </a:t>
            </a:r>
            <a:r>
              <a:rPr lang="en-US" b="1" dirty="0">
                <a:solidFill>
                  <a:srgbClr val="0049DC"/>
                </a:solidFill>
                <a:latin typeface="Consolas"/>
                <a:ea typeface="Monaco"/>
                <a:cs typeface="Consolas"/>
              </a:rPr>
              <a:t>&gt;=</a:t>
            </a:r>
            <a:r>
              <a:rPr lang="en-US" dirty="0">
                <a:solidFill>
                  <a:srgbClr val="000000"/>
                </a:solidFill>
                <a:latin typeface="Consolas"/>
                <a:ea typeface="Monaco"/>
                <a:cs typeface="Consolas"/>
              </a:rPr>
              <a:t> 0   </a:t>
            </a:r>
            <a:r>
              <a:rPr lang="en-US" dirty="0">
                <a:solidFill>
                  <a:srgbClr val="006600"/>
                </a:solidFill>
                <a:latin typeface="Consolas"/>
                <a:ea typeface="Monaco"/>
                <a:cs typeface="Consolas"/>
              </a:rPr>
              <a:t>// Nonnegative?</a:t>
            </a:r>
          </a:p>
          <a:p>
            <a:pPr>
              <a:spcBef>
                <a:spcPts val="1200"/>
              </a:spcBef>
            </a:pPr>
            <a:r>
              <a:rPr lang="en-US" dirty="0">
                <a:solidFill>
                  <a:srgbClr val="000000"/>
                </a:solidFill>
                <a:latin typeface="Consolas"/>
                <a:ea typeface="Monaco"/>
                <a:cs typeface="Consolas"/>
              </a:rPr>
              <a:t>(year % 100) </a:t>
            </a:r>
            <a:r>
              <a:rPr lang="en-US" b="1" dirty="0">
                <a:solidFill>
                  <a:srgbClr val="0049DC"/>
                </a:solidFill>
                <a:latin typeface="Consolas"/>
                <a:ea typeface="Monaco"/>
                <a:cs typeface="Consolas"/>
              </a:rPr>
              <a:t>==</a:t>
            </a:r>
            <a:r>
              <a:rPr lang="en-US" dirty="0">
                <a:solidFill>
                  <a:srgbClr val="000000"/>
                </a:solidFill>
                <a:latin typeface="Consolas"/>
                <a:ea typeface="Monaco"/>
                <a:cs typeface="Consolas"/>
              </a:rPr>
              <a:t> 0            </a:t>
            </a:r>
            <a:r>
              <a:rPr lang="en-US" dirty="0">
                <a:solidFill>
                  <a:srgbClr val="006600"/>
                </a:solidFill>
                <a:latin typeface="Consolas"/>
                <a:ea typeface="Monaco"/>
                <a:cs typeface="Consolas"/>
              </a:rPr>
              <a:t>// Beginning of a century?</a:t>
            </a:r>
          </a:p>
          <a:p>
            <a:pPr>
              <a:spcBef>
                <a:spcPts val="1200"/>
              </a:spcBef>
            </a:pPr>
            <a:r>
              <a:rPr lang="en-US" dirty="0">
                <a:solidFill>
                  <a:srgbClr val="000000"/>
                </a:solidFill>
                <a:latin typeface="Consolas"/>
                <a:ea typeface="Monaco"/>
                <a:cs typeface="Consolas"/>
              </a:rPr>
              <a:t>x </a:t>
            </a:r>
            <a:r>
              <a:rPr lang="en-US" b="1" dirty="0">
                <a:solidFill>
                  <a:srgbClr val="0049DC"/>
                </a:solidFill>
                <a:latin typeface="Consolas"/>
                <a:ea typeface="Monaco"/>
                <a:cs typeface="Consolas"/>
              </a:rPr>
              <a:t>!=</a:t>
            </a:r>
            <a:r>
              <a:rPr lang="en-US" dirty="0">
                <a:solidFill>
                  <a:srgbClr val="000000"/>
                </a:solidFill>
                <a:latin typeface="Consolas"/>
                <a:ea typeface="Monaco"/>
                <a:cs typeface="Consolas"/>
              </a:rPr>
              <a:t> 1                       </a:t>
            </a:r>
            <a:r>
              <a:rPr lang="en-US" dirty="0">
                <a:solidFill>
                  <a:srgbClr val="006600"/>
                </a:solidFill>
                <a:latin typeface="Consolas"/>
                <a:ea typeface="Monaco"/>
                <a:cs typeface="Consolas"/>
              </a:rPr>
              <a:t>// Not equal 1?</a:t>
            </a:r>
            <a:endParaRPr lang="en-US" dirty="0">
              <a:solidFill>
                <a:srgbClr val="000000"/>
              </a:solidFill>
              <a:latin typeface="Consolas"/>
              <a:ea typeface="Monaco"/>
              <a:cs typeface="Consolas"/>
            </a:endParaRPr>
          </a:p>
        </p:txBody>
      </p:sp>
    </p:spTree>
    <p:extLst>
      <p:ext uri="{BB962C8B-B14F-4D97-AF65-F5344CB8AC3E}">
        <p14:creationId xmlns:p14="http://schemas.microsoft.com/office/powerpoint/2010/main" val="265487372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53698" name="Rectangle 2"/>
          <p:cNvSpPr>
            <a:spLocks noGrp="1" noChangeArrowheads="1"/>
          </p:cNvSpPr>
          <p:nvPr>
            <p:ph type="title"/>
          </p:nvPr>
        </p:nvSpPr>
        <p:spPr/>
        <p:txBody>
          <a:bodyPr/>
          <a:lstStyle/>
          <a:p>
            <a:r>
              <a:rPr lang="en-US" dirty="0"/>
              <a:t>Boolean connectors (Not, And, Or)</a:t>
            </a:r>
          </a:p>
        </p:txBody>
      </p:sp>
      <p:sp>
        <p:nvSpPr>
          <p:cNvPr id="1053701" name="Rectangle 5"/>
          <p:cNvSpPr>
            <a:spLocks noChangeArrowheads="1"/>
          </p:cNvSpPr>
          <p:nvPr/>
        </p:nvSpPr>
        <p:spPr bwMode="auto">
          <a:xfrm>
            <a:off x="1503573" y="1060155"/>
            <a:ext cx="1019908" cy="392581"/>
          </a:xfrm>
          <a:prstGeom prst="rect">
            <a:avLst/>
          </a:prstGeom>
          <a:solidFill>
            <a:srgbClr val="FF8000">
              <a:alpha val="41000"/>
            </a:srgbClr>
          </a:solidFill>
          <a:ln>
            <a:noFill/>
          </a:ln>
          <a:effectLst/>
          <a:extLst>
            <a:ext uri="{91240B29-F687-4f45-9708-019B960494DF}">
              <a14:hiddenLine xmlns:a14="http://schemas.microsoft.com/office/drawing/2010/main" xmlns="" w="12700">
                <a:solidFill>
                  <a:schemeClr val="tx1"/>
                </a:solidFill>
                <a:miter lim="800000"/>
                <a:headEnd/>
                <a:tailEnd/>
              </a14:hiddenLine>
            </a:ext>
          </a:extLst>
        </p:spPr>
        <p:txBody>
          <a:bodyPr/>
          <a:lstStyle/>
          <a:p>
            <a:pPr algn="l">
              <a:spcBef>
                <a:spcPct val="60000"/>
              </a:spcBef>
              <a:buClr>
                <a:srgbClr val="006600"/>
              </a:buClr>
              <a:buSzPct val="100000"/>
              <a:buFont typeface="Wingdings" charset="0"/>
              <a:buNone/>
            </a:pPr>
            <a:r>
              <a:rPr lang="en-US" sz="1400" dirty="0">
                <a:latin typeface="Consolas" panose="020B0609020204030204" pitchFamily="49" charset="0"/>
                <a:cs typeface="Consolas" panose="020B0609020204030204" pitchFamily="49" charset="0"/>
              </a:rPr>
              <a:t>!a</a:t>
            </a:r>
          </a:p>
        </p:txBody>
      </p:sp>
      <p:sp>
        <p:nvSpPr>
          <p:cNvPr id="1053702" name="Rectangle 6"/>
          <p:cNvSpPr>
            <a:spLocks noChangeArrowheads="1"/>
          </p:cNvSpPr>
          <p:nvPr/>
        </p:nvSpPr>
        <p:spPr bwMode="auto">
          <a:xfrm>
            <a:off x="694681" y="1060155"/>
            <a:ext cx="808892" cy="392581"/>
          </a:xfrm>
          <a:prstGeom prst="rect">
            <a:avLst/>
          </a:prstGeom>
          <a:solidFill>
            <a:schemeClr val="bg1">
              <a:lumMod val="85000"/>
            </a:schemeClr>
          </a:solidFill>
          <a:ln>
            <a:noFill/>
          </a:ln>
          <a:effectLst/>
          <a:extLs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sz="1400" dirty="0">
                <a:latin typeface="Consolas" panose="020B0609020204030204" pitchFamily="49" charset="0"/>
                <a:cs typeface="Consolas" panose="020B0609020204030204" pitchFamily="49" charset="0"/>
              </a:rPr>
              <a:t>a</a:t>
            </a:r>
          </a:p>
        </p:txBody>
      </p:sp>
      <p:sp>
        <p:nvSpPr>
          <p:cNvPr id="1053703" name="Rectangle 7"/>
          <p:cNvSpPr>
            <a:spLocks noChangeArrowheads="1"/>
          </p:cNvSpPr>
          <p:nvPr/>
        </p:nvSpPr>
        <p:spPr bwMode="auto">
          <a:xfrm>
            <a:off x="1503573" y="1452736"/>
            <a:ext cx="1019908" cy="39258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Consolas" panose="020B0609020204030204" pitchFamily="49" charset="0"/>
                <a:cs typeface="Consolas" panose="020B0609020204030204" pitchFamily="49" charset="0"/>
              </a:rPr>
              <a:t>true</a:t>
            </a:r>
          </a:p>
        </p:txBody>
      </p:sp>
      <p:sp>
        <p:nvSpPr>
          <p:cNvPr id="1053704" name="Rectangle 8"/>
          <p:cNvSpPr>
            <a:spLocks noChangeArrowheads="1"/>
          </p:cNvSpPr>
          <p:nvPr/>
        </p:nvSpPr>
        <p:spPr bwMode="auto">
          <a:xfrm>
            <a:off x="694681" y="1452736"/>
            <a:ext cx="808892" cy="39258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Consolas" panose="020B0609020204030204" pitchFamily="49" charset="0"/>
                <a:cs typeface="Consolas" panose="020B0609020204030204" pitchFamily="49" charset="0"/>
              </a:rPr>
              <a:t>false</a:t>
            </a:r>
          </a:p>
        </p:txBody>
      </p:sp>
      <p:sp>
        <p:nvSpPr>
          <p:cNvPr id="1053705" name="Rectangle 9"/>
          <p:cNvSpPr>
            <a:spLocks noChangeArrowheads="1"/>
          </p:cNvSpPr>
          <p:nvPr/>
        </p:nvSpPr>
        <p:spPr bwMode="auto">
          <a:xfrm>
            <a:off x="1503573" y="1845317"/>
            <a:ext cx="1019908" cy="39258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buFont typeface="Wingdings" charset="0"/>
              <a:buNone/>
            </a:pPr>
            <a:r>
              <a:rPr lang="en-US" dirty="0">
                <a:latin typeface="Consolas" panose="020B0609020204030204" pitchFamily="49" charset="0"/>
                <a:cs typeface="Consolas" panose="020B0609020204030204" pitchFamily="49" charset="0"/>
              </a:rPr>
              <a:t>false</a:t>
            </a:r>
          </a:p>
        </p:txBody>
      </p:sp>
      <p:sp>
        <p:nvSpPr>
          <p:cNvPr id="1053706" name="Rectangle 10"/>
          <p:cNvSpPr>
            <a:spLocks noChangeArrowheads="1"/>
          </p:cNvSpPr>
          <p:nvPr/>
        </p:nvSpPr>
        <p:spPr bwMode="auto">
          <a:xfrm>
            <a:off x="694681" y="1845317"/>
            <a:ext cx="808892" cy="39258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Consolas" panose="020B0609020204030204" pitchFamily="49" charset="0"/>
                <a:cs typeface="Consolas" panose="020B0609020204030204" pitchFamily="49" charset="0"/>
              </a:rPr>
              <a:t>true</a:t>
            </a:r>
          </a:p>
        </p:txBody>
      </p:sp>
      <p:sp>
        <p:nvSpPr>
          <p:cNvPr id="1053707" name="Line 11"/>
          <p:cNvSpPr>
            <a:spLocks noChangeShapeType="1"/>
          </p:cNvSpPr>
          <p:nvPr/>
        </p:nvSpPr>
        <p:spPr bwMode="auto">
          <a:xfrm>
            <a:off x="694681" y="1060155"/>
            <a:ext cx="1828800"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08" name="Line 12"/>
          <p:cNvSpPr>
            <a:spLocks noChangeShapeType="1"/>
          </p:cNvSpPr>
          <p:nvPr/>
        </p:nvSpPr>
        <p:spPr bwMode="auto">
          <a:xfrm>
            <a:off x="694681" y="2237898"/>
            <a:ext cx="808892" cy="0"/>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09" name="Line 13"/>
          <p:cNvSpPr>
            <a:spLocks noChangeShapeType="1"/>
          </p:cNvSpPr>
          <p:nvPr/>
        </p:nvSpPr>
        <p:spPr bwMode="auto">
          <a:xfrm>
            <a:off x="1503573" y="1060155"/>
            <a:ext cx="0" cy="1177743"/>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10" name="Line 14"/>
          <p:cNvSpPr>
            <a:spLocks noChangeShapeType="1"/>
          </p:cNvSpPr>
          <p:nvPr/>
        </p:nvSpPr>
        <p:spPr bwMode="auto">
          <a:xfrm>
            <a:off x="2523480" y="1060155"/>
            <a:ext cx="0" cy="1177743"/>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11" name="Line 15"/>
          <p:cNvSpPr>
            <a:spLocks noChangeShapeType="1"/>
          </p:cNvSpPr>
          <p:nvPr/>
        </p:nvSpPr>
        <p:spPr bwMode="auto">
          <a:xfrm>
            <a:off x="694681" y="1845317"/>
            <a:ext cx="182880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12" name="Line 16"/>
          <p:cNvSpPr>
            <a:spLocks noChangeShapeType="1"/>
          </p:cNvSpPr>
          <p:nvPr/>
        </p:nvSpPr>
        <p:spPr bwMode="auto">
          <a:xfrm>
            <a:off x="694681" y="1452736"/>
            <a:ext cx="182880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13" name="Line 17"/>
          <p:cNvSpPr>
            <a:spLocks noChangeShapeType="1"/>
          </p:cNvSpPr>
          <p:nvPr/>
        </p:nvSpPr>
        <p:spPr bwMode="auto">
          <a:xfrm>
            <a:off x="694681" y="1452736"/>
            <a:ext cx="0" cy="785162"/>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14" name="Line 18"/>
          <p:cNvSpPr>
            <a:spLocks noChangeShapeType="1"/>
          </p:cNvSpPr>
          <p:nvPr/>
        </p:nvSpPr>
        <p:spPr bwMode="auto">
          <a:xfrm>
            <a:off x="694681" y="1060155"/>
            <a:ext cx="0" cy="392581"/>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15" name="Line 19"/>
          <p:cNvSpPr>
            <a:spLocks noChangeShapeType="1"/>
          </p:cNvSpPr>
          <p:nvPr/>
        </p:nvSpPr>
        <p:spPr bwMode="auto">
          <a:xfrm>
            <a:off x="1503573" y="2237898"/>
            <a:ext cx="1019908"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16" name="Rectangle 20"/>
          <p:cNvSpPr>
            <a:spLocks noChangeArrowheads="1"/>
          </p:cNvSpPr>
          <p:nvPr/>
        </p:nvSpPr>
        <p:spPr bwMode="auto">
          <a:xfrm>
            <a:off x="647056" y="726393"/>
            <a:ext cx="1257300" cy="328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342900" indent="-342900" algn="just">
              <a:spcBef>
                <a:spcPct val="15000"/>
              </a:spcBef>
              <a:buClr>
                <a:srgbClr val="006600"/>
              </a:buClr>
              <a:buSzPct val="85000"/>
              <a:buFont typeface="Wingdings" charset="0"/>
              <a:buNone/>
            </a:pPr>
            <a:r>
              <a:rPr lang="en-US" sz="1400" dirty="0">
                <a:latin typeface="Lucida Console" charset="0"/>
                <a:cs typeface="Arial Unicode MS" charset="0"/>
              </a:rPr>
              <a:t>!  (not)</a:t>
            </a:r>
          </a:p>
        </p:txBody>
      </p:sp>
      <p:grpSp>
        <p:nvGrpSpPr>
          <p:cNvPr id="1053717" name="Group 21"/>
          <p:cNvGrpSpPr>
            <a:grpSpLocks/>
          </p:cNvGrpSpPr>
          <p:nvPr/>
        </p:nvGrpSpPr>
        <p:grpSpPr bwMode="auto">
          <a:xfrm>
            <a:off x="592529" y="2417883"/>
            <a:ext cx="3172034" cy="2098666"/>
            <a:chOff x="418" y="1590"/>
            <a:chExt cx="2030" cy="1722"/>
          </a:xfrm>
        </p:grpSpPr>
        <p:grpSp>
          <p:nvGrpSpPr>
            <p:cNvPr id="1053718" name="Group 22"/>
            <p:cNvGrpSpPr>
              <a:grpSpLocks/>
            </p:cNvGrpSpPr>
            <p:nvPr/>
          </p:nvGrpSpPr>
          <p:grpSpPr bwMode="auto">
            <a:xfrm>
              <a:off x="432" y="1877"/>
              <a:ext cx="2016" cy="1435"/>
              <a:chOff x="1008" y="2016"/>
              <a:chExt cx="3600" cy="1435"/>
            </a:xfrm>
          </p:grpSpPr>
          <p:sp>
            <p:nvSpPr>
              <p:cNvPr id="1053719" name="Rectangle 23"/>
              <p:cNvSpPr>
                <a:spLocks noChangeArrowheads="1"/>
              </p:cNvSpPr>
              <p:nvPr/>
            </p:nvSpPr>
            <p:spPr bwMode="auto">
              <a:xfrm>
                <a:off x="3216" y="2877"/>
                <a:ext cx="1392"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buFont typeface="Wingdings" charset="0"/>
                  <a:buNone/>
                </a:pPr>
                <a:r>
                  <a:rPr lang="en-US" dirty="0">
                    <a:latin typeface="Lucida Console" charset="0"/>
                    <a:cs typeface="Courier New" charset="0"/>
                  </a:rPr>
                  <a:t>false</a:t>
                </a:r>
              </a:p>
            </p:txBody>
          </p:sp>
          <p:sp>
            <p:nvSpPr>
              <p:cNvPr id="1053720" name="Rectangle 24"/>
              <p:cNvSpPr>
                <a:spLocks noChangeArrowheads="1"/>
              </p:cNvSpPr>
              <p:nvPr/>
            </p:nvSpPr>
            <p:spPr bwMode="auto">
              <a:xfrm>
                <a:off x="2112" y="2877"/>
                <a:ext cx="1104"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spcBef>
                    <a:spcPct val="60000"/>
                  </a:spcBef>
                  <a:buClr>
                    <a:srgbClr val="006600"/>
                  </a:buClr>
                  <a:buSzPct val="100000"/>
                  <a:buFont typeface="Wingdings" charset="0"/>
                  <a:buNone/>
                </a:pPr>
                <a:r>
                  <a:rPr lang="en-US" dirty="0">
                    <a:latin typeface="Lucida Console" charset="0"/>
                    <a:cs typeface="Courier New" charset="0"/>
                  </a:rPr>
                  <a:t>false</a:t>
                </a:r>
              </a:p>
            </p:txBody>
          </p:sp>
          <p:sp>
            <p:nvSpPr>
              <p:cNvPr id="1053721" name="Rectangle 25"/>
              <p:cNvSpPr>
                <a:spLocks noChangeArrowheads="1"/>
              </p:cNvSpPr>
              <p:nvPr/>
            </p:nvSpPr>
            <p:spPr bwMode="auto">
              <a:xfrm>
                <a:off x="1008" y="2877"/>
                <a:ext cx="1104"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spcBef>
                    <a:spcPct val="60000"/>
                  </a:spcBef>
                  <a:buClr>
                    <a:srgbClr val="006600"/>
                  </a:buClr>
                  <a:buSzPct val="100000"/>
                  <a:buFont typeface="Wingdings" charset="0"/>
                  <a:buNone/>
                </a:pPr>
                <a:r>
                  <a:rPr lang="en-US" dirty="0">
                    <a:latin typeface="Lucida Console" charset="0"/>
                    <a:cs typeface="Courier New" charset="0"/>
                  </a:rPr>
                  <a:t>true</a:t>
                </a:r>
              </a:p>
            </p:txBody>
          </p:sp>
          <p:sp>
            <p:nvSpPr>
              <p:cNvPr id="1053722" name="Rectangle 26"/>
              <p:cNvSpPr>
                <a:spLocks noChangeArrowheads="1"/>
              </p:cNvSpPr>
              <p:nvPr/>
            </p:nvSpPr>
            <p:spPr bwMode="auto">
              <a:xfrm>
                <a:off x="3216" y="2590"/>
                <a:ext cx="1392"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buFont typeface="Wingdings" charset="0"/>
                  <a:buNone/>
                </a:pPr>
                <a:r>
                  <a:rPr lang="en-US" dirty="0">
                    <a:latin typeface="Lucida Console" charset="0"/>
                    <a:cs typeface="Courier New" charset="0"/>
                  </a:rPr>
                  <a:t>false</a:t>
                </a:r>
              </a:p>
            </p:txBody>
          </p:sp>
          <p:sp>
            <p:nvSpPr>
              <p:cNvPr id="1053723" name="Rectangle 27"/>
              <p:cNvSpPr>
                <a:spLocks noChangeArrowheads="1"/>
              </p:cNvSpPr>
              <p:nvPr/>
            </p:nvSpPr>
            <p:spPr bwMode="auto">
              <a:xfrm>
                <a:off x="2112" y="2590"/>
                <a:ext cx="1104"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spcBef>
                    <a:spcPct val="60000"/>
                  </a:spcBef>
                  <a:buClr>
                    <a:srgbClr val="006600"/>
                  </a:buClr>
                  <a:buSzPct val="100000"/>
                  <a:buFont typeface="Wingdings" charset="0"/>
                  <a:buNone/>
                </a:pPr>
                <a:r>
                  <a:rPr lang="en-US" dirty="0">
                    <a:latin typeface="Lucida Console" charset="0"/>
                    <a:cs typeface="Courier New" charset="0"/>
                  </a:rPr>
                  <a:t>true</a:t>
                </a:r>
              </a:p>
            </p:txBody>
          </p:sp>
          <p:sp>
            <p:nvSpPr>
              <p:cNvPr id="1053724" name="Rectangle 28"/>
              <p:cNvSpPr>
                <a:spLocks noChangeArrowheads="1"/>
              </p:cNvSpPr>
              <p:nvPr/>
            </p:nvSpPr>
            <p:spPr bwMode="auto">
              <a:xfrm>
                <a:off x="1008" y="2590"/>
                <a:ext cx="1104"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spcBef>
                    <a:spcPct val="60000"/>
                  </a:spcBef>
                  <a:buClr>
                    <a:srgbClr val="006600"/>
                  </a:buClr>
                  <a:buSzPct val="100000"/>
                  <a:buFont typeface="Wingdings" charset="0"/>
                  <a:buNone/>
                </a:pPr>
                <a:r>
                  <a:rPr lang="en-US" dirty="0">
                    <a:latin typeface="Lucida Console" charset="0"/>
                    <a:cs typeface="Courier New" charset="0"/>
                  </a:rPr>
                  <a:t>false</a:t>
                </a:r>
              </a:p>
            </p:txBody>
          </p:sp>
          <p:sp>
            <p:nvSpPr>
              <p:cNvPr id="1053725" name="Rectangle 29"/>
              <p:cNvSpPr>
                <a:spLocks noChangeArrowheads="1"/>
              </p:cNvSpPr>
              <p:nvPr/>
            </p:nvSpPr>
            <p:spPr bwMode="auto">
              <a:xfrm>
                <a:off x="1008" y="3164"/>
                <a:ext cx="1104"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spcBef>
                    <a:spcPct val="60000"/>
                  </a:spcBef>
                  <a:buClr>
                    <a:srgbClr val="006600"/>
                  </a:buClr>
                  <a:buSzPct val="100000"/>
                  <a:buFont typeface="Wingdings" charset="0"/>
                  <a:buNone/>
                </a:pPr>
                <a:r>
                  <a:rPr lang="en-US" dirty="0">
                    <a:latin typeface="Lucida Console" charset="0"/>
                    <a:cs typeface="Courier New" charset="0"/>
                  </a:rPr>
                  <a:t>true</a:t>
                </a:r>
              </a:p>
            </p:txBody>
          </p:sp>
          <p:sp>
            <p:nvSpPr>
              <p:cNvPr id="1053726" name="Rectangle 30"/>
              <p:cNvSpPr>
                <a:spLocks noChangeArrowheads="1"/>
              </p:cNvSpPr>
              <p:nvPr/>
            </p:nvSpPr>
            <p:spPr bwMode="auto">
              <a:xfrm>
                <a:off x="1008" y="2303"/>
                <a:ext cx="1104"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spcBef>
                    <a:spcPct val="60000"/>
                  </a:spcBef>
                  <a:buClr>
                    <a:srgbClr val="006600"/>
                  </a:buClr>
                  <a:buSzPct val="100000"/>
                  <a:buFont typeface="Wingdings" charset="0"/>
                  <a:buNone/>
                </a:pPr>
                <a:r>
                  <a:rPr lang="en-US" dirty="0">
                    <a:latin typeface="Lucida Console" charset="0"/>
                    <a:cs typeface="Courier New" charset="0"/>
                  </a:rPr>
                  <a:t>false</a:t>
                </a:r>
              </a:p>
            </p:txBody>
          </p:sp>
          <p:sp>
            <p:nvSpPr>
              <p:cNvPr id="1053727" name="Rectangle 31"/>
              <p:cNvSpPr>
                <a:spLocks noChangeArrowheads="1"/>
              </p:cNvSpPr>
              <p:nvPr/>
            </p:nvSpPr>
            <p:spPr bwMode="auto">
              <a:xfrm>
                <a:off x="1008" y="2016"/>
                <a:ext cx="1104" cy="287"/>
              </a:xfrm>
              <a:prstGeom prst="rect">
                <a:avLst/>
              </a:prstGeom>
              <a:solidFill>
                <a:schemeClr val="bg1">
                  <a:lumMod val="85000"/>
                </a:schemeClr>
              </a:solidFill>
              <a:ln>
                <a:noFill/>
              </a:ln>
              <a:effectLst/>
              <a:extLs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sz="1400" dirty="0">
                    <a:latin typeface="Consolas" panose="020B0609020204030204" pitchFamily="49" charset="0"/>
                    <a:cs typeface="Consolas" panose="020B0609020204030204" pitchFamily="49" charset="0"/>
                  </a:rPr>
                  <a:t>a</a:t>
                </a:r>
              </a:p>
            </p:txBody>
          </p:sp>
          <p:sp>
            <p:nvSpPr>
              <p:cNvPr id="1053728" name="Rectangle 32"/>
              <p:cNvSpPr>
                <a:spLocks noChangeArrowheads="1"/>
              </p:cNvSpPr>
              <p:nvPr/>
            </p:nvSpPr>
            <p:spPr bwMode="auto">
              <a:xfrm>
                <a:off x="3216" y="2016"/>
                <a:ext cx="1392" cy="287"/>
              </a:xfrm>
              <a:prstGeom prst="rect">
                <a:avLst/>
              </a:prstGeom>
              <a:solidFill>
                <a:srgbClr val="FF8000">
                  <a:alpha val="41000"/>
                </a:srgbClr>
              </a:solidFill>
              <a:ln>
                <a:noFill/>
              </a:ln>
              <a:effectLst/>
              <a:extLs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sz="1400" dirty="0">
                    <a:latin typeface="Lucida Console" charset="0"/>
                    <a:cs typeface="Courier New" charset="0"/>
                  </a:rPr>
                  <a:t>a &amp;&amp; b</a:t>
                </a:r>
              </a:p>
            </p:txBody>
          </p:sp>
          <p:sp>
            <p:nvSpPr>
              <p:cNvPr id="1053729" name="Rectangle 33"/>
              <p:cNvSpPr>
                <a:spLocks noChangeArrowheads="1"/>
              </p:cNvSpPr>
              <p:nvPr/>
            </p:nvSpPr>
            <p:spPr bwMode="auto">
              <a:xfrm>
                <a:off x="2112" y="2016"/>
                <a:ext cx="1104" cy="287"/>
              </a:xfrm>
              <a:prstGeom prst="rect">
                <a:avLst/>
              </a:prstGeom>
              <a:solidFill>
                <a:schemeClr val="bg1">
                  <a:lumMod val="85000"/>
                </a:schemeClr>
              </a:solidFill>
              <a:ln>
                <a:noFill/>
              </a:ln>
              <a:effectLst/>
              <a:extLs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sz="1400" dirty="0">
                    <a:latin typeface="Lucida Console" charset="0"/>
                    <a:cs typeface="Courier New" charset="0"/>
                  </a:rPr>
                  <a:t>b</a:t>
                </a:r>
              </a:p>
            </p:txBody>
          </p:sp>
          <p:sp>
            <p:nvSpPr>
              <p:cNvPr id="1053730" name="Rectangle 34"/>
              <p:cNvSpPr>
                <a:spLocks noChangeArrowheads="1"/>
              </p:cNvSpPr>
              <p:nvPr/>
            </p:nvSpPr>
            <p:spPr bwMode="auto">
              <a:xfrm>
                <a:off x="3216" y="2303"/>
                <a:ext cx="1392"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spcBef>
                    <a:spcPct val="60000"/>
                  </a:spcBef>
                  <a:buClr>
                    <a:srgbClr val="006600"/>
                  </a:buClr>
                  <a:buSzPct val="100000"/>
                  <a:buFont typeface="Wingdings" charset="0"/>
                  <a:buNone/>
                </a:pPr>
                <a:r>
                  <a:rPr lang="en-US" dirty="0">
                    <a:latin typeface="Lucida Console" charset="0"/>
                    <a:cs typeface="Courier New" charset="0"/>
                  </a:rPr>
                  <a:t>false</a:t>
                </a:r>
              </a:p>
            </p:txBody>
          </p:sp>
          <p:sp>
            <p:nvSpPr>
              <p:cNvPr id="1053731" name="Rectangle 35"/>
              <p:cNvSpPr>
                <a:spLocks noChangeArrowheads="1"/>
              </p:cNvSpPr>
              <p:nvPr/>
            </p:nvSpPr>
            <p:spPr bwMode="auto">
              <a:xfrm>
                <a:off x="2112" y="2303"/>
                <a:ext cx="1104"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spcBef>
                    <a:spcPct val="60000"/>
                  </a:spcBef>
                  <a:buClr>
                    <a:srgbClr val="006600"/>
                  </a:buClr>
                  <a:buSzPct val="100000"/>
                  <a:buFont typeface="Wingdings" charset="0"/>
                  <a:buNone/>
                </a:pPr>
                <a:r>
                  <a:rPr lang="en-US" dirty="0">
                    <a:latin typeface="Lucida Console" charset="0"/>
                    <a:cs typeface="Courier New" charset="0"/>
                  </a:rPr>
                  <a:t>false</a:t>
                </a:r>
              </a:p>
            </p:txBody>
          </p:sp>
          <p:sp>
            <p:nvSpPr>
              <p:cNvPr id="1053732" name="Rectangle 36"/>
              <p:cNvSpPr>
                <a:spLocks noChangeArrowheads="1"/>
              </p:cNvSpPr>
              <p:nvPr/>
            </p:nvSpPr>
            <p:spPr bwMode="auto">
              <a:xfrm>
                <a:off x="3216" y="3164"/>
                <a:ext cx="1392"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buFont typeface="Wingdings" charset="0"/>
                  <a:buNone/>
                </a:pPr>
                <a:r>
                  <a:rPr lang="en-US" dirty="0">
                    <a:latin typeface="Lucida Console" charset="0"/>
                    <a:cs typeface="Courier New" charset="0"/>
                  </a:rPr>
                  <a:t>true</a:t>
                </a:r>
              </a:p>
            </p:txBody>
          </p:sp>
          <p:sp>
            <p:nvSpPr>
              <p:cNvPr id="1053733" name="Rectangle 37"/>
              <p:cNvSpPr>
                <a:spLocks noChangeArrowheads="1"/>
              </p:cNvSpPr>
              <p:nvPr/>
            </p:nvSpPr>
            <p:spPr bwMode="auto">
              <a:xfrm>
                <a:off x="2112" y="3164"/>
                <a:ext cx="1104"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spcBef>
                    <a:spcPct val="60000"/>
                  </a:spcBef>
                  <a:buClr>
                    <a:srgbClr val="006600"/>
                  </a:buClr>
                  <a:buSzPct val="100000"/>
                  <a:buFont typeface="Wingdings" charset="0"/>
                  <a:buNone/>
                </a:pPr>
                <a:r>
                  <a:rPr lang="en-US" dirty="0">
                    <a:latin typeface="Lucida Console" charset="0"/>
                    <a:cs typeface="Courier New" charset="0"/>
                  </a:rPr>
                  <a:t>true</a:t>
                </a:r>
              </a:p>
            </p:txBody>
          </p:sp>
          <p:sp>
            <p:nvSpPr>
              <p:cNvPr id="1053734" name="Line 38"/>
              <p:cNvSpPr>
                <a:spLocks noChangeShapeType="1"/>
              </p:cNvSpPr>
              <p:nvPr/>
            </p:nvSpPr>
            <p:spPr bwMode="auto">
              <a:xfrm>
                <a:off x="1008" y="2016"/>
                <a:ext cx="3600"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35" name="Line 39"/>
              <p:cNvSpPr>
                <a:spLocks noChangeShapeType="1"/>
              </p:cNvSpPr>
              <p:nvPr/>
            </p:nvSpPr>
            <p:spPr bwMode="auto">
              <a:xfrm>
                <a:off x="1008" y="3451"/>
                <a:ext cx="2208" cy="0"/>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36" name="Line 40"/>
              <p:cNvSpPr>
                <a:spLocks noChangeShapeType="1"/>
              </p:cNvSpPr>
              <p:nvPr/>
            </p:nvSpPr>
            <p:spPr bwMode="auto">
              <a:xfrm>
                <a:off x="3216" y="2016"/>
                <a:ext cx="0" cy="1435"/>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37" name="Line 41"/>
              <p:cNvSpPr>
                <a:spLocks noChangeShapeType="1"/>
              </p:cNvSpPr>
              <p:nvPr/>
            </p:nvSpPr>
            <p:spPr bwMode="auto">
              <a:xfrm>
                <a:off x="4608" y="2016"/>
                <a:ext cx="0" cy="1435"/>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38" name="Line 42"/>
              <p:cNvSpPr>
                <a:spLocks noChangeShapeType="1"/>
              </p:cNvSpPr>
              <p:nvPr/>
            </p:nvSpPr>
            <p:spPr bwMode="auto">
              <a:xfrm>
                <a:off x="1008" y="2590"/>
                <a:ext cx="360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39" name="Line 43"/>
              <p:cNvSpPr>
                <a:spLocks noChangeShapeType="1"/>
              </p:cNvSpPr>
              <p:nvPr/>
            </p:nvSpPr>
            <p:spPr bwMode="auto">
              <a:xfrm>
                <a:off x="1008" y="2303"/>
                <a:ext cx="360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40" name="Line 44"/>
              <p:cNvSpPr>
                <a:spLocks noChangeShapeType="1"/>
              </p:cNvSpPr>
              <p:nvPr/>
            </p:nvSpPr>
            <p:spPr bwMode="auto">
              <a:xfrm>
                <a:off x="1008" y="2303"/>
                <a:ext cx="0" cy="1148"/>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41" name="Line 45"/>
              <p:cNvSpPr>
                <a:spLocks noChangeShapeType="1"/>
              </p:cNvSpPr>
              <p:nvPr/>
            </p:nvSpPr>
            <p:spPr bwMode="auto">
              <a:xfrm>
                <a:off x="1008" y="2016"/>
                <a:ext cx="0" cy="287"/>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42" name="Line 46"/>
              <p:cNvSpPr>
                <a:spLocks noChangeShapeType="1"/>
              </p:cNvSpPr>
              <p:nvPr/>
            </p:nvSpPr>
            <p:spPr bwMode="auto">
              <a:xfrm>
                <a:off x="3216" y="3451"/>
                <a:ext cx="1392"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43" name="Line 47"/>
              <p:cNvSpPr>
                <a:spLocks noChangeShapeType="1"/>
              </p:cNvSpPr>
              <p:nvPr/>
            </p:nvSpPr>
            <p:spPr bwMode="auto">
              <a:xfrm>
                <a:off x="2112" y="2016"/>
                <a:ext cx="0" cy="1435"/>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44" name="Line 48"/>
              <p:cNvSpPr>
                <a:spLocks noChangeShapeType="1"/>
              </p:cNvSpPr>
              <p:nvPr/>
            </p:nvSpPr>
            <p:spPr bwMode="auto">
              <a:xfrm>
                <a:off x="1008" y="2877"/>
                <a:ext cx="360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45" name="Line 49"/>
              <p:cNvSpPr>
                <a:spLocks noChangeShapeType="1"/>
              </p:cNvSpPr>
              <p:nvPr/>
            </p:nvSpPr>
            <p:spPr bwMode="auto">
              <a:xfrm>
                <a:off x="1008" y="3164"/>
                <a:ext cx="360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grpSp>
        <p:sp>
          <p:nvSpPr>
            <p:cNvPr id="1053746" name="Rectangle 50"/>
            <p:cNvSpPr>
              <a:spLocks noChangeArrowheads="1"/>
            </p:cNvSpPr>
            <p:nvPr/>
          </p:nvSpPr>
          <p:spPr bwMode="auto">
            <a:xfrm>
              <a:off x="418" y="1590"/>
              <a:ext cx="912" cy="24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342900" indent="-342900" algn="just">
                <a:spcBef>
                  <a:spcPct val="15000"/>
                </a:spcBef>
                <a:buClr>
                  <a:srgbClr val="006600"/>
                </a:buClr>
                <a:buSzPct val="85000"/>
                <a:buFont typeface="Wingdings" charset="0"/>
                <a:buNone/>
              </a:pPr>
              <a:r>
                <a:rPr lang="en-US" sz="1400" dirty="0">
                  <a:latin typeface="Lucida Console" charset="0"/>
                  <a:cs typeface="Arial Unicode MS" charset="0"/>
                </a:rPr>
                <a:t>&amp;&amp;  (and)</a:t>
              </a:r>
            </a:p>
          </p:txBody>
        </p:sp>
      </p:grpSp>
      <p:grpSp>
        <p:nvGrpSpPr>
          <p:cNvPr id="1053747" name="Group 51"/>
          <p:cNvGrpSpPr>
            <a:grpSpLocks/>
          </p:cNvGrpSpPr>
          <p:nvPr/>
        </p:nvGrpSpPr>
        <p:grpSpPr bwMode="auto">
          <a:xfrm>
            <a:off x="4769449" y="2419126"/>
            <a:ext cx="3343275" cy="2180997"/>
            <a:chOff x="2982" y="1582"/>
            <a:chExt cx="2106" cy="1730"/>
          </a:xfrm>
        </p:grpSpPr>
        <p:sp>
          <p:nvSpPr>
            <p:cNvPr id="1053748" name="Rectangle 52"/>
            <p:cNvSpPr>
              <a:spLocks noChangeArrowheads="1"/>
            </p:cNvSpPr>
            <p:nvPr/>
          </p:nvSpPr>
          <p:spPr bwMode="auto">
            <a:xfrm>
              <a:off x="4290" y="2738"/>
              <a:ext cx="798"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buFont typeface="Wingdings" charset="0"/>
                <a:buNone/>
              </a:pPr>
              <a:r>
                <a:rPr lang="en-US" dirty="0">
                  <a:latin typeface="Lucida Console" charset="0"/>
                  <a:cs typeface="Courier New" charset="0"/>
                </a:rPr>
                <a:t>true</a:t>
              </a:r>
            </a:p>
          </p:txBody>
        </p:sp>
        <p:sp>
          <p:nvSpPr>
            <p:cNvPr id="1053749" name="Rectangle 53"/>
            <p:cNvSpPr>
              <a:spLocks noChangeArrowheads="1"/>
            </p:cNvSpPr>
            <p:nvPr/>
          </p:nvSpPr>
          <p:spPr bwMode="auto">
            <a:xfrm>
              <a:off x="3657" y="2738"/>
              <a:ext cx="633"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Lucida Console" charset="0"/>
                  <a:cs typeface="Courier New" charset="0"/>
                </a:rPr>
                <a:t>false</a:t>
              </a:r>
            </a:p>
          </p:txBody>
        </p:sp>
        <p:sp>
          <p:nvSpPr>
            <p:cNvPr id="1053750" name="Rectangle 54"/>
            <p:cNvSpPr>
              <a:spLocks noChangeArrowheads="1"/>
            </p:cNvSpPr>
            <p:nvPr/>
          </p:nvSpPr>
          <p:spPr bwMode="auto">
            <a:xfrm>
              <a:off x="3024" y="2738"/>
              <a:ext cx="633"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Lucida Console" charset="0"/>
                  <a:cs typeface="Courier New" charset="0"/>
                </a:rPr>
                <a:t>true</a:t>
              </a:r>
            </a:p>
          </p:txBody>
        </p:sp>
        <p:sp>
          <p:nvSpPr>
            <p:cNvPr id="1053751" name="Rectangle 55"/>
            <p:cNvSpPr>
              <a:spLocks noChangeArrowheads="1"/>
            </p:cNvSpPr>
            <p:nvPr/>
          </p:nvSpPr>
          <p:spPr bwMode="auto">
            <a:xfrm>
              <a:off x="4290" y="2451"/>
              <a:ext cx="798"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buFont typeface="Wingdings" charset="0"/>
                <a:buNone/>
              </a:pPr>
              <a:r>
                <a:rPr lang="en-US" dirty="0">
                  <a:latin typeface="Lucida Console" charset="0"/>
                  <a:cs typeface="Courier New" charset="0"/>
                </a:rPr>
                <a:t>true</a:t>
              </a:r>
            </a:p>
          </p:txBody>
        </p:sp>
        <p:sp>
          <p:nvSpPr>
            <p:cNvPr id="1053752" name="Rectangle 56"/>
            <p:cNvSpPr>
              <a:spLocks noChangeArrowheads="1"/>
            </p:cNvSpPr>
            <p:nvPr/>
          </p:nvSpPr>
          <p:spPr bwMode="auto">
            <a:xfrm>
              <a:off x="3657" y="2451"/>
              <a:ext cx="633"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Lucida Console" charset="0"/>
                  <a:cs typeface="Courier New" charset="0"/>
                </a:rPr>
                <a:t>true</a:t>
              </a:r>
            </a:p>
          </p:txBody>
        </p:sp>
        <p:sp>
          <p:nvSpPr>
            <p:cNvPr id="1053753" name="Rectangle 57"/>
            <p:cNvSpPr>
              <a:spLocks noChangeArrowheads="1"/>
            </p:cNvSpPr>
            <p:nvPr/>
          </p:nvSpPr>
          <p:spPr bwMode="auto">
            <a:xfrm>
              <a:off x="3024" y="2451"/>
              <a:ext cx="633"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Lucida Console" charset="0"/>
                  <a:cs typeface="Courier New" charset="0"/>
                </a:rPr>
                <a:t>false</a:t>
              </a:r>
            </a:p>
          </p:txBody>
        </p:sp>
        <p:sp>
          <p:nvSpPr>
            <p:cNvPr id="1053754" name="Rectangle 58"/>
            <p:cNvSpPr>
              <a:spLocks noChangeArrowheads="1"/>
            </p:cNvSpPr>
            <p:nvPr/>
          </p:nvSpPr>
          <p:spPr bwMode="auto">
            <a:xfrm>
              <a:off x="3024" y="3025"/>
              <a:ext cx="633"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Lucida Console" charset="0"/>
                  <a:cs typeface="Courier New" charset="0"/>
                </a:rPr>
                <a:t>true</a:t>
              </a:r>
            </a:p>
          </p:txBody>
        </p:sp>
        <p:sp>
          <p:nvSpPr>
            <p:cNvPr id="1053755" name="Rectangle 59"/>
            <p:cNvSpPr>
              <a:spLocks noChangeArrowheads="1"/>
            </p:cNvSpPr>
            <p:nvPr/>
          </p:nvSpPr>
          <p:spPr bwMode="auto">
            <a:xfrm>
              <a:off x="3024" y="2164"/>
              <a:ext cx="633"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Lucida Console" charset="0"/>
                  <a:cs typeface="Courier New" charset="0"/>
                </a:rPr>
                <a:t>false</a:t>
              </a:r>
            </a:p>
          </p:txBody>
        </p:sp>
        <p:sp>
          <p:nvSpPr>
            <p:cNvPr id="1053756" name="Rectangle 60"/>
            <p:cNvSpPr>
              <a:spLocks noChangeArrowheads="1"/>
            </p:cNvSpPr>
            <p:nvPr/>
          </p:nvSpPr>
          <p:spPr bwMode="auto">
            <a:xfrm>
              <a:off x="3024" y="1877"/>
              <a:ext cx="633" cy="287"/>
            </a:xfrm>
            <a:prstGeom prst="rect">
              <a:avLst/>
            </a:prstGeom>
            <a:solidFill>
              <a:schemeClr val="bg1">
                <a:lumMod val="85000"/>
              </a:schemeClr>
            </a:solidFill>
            <a:ln>
              <a:noFill/>
            </a:ln>
            <a:effectLst/>
            <a:extLs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sz="1400" dirty="0">
                  <a:latin typeface="Lucida Console" charset="0"/>
                  <a:cs typeface="Courier New" charset="0"/>
                </a:rPr>
                <a:t>a</a:t>
              </a:r>
            </a:p>
          </p:txBody>
        </p:sp>
        <p:sp>
          <p:nvSpPr>
            <p:cNvPr id="1053757" name="Rectangle 61"/>
            <p:cNvSpPr>
              <a:spLocks noChangeArrowheads="1"/>
            </p:cNvSpPr>
            <p:nvPr/>
          </p:nvSpPr>
          <p:spPr bwMode="auto">
            <a:xfrm>
              <a:off x="4290" y="1877"/>
              <a:ext cx="798" cy="287"/>
            </a:xfrm>
            <a:prstGeom prst="rect">
              <a:avLst/>
            </a:prstGeom>
            <a:solidFill>
              <a:srgbClr val="FF8000">
                <a:alpha val="37000"/>
              </a:srgbClr>
            </a:solidFill>
            <a:ln>
              <a:noFill/>
            </a:ln>
            <a:effectLst/>
            <a:extLs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sz="1400" dirty="0">
                  <a:latin typeface="Lucida Console" charset="0"/>
                  <a:cs typeface="Courier New" charset="0"/>
                </a:rPr>
                <a:t>a || b</a:t>
              </a:r>
            </a:p>
          </p:txBody>
        </p:sp>
        <p:sp>
          <p:nvSpPr>
            <p:cNvPr id="1053758" name="Rectangle 62"/>
            <p:cNvSpPr>
              <a:spLocks noChangeArrowheads="1"/>
            </p:cNvSpPr>
            <p:nvPr/>
          </p:nvSpPr>
          <p:spPr bwMode="auto">
            <a:xfrm>
              <a:off x="3657" y="1877"/>
              <a:ext cx="633" cy="287"/>
            </a:xfrm>
            <a:prstGeom prst="rect">
              <a:avLst/>
            </a:prstGeom>
            <a:solidFill>
              <a:schemeClr val="bg1">
                <a:lumMod val="85000"/>
              </a:schemeClr>
            </a:solidFill>
            <a:ln>
              <a:noFill/>
            </a:ln>
            <a:effectLst/>
            <a:extLs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sz="1400" dirty="0">
                  <a:latin typeface="Lucida Console" charset="0"/>
                  <a:cs typeface="Courier New" charset="0"/>
                </a:rPr>
                <a:t>b</a:t>
              </a:r>
            </a:p>
          </p:txBody>
        </p:sp>
        <p:sp>
          <p:nvSpPr>
            <p:cNvPr id="1053759" name="Rectangle 63"/>
            <p:cNvSpPr>
              <a:spLocks noChangeArrowheads="1"/>
            </p:cNvSpPr>
            <p:nvPr/>
          </p:nvSpPr>
          <p:spPr bwMode="auto">
            <a:xfrm>
              <a:off x="4290" y="2164"/>
              <a:ext cx="798"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Lucida Console" charset="0"/>
                  <a:cs typeface="Courier New" charset="0"/>
                </a:rPr>
                <a:t>false</a:t>
              </a:r>
            </a:p>
          </p:txBody>
        </p:sp>
        <p:sp>
          <p:nvSpPr>
            <p:cNvPr id="1053760" name="Rectangle 64"/>
            <p:cNvSpPr>
              <a:spLocks noChangeArrowheads="1"/>
            </p:cNvSpPr>
            <p:nvPr/>
          </p:nvSpPr>
          <p:spPr bwMode="auto">
            <a:xfrm>
              <a:off x="3657" y="2164"/>
              <a:ext cx="633"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Lucida Console" charset="0"/>
                  <a:cs typeface="Courier New" charset="0"/>
                </a:rPr>
                <a:t>false</a:t>
              </a:r>
            </a:p>
          </p:txBody>
        </p:sp>
        <p:sp>
          <p:nvSpPr>
            <p:cNvPr id="1053761" name="Rectangle 65"/>
            <p:cNvSpPr>
              <a:spLocks noChangeArrowheads="1"/>
            </p:cNvSpPr>
            <p:nvPr/>
          </p:nvSpPr>
          <p:spPr bwMode="auto">
            <a:xfrm>
              <a:off x="4290" y="3025"/>
              <a:ext cx="798"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buFont typeface="Wingdings" charset="0"/>
                <a:buNone/>
              </a:pPr>
              <a:r>
                <a:rPr lang="en-US" dirty="0">
                  <a:latin typeface="Lucida Console" charset="0"/>
                  <a:cs typeface="Courier New" charset="0"/>
                </a:rPr>
                <a:t>true</a:t>
              </a:r>
            </a:p>
          </p:txBody>
        </p:sp>
        <p:sp>
          <p:nvSpPr>
            <p:cNvPr id="1053762" name="Rectangle 66"/>
            <p:cNvSpPr>
              <a:spLocks noChangeArrowheads="1"/>
            </p:cNvSpPr>
            <p:nvPr/>
          </p:nvSpPr>
          <p:spPr bwMode="auto">
            <a:xfrm>
              <a:off x="3657" y="3025"/>
              <a:ext cx="633"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Lucida Console" charset="0"/>
                  <a:cs typeface="Courier New" charset="0"/>
                </a:rPr>
                <a:t>true</a:t>
              </a:r>
            </a:p>
          </p:txBody>
        </p:sp>
        <p:sp>
          <p:nvSpPr>
            <p:cNvPr id="1053763" name="Line 67"/>
            <p:cNvSpPr>
              <a:spLocks noChangeShapeType="1"/>
            </p:cNvSpPr>
            <p:nvPr/>
          </p:nvSpPr>
          <p:spPr bwMode="auto">
            <a:xfrm>
              <a:off x="3024" y="1877"/>
              <a:ext cx="2064"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64" name="Line 68"/>
            <p:cNvSpPr>
              <a:spLocks noChangeShapeType="1"/>
            </p:cNvSpPr>
            <p:nvPr/>
          </p:nvSpPr>
          <p:spPr bwMode="auto">
            <a:xfrm>
              <a:off x="3024" y="3312"/>
              <a:ext cx="1266" cy="0"/>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65" name="Line 69"/>
            <p:cNvSpPr>
              <a:spLocks noChangeShapeType="1"/>
            </p:cNvSpPr>
            <p:nvPr/>
          </p:nvSpPr>
          <p:spPr bwMode="auto">
            <a:xfrm>
              <a:off x="4290" y="1877"/>
              <a:ext cx="0" cy="1435"/>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66" name="Line 70"/>
            <p:cNvSpPr>
              <a:spLocks noChangeShapeType="1"/>
            </p:cNvSpPr>
            <p:nvPr/>
          </p:nvSpPr>
          <p:spPr bwMode="auto">
            <a:xfrm>
              <a:off x="5088" y="1877"/>
              <a:ext cx="0" cy="1435"/>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67" name="Line 71"/>
            <p:cNvSpPr>
              <a:spLocks noChangeShapeType="1"/>
            </p:cNvSpPr>
            <p:nvPr/>
          </p:nvSpPr>
          <p:spPr bwMode="auto">
            <a:xfrm>
              <a:off x="3024" y="2451"/>
              <a:ext cx="2064"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68" name="Line 72"/>
            <p:cNvSpPr>
              <a:spLocks noChangeShapeType="1"/>
            </p:cNvSpPr>
            <p:nvPr/>
          </p:nvSpPr>
          <p:spPr bwMode="auto">
            <a:xfrm>
              <a:off x="3024" y="2164"/>
              <a:ext cx="2064"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69" name="Line 73"/>
            <p:cNvSpPr>
              <a:spLocks noChangeShapeType="1"/>
            </p:cNvSpPr>
            <p:nvPr/>
          </p:nvSpPr>
          <p:spPr bwMode="auto">
            <a:xfrm>
              <a:off x="3024" y="2164"/>
              <a:ext cx="0" cy="1148"/>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70" name="Line 74"/>
            <p:cNvSpPr>
              <a:spLocks noChangeShapeType="1"/>
            </p:cNvSpPr>
            <p:nvPr/>
          </p:nvSpPr>
          <p:spPr bwMode="auto">
            <a:xfrm>
              <a:off x="3024" y="1877"/>
              <a:ext cx="0" cy="287"/>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71" name="Line 75"/>
            <p:cNvSpPr>
              <a:spLocks noChangeShapeType="1"/>
            </p:cNvSpPr>
            <p:nvPr/>
          </p:nvSpPr>
          <p:spPr bwMode="auto">
            <a:xfrm>
              <a:off x="4290" y="3312"/>
              <a:ext cx="798"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72" name="Line 76"/>
            <p:cNvSpPr>
              <a:spLocks noChangeShapeType="1"/>
            </p:cNvSpPr>
            <p:nvPr/>
          </p:nvSpPr>
          <p:spPr bwMode="auto">
            <a:xfrm>
              <a:off x="3657" y="1877"/>
              <a:ext cx="0" cy="1435"/>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73" name="Line 77"/>
            <p:cNvSpPr>
              <a:spLocks noChangeShapeType="1"/>
            </p:cNvSpPr>
            <p:nvPr/>
          </p:nvSpPr>
          <p:spPr bwMode="auto">
            <a:xfrm>
              <a:off x="3024" y="2738"/>
              <a:ext cx="2064"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74" name="Line 78"/>
            <p:cNvSpPr>
              <a:spLocks noChangeShapeType="1"/>
            </p:cNvSpPr>
            <p:nvPr/>
          </p:nvSpPr>
          <p:spPr bwMode="auto">
            <a:xfrm>
              <a:off x="3024" y="3025"/>
              <a:ext cx="2064"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75" name="Rectangle 79"/>
            <p:cNvSpPr>
              <a:spLocks noChangeArrowheads="1"/>
            </p:cNvSpPr>
            <p:nvPr/>
          </p:nvSpPr>
          <p:spPr bwMode="auto">
            <a:xfrm>
              <a:off x="2982" y="1582"/>
              <a:ext cx="648" cy="24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342900" indent="-342900" algn="just">
                <a:spcBef>
                  <a:spcPct val="15000"/>
                </a:spcBef>
                <a:buClr>
                  <a:srgbClr val="006600"/>
                </a:buClr>
                <a:buSzPct val="85000"/>
                <a:buFont typeface="Wingdings" charset="0"/>
                <a:buNone/>
              </a:pPr>
              <a:r>
                <a:rPr lang="en-US" sz="1400" dirty="0">
                  <a:latin typeface="Lucida Console" charset="0"/>
                  <a:cs typeface="Arial Unicode MS" charset="0"/>
                </a:rPr>
                <a:t>|| (or)</a:t>
              </a:r>
            </a:p>
          </p:txBody>
        </p:sp>
      </p:grpSp>
      <p:sp>
        <p:nvSpPr>
          <p:cNvPr id="1053776" name="Rectangle 80"/>
          <p:cNvSpPr>
            <a:spLocks noGrp="1" noChangeArrowheads="1"/>
          </p:cNvSpPr>
          <p:nvPr>
            <p:ph type="body" idx="1"/>
          </p:nvPr>
        </p:nvSpPr>
        <p:spPr>
          <a:xfrm>
            <a:off x="3312124" y="1221108"/>
            <a:ext cx="4800600" cy="636403"/>
          </a:xfrm>
          <a:noFill/>
          <a:ln/>
        </p:spPr>
        <p:txBody>
          <a:bodyPr/>
          <a:lstStyle/>
          <a:p>
            <a:pPr>
              <a:lnSpc>
                <a:spcPct val="100000"/>
              </a:lnSpc>
              <a:spcBef>
                <a:spcPts val="1800"/>
              </a:spcBef>
              <a:buFont typeface="Wingdings" charset="0"/>
              <a:buNone/>
            </a:pPr>
            <a:r>
              <a:rPr lang="en-US" sz="1600" u="sng" dirty="0">
                <a:solidFill>
                  <a:schemeClr val="tx1"/>
                </a:solidFill>
              </a:rPr>
              <a:t>Truth table:</a:t>
            </a:r>
            <a:r>
              <a:rPr lang="en-US" sz="1600" dirty="0">
                <a:solidFill>
                  <a:schemeClr val="tx1"/>
                </a:solidFill>
              </a:rPr>
              <a:t>  gives the output of a Boolean function</a:t>
            </a:r>
            <a:br>
              <a:rPr lang="en-US" sz="1600" dirty="0">
                <a:solidFill>
                  <a:schemeClr val="tx1"/>
                </a:solidFill>
              </a:rPr>
            </a:br>
            <a:r>
              <a:rPr lang="en-US" sz="1600" dirty="0">
                <a:solidFill>
                  <a:schemeClr val="tx1"/>
                </a:solidFill>
              </a:rPr>
              <a:t>(in this case, Not, And, Or) for every possible input</a:t>
            </a:r>
          </a:p>
        </p:txBody>
      </p:sp>
      <p:sp>
        <p:nvSpPr>
          <p:cNvPr id="1053777" name="Rectangle 81"/>
          <p:cNvSpPr>
            <a:spLocks noChangeArrowheads="1"/>
          </p:cNvSpPr>
          <p:nvPr/>
        </p:nvSpPr>
        <p:spPr bwMode="auto">
          <a:xfrm>
            <a:off x="578449" y="4921323"/>
            <a:ext cx="8382000" cy="142067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algn="l">
              <a:lnSpc>
                <a:spcPct val="90000"/>
              </a:lnSpc>
              <a:spcBef>
                <a:spcPct val="30000"/>
              </a:spcBef>
              <a:buClr>
                <a:srgbClr val="006600"/>
              </a:buClr>
              <a:buSzPct val="60000"/>
            </a:pPr>
            <a:r>
              <a:rPr lang="en-US" sz="1800" u="sng" dirty="0">
                <a:solidFill>
                  <a:srgbClr val="000000"/>
                </a:solidFill>
                <a:latin typeface="Times New Roman"/>
                <a:cs typeface="Times New Roman"/>
              </a:rPr>
              <a:t>In other words</a:t>
            </a:r>
          </a:p>
          <a:p>
            <a:pPr algn="l">
              <a:lnSpc>
                <a:spcPct val="90000"/>
              </a:lnSpc>
              <a:spcBef>
                <a:spcPct val="30000"/>
              </a:spcBef>
              <a:buSzPct val="100000"/>
            </a:pPr>
            <a:r>
              <a:rPr lang="en-US" sz="1600" dirty="0">
                <a:solidFill>
                  <a:srgbClr val="000000"/>
                </a:solidFill>
                <a:latin typeface="Consolas"/>
                <a:cs typeface="Consolas"/>
              </a:rPr>
              <a:t>!a</a:t>
            </a:r>
            <a:r>
              <a:rPr lang="en-US" sz="1800" dirty="0">
                <a:solidFill>
                  <a:srgbClr val="000000"/>
                </a:solidFill>
                <a:latin typeface="Times New Roman"/>
                <a:cs typeface="Times New Roman"/>
              </a:rPr>
              <a:t> is true iff </a:t>
            </a:r>
            <a:r>
              <a:rPr lang="en-US" sz="1600" dirty="0">
                <a:solidFill>
                  <a:srgbClr val="000000"/>
                </a:solidFill>
                <a:latin typeface="Consolas"/>
                <a:cs typeface="Consolas"/>
              </a:rPr>
              <a:t>a</a:t>
            </a:r>
            <a:r>
              <a:rPr lang="en-US" sz="1800" dirty="0">
                <a:solidFill>
                  <a:srgbClr val="000000"/>
                </a:solidFill>
                <a:latin typeface="Times New Roman"/>
                <a:cs typeface="Times New Roman"/>
              </a:rPr>
              <a:t> is false</a:t>
            </a:r>
          </a:p>
          <a:p>
            <a:pPr algn="l">
              <a:lnSpc>
                <a:spcPct val="90000"/>
              </a:lnSpc>
              <a:spcBef>
                <a:spcPct val="30000"/>
              </a:spcBef>
              <a:buSzPct val="100000"/>
            </a:pPr>
            <a:r>
              <a:rPr lang="en-US" sz="1600" dirty="0">
                <a:solidFill>
                  <a:srgbClr val="000000"/>
                </a:solidFill>
                <a:latin typeface="Consolas"/>
                <a:cs typeface="Consolas"/>
              </a:rPr>
              <a:t>(a</a:t>
            </a:r>
            <a:r>
              <a:rPr lang="en-US" sz="1800" dirty="0">
                <a:solidFill>
                  <a:srgbClr val="000000"/>
                </a:solidFill>
                <a:latin typeface="Times New Roman"/>
                <a:cs typeface="Times New Roman"/>
              </a:rPr>
              <a:t> </a:t>
            </a:r>
            <a:r>
              <a:rPr lang="en-US" sz="1600" dirty="0">
                <a:solidFill>
                  <a:srgbClr val="000000"/>
                </a:solidFill>
                <a:latin typeface="Consolas"/>
                <a:cs typeface="Consolas"/>
              </a:rPr>
              <a:t>&amp;&amp;</a:t>
            </a:r>
            <a:r>
              <a:rPr lang="en-US" sz="1800" dirty="0">
                <a:solidFill>
                  <a:srgbClr val="000000"/>
                </a:solidFill>
                <a:latin typeface="Times New Roman"/>
                <a:cs typeface="Times New Roman"/>
              </a:rPr>
              <a:t> </a:t>
            </a:r>
            <a:r>
              <a:rPr lang="en-US" sz="1600" dirty="0">
                <a:solidFill>
                  <a:srgbClr val="000000"/>
                </a:solidFill>
                <a:latin typeface="Consolas"/>
                <a:cs typeface="Consolas"/>
              </a:rPr>
              <a:t>b)</a:t>
            </a:r>
            <a:r>
              <a:rPr lang="en-US" sz="1800" dirty="0">
                <a:solidFill>
                  <a:srgbClr val="000000"/>
                </a:solidFill>
                <a:latin typeface="Times New Roman"/>
                <a:cs typeface="Times New Roman"/>
              </a:rPr>
              <a:t> is true iff both </a:t>
            </a:r>
            <a:r>
              <a:rPr lang="en-US" sz="1600" dirty="0">
                <a:solidFill>
                  <a:srgbClr val="000000"/>
                </a:solidFill>
                <a:latin typeface="Consolas"/>
                <a:cs typeface="Consolas"/>
              </a:rPr>
              <a:t>a</a:t>
            </a:r>
            <a:r>
              <a:rPr lang="en-US" sz="1800" dirty="0">
                <a:solidFill>
                  <a:srgbClr val="000000"/>
                </a:solidFill>
                <a:latin typeface="Times New Roman"/>
                <a:cs typeface="Times New Roman"/>
              </a:rPr>
              <a:t> and </a:t>
            </a:r>
            <a:r>
              <a:rPr lang="en-US" sz="1600" dirty="0">
                <a:solidFill>
                  <a:srgbClr val="000000"/>
                </a:solidFill>
                <a:latin typeface="Consolas"/>
                <a:cs typeface="Consolas"/>
              </a:rPr>
              <a:t>b</a:t>
            </a:r>
            <a:r>
              <a:rPr lang="en-US" sz="1800" dirty="0">
                <a:solidFill>
                  <a:srgbClr val="000000"/>
                </a:solidFill>
                <a:latin typeface="Times New Roman"/>
                <a:cs typeface="Times New Roman"/>
              </a:rPr>
              <a:t> are true</a:t>
            </a:r>
          </a:p>
          <a:p>
            <a:pPr>
              <a:lnSpc>
                <a:spcPct val="90000"/>
              </a:lnSpc>
              <a:spcBef>
                <a:spcPct val="30000"/>
              </a:spcBef>
              <a:buSzPct val="100000"/>
            </a:pPr>
            <a:r>
              <a:rPr lang="en-US" sz="1600" dirty="0">
                <a:solidFill>
                  <a:srgbClr val="000000"/>
                </a:solidFill>
                <a:latin typeface="Consolas"/>
                <a:cs typeface="Consolas"/>
              </a:rPr>
              <a:t>(a</a:t>
            </a:r>
            <a:r>
              <a:rPr lang="en-US" sz="1800" dirty="0">
                <a:solidFill>
                  <a:srgbClr val="000000"/>
                </a:solidFill>
                <a:latin typeface="Times New Roman"/>
                <a:cs typeface="Times New Roman"/>
              </a:rPr>
              <a:t> </a:t>
            </a:r>
            <a:r>
              <a:rPr lang="en-US" sz="1600" dirty="0">
                <a:solidFill>
                  <a:srgbClr val="000000"/>
                </a:solidFill>
                <a:latin typeface="Consolas"/>
                <a:cs typeface="Consolas"/>
              </a:rPr>
              <a:t>||</a:t>
            </a:r>
            <a:r>
              <a:rPr lang="en-US" sz="1800" dirty="0">
                <a:solidFill>
                  <a:srgbClr val="000000"/>
                </a:solidFill>
                <a:latin typeface="Times New Roman"/>
                <a:cs typeface="Times New Roman"/>
              </a:rPr>
              <a:t> </a:t>
            </a:r>
            <a:r>
              <a:rPr lang="en-US" sz="1600" dirty="0">
                <a:solidFill>
                  <a:srgbClr val="000000"/>
                </a:solidFill>
                <a:latin typeface="Consolas"/>
                <a:cs typeface="Consolas"/>
              </a:rPr>
              <a:t>b)</a:t>
            </a:r>
            <a:r>
              <a:rPr lang="en-US" sz="1600" dirty="0">
                <a:solidFill>
                  <a:srgbClr val="000000"/>
                </a:solidFill>
                <a:latin typeface="Times New Roman"/>
                <a:cs typeface="Times New Roman"/>
              </a:rPr>
              <a:t> </a:t>
            </a:r>
            <a:r>
              <a:rPr lang="en-US" sz="1800" dirty="0">
                <a:solidFill>
                  <a:srgbClr val="000000"/>
                </a:solidFill>
                <a:latin typeface="Times New Roman"/>
                <a:cs typeface="Times New Roman"/>
              </a:rPr>
              <a:t>is true iff either </a:t>
            </a:r>
            <a:r>
              <a:rPr lang="en-US" sz="1600" dirty="0">
                <a:solidFill>
                  <a:srgbClr val="000000"/>
                </a:solidFill>
                <a:latin typeface="Consolas"/>
                <a:cs typeface="Consolas"/>
              </a:rPr>
              <a:t>a</a:t>
            </a:r>
            <a:r>
              <a:rPr lang="en-US" sz="1800" dirty="0">
                <a:solidFill>
                  <a:srgbClr val="000000"/>
                </a:solidFill>
                <a:latin typeface="Times New Roman"/>
                <a:cs typeface="Times New Roman"/>
              </a:rPr>
              <a:t> or </a:t>
            </a:r>
            <a:r>
              <a:rPr lang="en-US" sz="1600" dirty="0">
                <a:solidFill>
                  <a:srgbClr val="000000"/>
                </a:solidFill>
                <a:latin typeface="Consolas"/>
                <a:cs typeface="Consolas"/>
              </a:rPr>
              <a:t>b</a:t>
            </a:r>
            <a:r>
              <a:rPr lang="en-US" sz="1800" dirty="0">
                <a:solidFill>
                  <a:srgbClr val="000000"/>
                </a:solidFill>
                <a:latin typeface="Times New Roman"/>
                <a:cs typeface="Times New Roman"/>
              </a:rPr>
              <a:t> or both are true</a:t>
            </a:r>
          </a:p>
        </p:txBody>
      </p:sp>
    </p:spTree>
    <p:extLst>
      <p:ext uri="{BB962C8B-B14F-4D97-AF65-F5344CB8AC3E}">
        <p14:creationId xmlns:p14="http://schemas.microsoft.com/office/powerpoint/2010/main" val="1327693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537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3777"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lstStyle/>
          <a:p>
            <a:r>
              <a:rPr kumimoji="0" lang="en-US" dirty="0"/>
              <a:t>Example: leap year</a:t>
            </a:r>
          </a:p>
        </p:txBody>
      </p:sp>
      <p:sp>
        <p:nvSpPr>
          <p:cNvPr id="8" name="Rectangle 3"/>
          <p:cNvSpPr txBox="1">
            <a:spLocks noChangeArrowheads="1"/>
          </p:cNvSpPr>
          <p:nvPr/>
        </p:nvSpPr>
        <p:spPr bwMode="auto">
          <a:xfrm>
            <a:off x="645627" y="824327"/>
            <a:ext cx="7848600" cy="125638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chemeClr val="tx1"/>
              </a:buClr>
              <a:buSzPct val="80000"/>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buNone/>
            </a:pPr>
            <a:r>
              <a:rPr kumimoji="0" lang="en-US" sz="1800" u="sng" dirty="0">
                <a:solidFill>
                  <a:srgbClr val="000000"/>
                </a:solidFill>
              </a:rPr>
              <a:t>Task:</a:t>
            </a:r>
            <a:r>
              <a:rPr kumimoji="0" lang="en-US" sz="1800" dirty="0">
                <a:solidFill>
                  <a:srgbClr val="000000"/>
                </a:solidFill>
              </a:rPr>
              <a:t> determine if a given year is a leap year (</a:t>
            </a:r>
            <a:r>
              <a:rPr kumimoji="0" lang="he-IL" sz="1800" dirty="0">
                <a:solidFill>
                  <a:srgbClr val="000000"/>
                </a:solidFill>
                <a:latin typeface="Times New Roman" panose="02020603050405020304" pitchFamily="18" charset="0"/>
                <a:cs typeface="Times New Roman" panose="02020603050405020304" pitchFamily="18" charset="0"/>
              </a:rPr>
              <a:t>שנה מעוברת</a:t>
            </a:r>
            <a:r>
              <a:rPr kumimoji="0" lang="en-US" sz="1800" dirty="0">
                <a:solidFill>
                  <a:srgbClr val="000000"/>
                </a:solidFill>
              </a:rPr>
              <a:t>)</a:t>
            </a:r>
          </a:p>
          <a:p>
            <a:pPr marL="0" indent="0">
              <a:spcBef>
                <a:spcPts val="600"/>
              </a:spcBef>
              <a:buNone/>
            </a:pPr>
            <a:r>
              <a:rPr kumimoji="0" lang="en-US" sz="1800" dirty="0">
                <a:solidFill>
                  <a:srgbClr val="000000"/>
                </a:solidFill>
              </a:rPr>
              <a:t>Rule: yes if the year is  (i) divisible by 400 or</a:t>
            </a:r>
            <a:br>
              <a:rPr kumimoji="0" lang="en-US" sz="1800" dirty="0">
                <a:solidFill>
                  <a:srgbClr val="000000"/>
                </a:solidFill>
              </a:rPr>
            </a:br>
            <a:r>
              <a:rPr kumimoji="0" lang="en-US" sz="1800" dirty="0">
                <a:solidFill>
                  <a:srgbClr val="000000"/>
                </a:solidFill>
              </a:rPr>
              <a:t>                                      (ii) divisible by 4 but not by 100</a:t>
            </a:r>
          </a:p>
        </p:txBody>
      </p:sp>
      <p:sp>
        <p:nvSpPr>
          <p:cNvPr id="51206" name="Rectangle 5"/>
          <p:cNvSpPr>
            <a:spLocks noChangeArrowheads="1"/>
          </p:cNvSpPr>
          <p:nvPr/>
        </p:nvSpPr>
        <p:spPr bwMode="auto">
          <a:xfrm>
            <a:off x="665875" y="2149281"/>
            <a:ext cx="6966372" cy="2901690"/>
          </a:xfrm>
          <a:prstGeom prst="rect">
            <a:avLst/>
          </a:prstGeom>
          <a:solidFill>
            <a:schemeClr val="bg1"/>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251999" tIns="182880" rIns="92075" bIns="182880" anchor="t" anchorCtr="0">
            <a:prstTxWarp prst="textNoShape">
              <a:avLst/>
            </a:prstTxWarp>
            <a:noAutofit/>
          </a:bodyPr>
          <a:lstStyle/>
          <a:p>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class</a:t>
            </a:r>
            <a:r>
              <a:rPr lang="en-US" dirty="0">
                <a:solidFill>
                  <a:srgbClr val="000000"/>
                </a:solidFill>
                <a:latin typeface="Consolas"/>
                <a:ea typeface="Monaco"/>
                <a:cs typeface="Consolas"/>
              </a:rPr>
              <a:t> </a:t>
            </a:r>
            <a:r>
              <a:rPr lang="en-US">
                <a:solidFill>
                  <a:srgbClr val="000000"/>
                </a:solidFill>
                <a:latin typeface="Consolas"/>
                <a:ea typeface="Monaco"/>
                <a:cs typeface="Consolas"/>
              </a:rPr>
              <a:t>LeapYear</a:t>
            </a:r>
            <a:r>
              <a:rPr lang="en-US" dirty="0">
                <a:solidFill>
                  <a:srgbClr val="000000"/>
                </a:solidFill>
                <a:latin typeface="Consolas"/>
                <a:ea typeface="Monaco"/>
                <a:cs typeface="Consolas"/>
              </a:rPr>
              <a:t> {</a:t>
            </a:r>
          </a:p>
          <a:p>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static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void</a:t>
            </a:r>
            <a:r>
              <a:rPr lang="en-US" dirty="0">
                <a:solidFill>
                  <a:srgbClr val="000000"/>
                </a:solidFill>
                <a:latin typeface="Consolas"/>
                <a:ea typeface="Monaco"/>
                <a:cs typeface="Consolas"/>
              </a:rPr>
              <a:t> main(String[] </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 {</a:t>
            </a:r>
          </a:p>
          <a:p>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int</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year</a:t>
            </a:r>
            <a:r>
              <a:rPr lang="en-US" dirty="0">
                <a:solidFill>
                  <a:srgbClr val="000000"/>
                </a:solidFill>
                <a:latin typeface="Consolas"/>
                <a:ea typeface="Monaco"/>
                <a:cs typeface="Consolas"/>
              </a:rPr>
              <a:t> = Integer.parseInt(</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[0]);</a:t>
            </a:r>
          </a:p>
          <a:p>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boolean</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isLeapYear</a:t>
            </a:r>
            <a:r>
              <a:rPr lang="en-US" dirty="0">
                <a:solidFill>
                  <a:srgbClr val="000000"/>
                </a:solidFill>
                <a:latin typeface="Consolas"/>
                <a:ea typeface="Monaco"/>
                <a:cs typeface="Consolas"/>
              </a:rPr>
              <a:t>;</a:t>
            </a:r>
          </a:p>
          <a:p>
            <a:endParaRPr lang="en-US" dirty="0">
              <a:solidFill>
                <a:srgbClr val="000000"/>
              </a:solidFill>
              <a:latin typeface="Consolas"/>
              <a:ea typeface="Monaco"/>
              <a:cs typeface="Consolas"/>
            </a:endParaRPr>
          </a:p>
          <a:p>
            <a:r>
              <a:rPr lang="en-US" dirty="0">
                <a:solidFill>
                  <a:srgbClr val="006600"/>
                </a:solidFill>
                <a:latin typeface="Consolas"/>
                <a:ea typeface="Monaco"/>
                <a:cs typeface="Consolas"/>
              </a:rPr>
              <a:t>      // Checks if the year is divisible by 400</a:t>
            </a:r>
          </a:p>
          <a:p>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isLeapYear</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year</a:t>
            </a:r>
            <a:r>
              <a:rPr lang="en-US" dirty="0">
                <a:solidFill>
                  <a:srgbClr val="000000"/>
                </a:solidFill>
                <a:latin typeface="Consolas"/>
                <a:ea typeface="Monaco"/>
                <a:cs typeface="Consolas"/>
              </a:rPr>
              <a:t> % 400) == 0);</a:t>
            </a:r>
          </a:p>
          <a:p>
            <a:endParaRPr lang="en-US" dirty="0">
              <a:solidFill>
                <a:srgbClr val="000000"/>
              </a:solidFill>
              <a:latin typeface="Consolas"/>
              <a:ea typeface="Monaco"/>
              <a:cs typeface="Consolas"/>
            </a:endParaRPr>
          </a:p>
          <a:p>
            <a:r>
              <a:rPr lang="en-US" dirty="0">
                <a:solidFill>
                  <a:srgbClr val="000000"/>
                </a:solidFill>
                <a:latin typeface="Consolas"/>
                <a:ea typeface="Monaco"/>
                <a:cs typeface="Consolas"/>
              </a:rPr>
              <a:t>      </a:t>
            </a:r>
            <a:r>
              <a:rPr lang="en-US" dirty="0">
                <a:solidFill>
                  <a:srgbClr val="006600"/>
                </a:solidFill>
                <a:latin typeface="Consolas"/>
                <a:ea typeface="Monaco"/>
                <a:cs typeface="Consolas"/>
              </a:rPr>
              <a:t>// Then checks if the year is divisible by 4 but not by 100</a:t>
            </a:r>
          </a:p>
          <a:p>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isLeapYear</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isLeapYear</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year</a:t>
            </a:r>
            <a:r>
              <a:rPr lang="en-US" dirty="0">
                <a:solidFill>
                  <a:srgbClr val="000000"/>
                </a:solidFill>
                <a:latin typeface="Consolas"/>
                <a:ea typeface="Monaco"/>
                <a:cs typeface="Consolas"/>
              </a:rPr>
              <a:t> % 4) == 0) &amp;&amp; ((</a:t>
            </a:r>
            <a:r>
              <a:rPr lang="en-US" dirty="0">
                <a:solidFill>
                  <a:srgbClr val="7E504F"/>
                </a:solidFill>
                <a:latin typeface="Consolas"/>
                <a:ea typeface="Monaco"/>
                <a:cs typeface="Consolas"/>
              </a:rPr>
              <a:t>year</a:t>
            </a:r>
            <a:r>
              <a:rPr lang="en-US" dirty="0">
                <a:solidFill>
                  <a:srgbClr val="000000"/>
                </a:solidFill>
                <a:latin typeface="Consolas"/>
                <a:ea typeface="Monaco"/>
                <a:cs typeface="Consolas"/>
              </a:rPr>
              <a:t> % 100) != 0)));</a:t>
            </a:r>
          </a:p>
          <a:p>
            <a:r>
              <a:rPr lang="en-US" dirty="0">
                <a:solidFill>
                  <a:srgbClr val="000000"/>
                </a:solidFill>
                <a:latin typeface="Consolas"/>
                <a:ea typeface="Monaco"/>
                <a:cs typeface="Consolas"/>
              </a:rPr>
              <a:t>      </a:t>
            </a:r>
          </a:p>
          <a:p>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a:t>
            </a:r>
            <a:r>
              <a:rPr lang="en-US" dirty="0">
                <a:solidFill>
                  <a:srgbClr val="7E504F"/>
                </a:solidFill>
                <a:latin typeface="Consolas"/>
                <a:ea typeface="Monaco"/>
                <a:cs typeface="Consolas"/>
              </a:rPr>
              <a:t>isLeapYear</a:t>
            </a:r>
            <a:r>
              <a:rPr lang="en-US" dirty="0">
                <a:solidFill>
                  <a:srgbClr val="000000"/>
                </a:solidFill>
                <a:latin typeface="Consolas"/>
                <a:ea typeface="Monaco"/>
                <a:cs typeface="Consolas"/>
              </a:rPr>
              <a:t>);</a:t>
            </a:r>
          </a:p>
          <a:p>
            <a:r>
              <a:rPr lang="en-US" dirty="0">
                <a:solidFill>
                  <a:srgbClr val="000000"/>
                </a:solidFill>
                <a:latin typeface="Consolas"/>
                <a:ea typeface="Monaco"/>
                <a:cs typeface="Consolas"/>
              </a:rPr>
              <a:t>   }</a:t>
            </a:r>
          </a:p>
          <a:p>
            <a:r>
              <a:rPr lang="en-US" dirty="0">
                <a:solidFill>
                  <a:srgbClr val="000000"/>
                </a:solidFill>
                <a:latin typeface="Consolas"/>
                <a:ea typeface="Monaco"/>
                <a:cs typeface="Consolas"/>
              </a:rPr>
              <a:t>} </a:t>
            </a:r>
            <a:endParaRPr kumimoji="1" lang="en-US" dirty="0">
              <a:latin typeface="Consolas"/>
              <a:cs typeface="Consolas"/>
            </a:endParaRPr>
          </a:p>
        </p:txBody>
      </p:sp>
      <p:sp>
        <p:nvSpPr>
          <p:cNvPr id="6" name="Rectangle 6"/>
          <p:cNvSpPr>
            <a:spLocks noChangeArrowheads="1"/>
          </p:cNvSpPr>
          <p:nvPr/>
        </p:nvSpPr>
        <p:spPr bwMode="auto">
          <a:xfrm>
            <a:off x="6314656" y="4462843"/>
            <a:ext cx="2172475" cy="1840600"/>
          </a:xfrm>
          <a:prstGeom prst="rect">
            <a:avLst/>
          </a:prstGeom>
          <a:solidFill>
            <a:schemeClr val="bg1">
              <a:lumMod val="95000"/>
            </a:schemeClr>
          </a:solidFill>
          <a:ln w="952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180000" tIns="251999" rIns="92075" bIns="182880">
            <a:prstTxWarp prst="textNoShape">
              <a:avLst/>
            </a:prstTxWarp>
            <a:spAutoFit/>
          </a:bodyPr>
          <a:lstStyle/>
          <a:p>
            <a:pPr>
              <a:lnSpc>
                <a:spcPct val="50000"/>
              </a:lnSpc>
              <a:spcBef>
                <a:spcPct val="50000"/>
              </a:spcBef>
            </a:pPr>
            <a:r>
              <a:rPr lang="en-US" b="1" dirty="0">
                <a:solidFill>
                  <a:schemeClr val="bg2"/>
                </a:solidFill>
                <a:latin typeface="Consolas"/>
                <a:cs typeface="Consolas"/>
              </a:rPr>
              <a:t>% java </a:t>
            </a:r>
            <a:r>
              <a:rPr lang="en-US" b="1">
                <a:solidFill>
                  <a:schemeClr val="bg2"/>
                </a:solidFill>
                <a:latin typeface="Consolas"/>
                <a:cs typeface="Consolas"/>
              </a:rPr>
              <a:t>LeapYear</a:t>
            </a:r>
            <a:r>
              <a:rPr lang="en-US" b="1" dirty="0">
                <a:solidFill>
                  <a:schemeClr val="bg2"/>
                </a:solidFill>
                <a:latin typeface="Consolas"/>
                <a:cs typeface="Consolas"/>
              </a:rPr>
              <a:t> 2020</a:t>
            </a:r>
          </a:p>
          <a:p>
            <a:pPr>
              <a:lnSpc>
                <a:spcPct val="50000"/>
              </a:lnSpc>
              <a:spcBef>
                <a:spcPct val="50000"/>
              </a:spcBef>
            </a:pPr>
            <a:r>
              <a:rPr lang="en-US" dirty="0">
                <a:solidFill>
                  <a:schemeClr val="bg2"/>
                </a:solidFill>
                <a:latin typeface="Consolas"/>
                <a:cs typeface="Consolas"/>
              </a:rPr>
              <a:t>true</a:t>
            </a:r>
          </a:p>
          <a:p>
            <a:pPr>
              <a:lnSpc>
                <a:spcPct val="50000"/>
              </a:lnSpc>
              <a:spcBef>
                <a:spcPct val="50000"/>
              </a:spcBef>
            </a:pPr>
            <a:endParaRPr lang="en-US" dirty="0">
              <a:solidFill>
                <a:schemeClr val="bg2"/>
              </a:solidFill>
              <a:latin typeface="Consolas"/>
              <a:cs typeface="Consolas"/>
            </a:endParaRPr>
          </a:p>
          <a:p>
            <a:pPr>
              <a:lnSpc>
                <a:spcPct val="50000"/>
              </a:lnSpc>
              <a:spcBef>
                <a:spcPct val="50000"/>
              </a:spcBef>
            </a:pPr>
            <a:r>
              <a:rPr lang="en-US" b="1" dirty="0">
                <a:solidFill>
                  <a:schemeClr val="bg2"/>
                </a:solidFill>
                <a:latin typeface="Consolas"/>
                <a:cs typeface="Consolas"/>
              </a:rPr>
              <a:t>% java </a:t>
            </a:r>
            <a:r>
              <a:rPr lang="en-US" b="1">
                <a:solidFill>
                  <a:schemeClr val="bg2"/>
                </a:solidFill>
                <a:latin typeface="Consolas"/>
                <a:cs typeface="Consolas"/>
              </a:rPr>
              <a:t>LeapYear</a:t>
            </a:r>
            <a:r>
              <a:rPr lang="en-US" b="1" dirty="0">
                <a:solidFill>
                  <a:schemeClr val="bg2"/>
                </a:solidFill>
                <a:latin typeface="Consolas"/>
                <a:cs typeface="Consolas"/>
              </a:rPr>
              <a:t> 1900</a:t>
            </a:r>
          </a:p>
          <a:p>
            <a:pPr>
              <a:lnSpc>
                <a:spcPct val="50000"/>
              </a:lnSpc>
              <a:spcBef>
                <a:spcPct val="50000"/>
              </a:spcBef>
            </a:pPr>
            <a:r>
              <a:rPr lang="en-US" dirty="0">
                <a:solidFill>
                  <a:schemeClr val="bg2"/>
                </a:solidFill>
                <a:latin typeface="Consolas"/>
                <a:cs typeface="Consolas"/>
              </a:rPr>
              <a:t>false</a:t>
            </a:r>
          </a:p>
          <a:p>
            <a:pPr>
              <a:lnSpc>
                <a:spcPct val="50000"/>
              </a:lnSpc>
              <a:spcBef>
                <a:spcPct val="50000"/>
              </a:spcBef>
            </a:pPr>
            <a:endParaRPr lang="en-US" dirty="0">
              <a:solidFill>
                <a:schemeClr val="bg2"/>
              </a:solidFill>
              <a:latin typeface="Consolas"/>
              <a:cs typeface="Consolas"/>
            </a:endParaRPr>
          </a:p>
          <a:p>
            <a:pPr>
              <a:lnSpc>
                <a:spcPct val="50000"/>
              </a:lnSpc>
              <a:spcBef>
                <a:spcPct val="50000"/>
              </a:spcBef>
            </a:pPr>
            <a:r>
              <a:rPr lang="en-US" b="1" dirty="0">
                <a:solidFill>
                  <a:schemeClr val="bg2"/>
                </a:solidFill>
                <a:latin typeface="Consolas"/>
                <a:cs typeface="Consolas"/>
              </a:rPr>
              <a:t>% java </a:t>
            </a:r>
            <a:r>
              <a:rPr lang="en-US" b="1">
                <a:solidFill>
                  <a:schemeClr val="bg2"/>
                </a:solidFill>
                <a:latin typeface="Consolas"/>
                <a:cs typeface="Consolas"/>
              </a:rPr>
              <a:t>LeapYear</a:t>
            </a:r>
            <a:r>
              <a:rPr lang="en-US" b="1" dirty="0">
                <a:solidFill>
                  <a:schemeClr val="bg2"/>
                </a:solidFill>
                <a:latin typeface="Consolas"/>
                <a:cs typeface="Consolas"/>
              </a:rPr>
              <a:t> 2028</a:t>
            </a:r>
          </a:p>
          <a:p>
            <a:pPr>
              <a:lnSpc>
                <a:spcPct val="50000"/>
              </a:lnSpc>
              <a:spcBef>
                <a:spcPct val="50000"/>
              </a:spcBef>
            </a:pPr>
            <a:r>
              <a:rPr lang="en-US" dirty="0">
                <a:solidFill>
                  <a:schemeClr val="bg2"/>
                </a:solidFill>
                <a:latin typeface="Consolas"/>
                <a:cs typeface="Consolas"/>
              </a:rPr>
              <a:t>true</a:t>
            </a:r>
          </a:p>
        </p:txBody>
      </p:sp>
    </p:spTree>
    <p:extLst>
      <p:ext uri="{BB962C8B-B14F-4D97-AF65-F5344CB8AC3E}">
        <p14:creationId xmlns:p14="http://schemas.microsoft.com/office/powerpoint/2010/main" val="949832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20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06"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lstStyle/>
          <a:p>
            <a:r>
              <a:rPr kumimoji="0" lang="en-US" dirty="0"/>
              <a:t>Example: leap year</a:t>
            </a:r>
          </a:p>
        </p:txBody>
      </p:sp>
      <p:sp>
        <p:nvSpPr>
          <p:cNvPr id="51206" name="Rectangle 5"/>
          <p:cNvSpPr>
            <a:spLocks noChangeArrowheads="1"/>
          </p:cNvSpPr>
          <p:nvPr/>
        </p:nvSpPr>
        <p:spPr bwMode="auto">
          <a:xfrm>
            <a:off x="665875" y="2149281"/>
            <a:ext cx="6966372" cy="2901690"/>
          </a:xfrm>
          <a:prstGeom prst="rect">
            <a:avLst/>
          </a:prstGeom>
          <a:solidFill>
            <a:schemeClr val="bg1"/>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251999" tIns="182880" rIns="92075" bIns="182880" anchor="t" anchorCtr="0">
            <a:prstTxWarp prst="textNoShape">
              <a:avLst/>
            </a:prstTxWarp>
            <a:noAutofit/>
          </a:bodyPr>
          <a:lstStyle/>
          <a:p>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class</a:t>
            </a:r>
            <a:r>
              <a:rPr lang="en-US" dirty="0">
                <a:solidFill>
                  <a:srgbClr val="000000"/>
                </a:solidFill>
                <a:latin typeface="Consolas"/>
                <a:ea typeface="Monaco"/>
                <a:cs typeface="Consolas"/>
              </a:rPr>
              <a:t> </a:t>
            </a:r>
            <a:r>
              <a:rPr lang="en-US">
                <a:solidFill>
                  <a:srgbClr val="000000"/>
                </a:solidFill>
                <a:latin typeface="Consolas"/>
                <a:ea typeface="Monaco"/>
                <a:cs typeface="Consolas"/>
              </a:rPr>
              <a:t>LeapYear</a:t>
            </a:r>
            <a:r>
              <a:rPr lang="en-US" dirty="0">
                <a:solidFill>
                  <a:srgbClr val="000000"/>
                </a:solidFill>
                <a:latin typeface="Consolas"/>
                <a:ea typeface="Monaco"/>
                <a:cs typeface="Consolas"/>
              </a:rPr>
              <a:t> {</a:t>
            </a:r>
          </a:p>
          <a:p>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static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void</a:t>
            </a:r>
            <a:r>
              <a:rPr lang="en-US" dirty="0">
                <a:solidFill>
                  <a:srgbClr val="000000"/>
                </a:solidFill>
                <a:latin typeface="Consolas"/>
                <a:ea typeface="Monaco"/>
                <a:cs typeface="Consolas"/>
              </a:rPr>
              <a:t> main(String[] </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 {</a:t>
            </a:r>
          </a:p>
          <a:p>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int</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year</a:t>
            </a:r>
            <a:r>
              <a:rPr lang="en-US" dirty="0">
                <a:solidFill>
                  <a:srgbClr val="000000"/>
                </a:solidFill>
                <a:latin typeface="Consolas"/>
                <a:ea typeface="Monaco"/>
                <a:cs typeface="Consolas"/>
              </a:rPr>
              <a:t> = Integer.parseInt(</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[0]);</a:t>
            </a:r>
          </a:p>
          <a:p>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boolean</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isLeapYear</a:t>
            </a:r>
            <a:r>
              <a:rPr lang="en-US" dirty="0">
                <a:solidFill>
                  <a:srgbClr val="000000"/>
                </a:solidFill>
                <a:latin typeface="Consolas"/>
                <a:ea typeface="Monaco"/>
                <a:cs typeface="Consolas"/>
              </a:rPr>
              <a:t>;</a:t>
            </a:r>
          </a:p>
          <a:p>
            <a:endParaRPr lang="en-US" dirty="0">
              <a:solidFill>
                <a:srgbClr val="000000"/>
              </a:solidFill>
              <a:latin typeface="Consolas"/>
              <a:ea typeface="Monaco"/>
              <a:cs typeface="Consolas"/>
            </a:endParaRPr>
          </a:p>
          <a:p>
            <a:r>
              <a:rPr lang="en-US" dirty="0">
                <a:solidFill>
                  <a:srgbClr val="006600"/>
                </a:solidFill>
                <a:latin typeface="Consolas"/>
                <a:ea typeface="Monaco"/>
                <a:cs typeface="Consolas"/>
              </a:rPr>
              <a:t>      // Checks if the year is divisible by 400</a:t>
            </a:r>
          </a:p>
          <a:p>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isLeapYear</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year</a:t>
            </a:r>
            <a:r>
              <a:rPr lang="en-US" dirty="0">
                <a:solidFill>
                  <a:srgbClr val="000000"/>
                </a:solidFill>
                <a:latin typeface="Consolas"/>
                <a:ea typeface="Monaco"/>
                <a:cs typeface="Consolas"/>
              </a:rPr>
              <a:t> % 400) == 0);</a:t>
            </a:r>
          </a:p>
          <a:p>
            <a:endParaRPr lang="en-US" dirty="0">
              <a:solidFill>
                <a:srgbClr val="000000"/>
              </a:solidFill>
              <a:latin typeface="Consolas"/>
              <a:ea typeface="Monaco"/>
              <a:cs typeface="Consolas"/>
            </a:endParaRPr>
          </a:p>
          <a:p>
            <a:r>
              <a:rPr lang="en-US" dirty="0">
                <a:solidFill>
                  <a:srgbClr val="000000"/>
                </a:solidFill>
                <a:latin typeface="Consolas"/>
                <a:ea typeface="Monaco"/>
                <a:cs typeface="Consolas"/>
              </a:rPr>
              <a:t>      </a:t>
            </a:r>
            <a:r>
              <a:rPr lang="en-US" dirty="0">
                <a:solidFill>
                  <a:srgbClr val="006600"/>
                </a:solidFill>
                <a:latin typeface="Consolas"/>
                <a:ea typeface="Monaco"/>
                <a:cs typeface="Consolas"/>
              </a:rPr>
              <a:t>// Then checks if the year is divisible by 4 but not by 100</a:t>
            </a:r>
          </a:p>
          <a:p>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isLeapYear</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isLeapYear</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year</a:t>
            </a:r>
            <a:r>
              <a:rPr lang="en-US" dirty="0">
                <a:solidFill>
                  <a:srgbClr val="000000"/>
                </a:solidFill>
                <a:latin typeface="Consolas"/>
                <a:ea typeface="Monaco"/>
                <a:cs typeface="Consolas"/>
              </a:rPr>
              <a:t> % 4) == 0) &amp;&amp; ((</a:t>
            </a:r>
            <a:r>
              <a:rPr lang="en-US" dirty="0">
                <a:solidFill>
                  <a:srgbClr val="7E504F"/>
                </a:solidFill>
                <a:latin typeface="Consolas"/>
                <a:ea typeface="Monaco"/>
                <a:cs typeface="Consolas"/>
              </a:rPr>
              <a:t>year</a:t>
            </a:r>
            <a:r>
              <a:rPr lang="en-US" dirty="0">
                <a:solidFill>
                  <a:srgbClr val="000000"/>
                </a:solidFill>
                <a:latin typeface="Consolas"/>
                <a:ea typeface="Monaco"/>
                <a:cs typeface="Consolas"/>
              </a:rPr>
              <a:t> % 100) != 0));</a:t>
            </a:r>
          </a:p>
          <a:p>
            <a:r>
              <a:rPr lang="en-US" dirty="0">
                <a:solidFill>
                  <a:srgbClr val="000000"/>
                </a:solidFill>
                <a:latin typeface="Consolas"/>
                <a:ea typeface="Monaco"/>
                <a:cs typeface="Consolas"/>
              </a:rPr>
              <a:t>      </a:t>
            </a:r>
          </a:p>
          <a:p>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a:t>
            </a:r>
            <a:r>
              <a:rPr lang="en-US" dirty="0">
                <a:solidFill>
                  <a:srgbClr val="7E504F"/>
                </a:solidFill>
                <a:latin typeface="Consolas"/>
                <a:ea typeface="Monaco"/>
                <a:cs typeface="Consolas"/>
              </a:rPr>
              <a:t>isLeapYear</a:t>
            </a:r>
            <a:r>
              <a:rPr lang="en-US" dirty="0">
                <a:solidFill>
                  <a:srgbClr val="000000"/>
                </a:solidFill>
                <a:latin typeface="Consolas"/>
                <a:ea typeface="Monaco"/>
                <a:cs typeface="Consolas"/>
              </a:rPr>
              <a:t>);</a:t>
            </a:r>
          </a:p>
          <a:p>
            <a:r>
              <a:rPr lang="en-US" dirty="0">
                <a:solidFill>
                  <a:srgbClr val="000000"/>
                </a:solidFill>
                <a:latin typeface="Consolas"/>
                <a:ea typeface="Monaco"/>
                <a:cs typeface="Consolas"/>
              </a:rPr>
              <a:t>   }</a:t>
            </a:r>
          </a:p>
          <a:p>
            <a:r>
              <a:rPr lang="en-US" dirty="0">
                <a:solidFill>
                  <a:srgbClr val="000000"/>
                </a:solidFill>
                <a:latin typeface="Consolas"/>
                <a:ea typeface="Monaco"/>
                <a:cs typeface="Consolas"/>
              </a:rPr>
              <a:t>} </a:t>
            </a:r>
            <a:endParaRPr kumimoji="1" lang="en-US" dirty="0">
              <a:latin typeface="Consolas"/>
              <a:cs typeface="Consolas"/>
            </a:endParaRPr>
          </a:p>
        </p:txBody>
      </p:sp>
      <p:sp>
        <p:nvSpPr>
          <p:cNvPr id="8" name="Rectangle 3"/>
          <p:cNvSpPr txBox="1">
            <a:spLocks noChangeArrowheads="1"/>
          </p:cNvSpPr>
          <p:nvPr/>
        </p:nvSpPr>
        <p:spPr bwMode="auto">
          <a:xfrm>
            <a:off x="645627" y="824327"/>
            <a:ext cx="7848600" cy="125638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chemeClr val="tx1"/>
              </a:buClr>
              <a:buSzPct val="80000"/>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buNone/>
            </a:pPr>
            <a:r>
              <a:rPr kumimoji="0" lang="en-US" sz="1800" u="sng" dirty="0">
                <a:solidFill>
                  <a:srgbClr val="000000"/>
                </a:solidFill>
              </a:rPr>
              <a:t>Task:</a:t>
            </a:r>
            <a:r>
              <a:rPr kumimoji="0" lang="en-US" sz="1800" dirty="0">
                <a:solidFill>
                  <a:srgbClr val="000000"/>
                </a:solidFill>
              </a:rPr>
              <a:t> determine if a given year is a leap year (</a:t>
            </a:r>
            <a:r>
              <a:rPr kumimoji="0" lang="he-IL" sz="1800" dirty="0">
                <a:solidFill>
                  <a:srgbClr val="000000"/>
                </a:solidFill>
                <a:latin typeface="Times New Roman" panose="02020603050405020304" pitchFamily="18" charset="0"/>
                <a:cs typeface="Times New Roman" panose="02020603050405020304" pitchFamily="18" charset="0"/>
              </a:rPr>
              <a:t>שנה מעוברת</a:t>
            </a:r>
            <a:r>
              <a:rPr kumimoji="0" lang="en-US" sz="1800" dirty="0">
                <a:solidFill>
                  <a:srgbClr val="000000"/>
                </a:solidFill>
              </a:rPr>
              <a:t>)</a:t>
            </a:r>
          </a:p>
          <a:p>
            <a:pPr marL="0" indent="0">
              <a:spcBef>
                <a:spcPts val="600"/>
              </a:spcBef>
              <a:buNone/>
            </a:pPr>
            <a:r>
              <a:rPr kumimoji="0" lang="en-US" sz="1800" dirty="0">
                <a:solidFill>
                  <a:srgbClr val="000000"/>
                </a:solidFill>
              </a:rPr>
              <a:t>Rule: yes if the year is  (i) divisible by 400 or</a:t>
            </a:r>
            <a:br>
              <a:rPr kumimoji="0" lang="en-US" sz="1800" dirty="0">
                <a:solidFill>
                  <a:srgbClr val="000000"/>
                </a:solidFill>
              </a:rPr>
            </a:br>
            <a:r>
              <a:rPr kumimoji="0" lang="en-US" sz="1800" dirty="0">
                <a:solidFill>
                  <a:srgbClr val="000000"/>
                </a:solidFill>
              </a:rPr>
              <a:t>                                      (ii) divisible by 4 but not by 100</a:t>
            </a:r>
          </a:p>
        </p:txBody>
      </p:sp>
      <p:sp>
        <p:nvSpPr>
          <p:cNvPr id="2" name="Rectangle 5">
            <a:extLst>
              <a:ext uri="{FF2B5EF4-FFF2-40B4-BE49-F238E27FC236}">
                <a16:creationId xmlns:a16="http://schemas.microsoft.com/office/drawing/2014/main" id="{87B32EF8-8BF2-5DE4-512A-BDDCB1F470AC}"/>
              </a:ext>
            </a:extLst>
          </p:cNvPr>
          <p:cNvSpPr>
            <a:spLocks noChangeArrowheads="1"/>
          </p:cNvSpPr>
          <p:nvPr/>
        </p:nvSpPr>
        <p:spPr bwMode="auto">
          <a:xfrm>
            <a:off x="665875" y="5213952"/>
            <a:ext cx="6992906" cy="729648"/>
          </a:xfrm>
          <a:prstGeom prst="rect">
            <a:avLst/>
          </a:prstGeom>
          <a:solidFill>
            <a:schemeClr val="bg1"/>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251999" tIns="182880" rIns="92075" bIns="182880" anchor="t" anchorCtr="0">
            <a:prstTxWarp prst="textNoShape">
              <a:avLst/>
            </a:prstTxWarp>
            <a:noAutofit/>
          </a:bodyPr>
          <a:lstStyle/>
          <a:p>
            <a:r>
              <a:rPr lang="en-US" dirty="0">
                <a:solidFill>
                  <a:srgbClr val="006600"/>
                </a:solidFill>
                <a:latin typeface="Consolas"/>
                <a:ea typeface="Monaco"/>
                <a:cs typeface="Consolas"/>
              </a:rPr>
              <a:t>// Same as:</a:t>
            </a:r>
          </a:p>
          <a:p>
            <a:r>
              <a:rPr lang="en-US" dirty="0">
                <a:solidFill>
                  <a:srgbClr val="000000"/>
                </a:solidFill>
                <a:latin typeface="Consolas"/>
                <a:ea typeface="Monaco"/>
                <a:cs typeface="Consolas"/>
              </a:rPr>
              <a:t>leapYear = ((</a:t>
            </a:r>
            <a:r>
              <a:rPr lang="en-US" dirty="0">
                <a:solidFill>
                  <a:srgbClr val="7E504F"/>
                </a:solidFill>
                <a:latin typeface="Consolas"/>
                <a:ea typeface="Monaco"/>
                <a:cs typeface="Consolas"/>
              </a:rPr>
              <a:t>year</a:t>
            </a:r>
            <a:r>
              <a:rPr lang="en-US" dirty="0">
                <a:solidFill>
                  <a:srgbClr val="000000"/>
                </a:solidFill>
                <a:latin typeface="Consolas"/>
                <a:ea typeface="Monaco"/>
                <a:cs typeface="Consolas"/>
              </a:rPr>
              <a:t> % 400) == 0) || ((</a:t>
            </a:r>
            <a:r>
              <a:rPr lang="en-US" dirty="0">
                <a:solidFill>
                  <a:srgbClr val="7E504F"/>
                </a:solidFill>
                <a:latin typeface="Consolas"/>
                <a:ea typeface="Monaco"/>
                <a:cs typeface="Consolas"/>
              </a:rPr>
              <a:t>year</a:t>
            </a:r>
            <a:r>
              <a:rPr lang="en-US" dirty="0">
                <a:solidFill>
                  <a:srgbClr val="000000"/>
                </a:solidFill>
                <a:latin typeface="Consolas"/>
                <a:ea typeface="Monaco"/>
                <a:cs typeface="Consolas"/>
              </a:rPr>
              <a:t> % 4) == 0) &amp;&amp; ((</a:t>
            </a:r>
            <a:r>
              <a:rPr lang="en-US" dirty="0">
                <a:solidFill>
                  <a:srgbClr val="7E504F"/>
                </a:solidFill>
                <a:latin typeface="Consolas"/>
                <a:ea typeface="Monaco"/>
                <a:cs typeface="Consolas"/>
              </a:rPr>
              <a:t>year</a:t>
            </a:r>
            <a:r>
              <a:rPr lang="en-US" dirty="0">
                <a:solidFill>
                  <a:srgbClr val="000000"/>
                </a:solidFill>
                <a:latin typeface="Consolas"/>
                <a:ea typeface="Monaco"/>
                <a:cs typeface="Consolas"/>
              </a:rPr>
              <a:t> % 100) != 0));</a:t>
            </a:r>
          </a:p>
          <a:p>
            <a:endParaRPr lang="en-US" dirty="0">
              <a:solidFill>
                <a:srgbClr val="000000"/>
              </a:solidFill>
              <a:latin typeface="Consolas"/>
              <a:ea typeface="Monaco"/>
              <a:cs typeface="Consolas"/>
            </a:endParaRPr>
          </a:p>
        </p:txBody>
      </p:sp>
    </p:spTree>
    <p:extLst>
      <p:ext uri="{BB962C8B-B14F-4D97-AF65-F5344CB8AC3E}">
        <p14:creationId xmlns:p14="http://schemas.microsoft.com/office/powerpoint/2010/main" val="150370069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Lecture plan</a:t>
            </a:r>
          </a:p>
        </p:txBody>
      </p:sp>
      <p:sp>
        <p:nvSpPr>
          <p:cNvPr id="5" name="Content Placeholder 2"/>
          <p:cNvSpPr>
            <a:spLocks noGrp="1"/>
          </p:cNvSpPr>
          <p:nvPr>
            <p:ph idx="1"/>
          </p:nvPr>
        </p:nvSpPr>
        <p:spPr>
          <a:xfrm>
            <a:off x="1820778" y="1321219"/>
            <a:ext cx="5889599" cy="3878180"/>
          </a:xfrm>
        </p:spPr>
        <p:txBody>
          <a:bodyPr>
            <a:noAutofit/>
          </a:bodyPr>
          <a:lstStyle/>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Variables</a:t>
            </a:r>
            <a:endParaRPr lang="en-US" sz="1600" dirty="0">
              <a:solidFill>
                <a:schemeClr val="tx1"/>
              </a:solidFill>
              <a:latin typeface="Consolas"/>
              <a:cs typeface="Consolas"/>
            </a:endParaRPr>
          </a:p>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Representing whole, signed numbers: </a:t>
            </a:r>
            <a:r>
              <a:rPr lang="en-US" sz="1400" dirty="0">
                <a:solidFill>
                  <a:schemeClr val="tx1"/>
                </a:solidFill>
                <a:latin typeface="Consolas"/>
                <a:cs typeface="Consolas"/>
              </a:rPr>
              <a:t>int</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text: </a:t>
            </a:r>
            <a:r>
              <a:rPr lang="en-US" sz="1400" dirty="0">
                <a:solidFill>
                  <a:schemeClr val="tx1"/>
                </a:solidFill>
                <a:latin typeface="Consolas"/>
                <a:cs typeface="Consolas"/>
              </a:rPr>
              <a:t>String</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real numbers: </a:t>
            </a:r>
            <a:r>
              <a:rPr lang="en-US" sz="1400" dirty="0">
                <a:solidFill>
                  <a:schemeClr val="tx1"/>
                </a:solidFill>
                <a:latin typeface="Consolas"/>
                <a:cs typeface="Consolas"/>
              </a:rPr>
              <a:t>double</a:t>
            </a:r>
          </a:p>
          <a:p>
            <a:pPr>
              <a:lnSpc>
                <a:spcPct val="100000"/>
              </a:lnSpc>
              <a:spcBef>
                <a:spcPts val="3000"/>
              </a:spcBef>
              <a:buClr>
                <a:schemeClr val="tx1"/>
              </a:buClr>
              <a:buFont typeface="Arial" charset="0"/>
              <a:buChar char="•"/>
            </a:pPr>
            <a:r>
              <a:rPr lang="en-US" sz="2000" dirty="0">
                <a:solidFill>
                  <a:schemeClr val="tx1"/>
                </a:solidFill>
                <a:cs typeface="Times New Roman"/>
              </a:rPr>
              <a:t>Representing logical values: </a:t>
            </a:r>
            <a:r>
              <a:rPr lang="en-US" sz="1400" dirty="0">
                <a:solidFill>
                  <a:schemeClr val="tx1"/>
                </a:solidFill>
                <a:latin typeface="Consolas"/>
                <a:cs typeface="Consolas"/>
              </a:rPr>
              <a:t>boolean</a:t>
            </a:r>
          </a:p>
          <a:p>
            <a:pPr>
              <a:lnSpc>
                <a:spcPct val="100000"/>
              </a:lnSpc>
              <a:spcBef>
                <a:spcPts val="3000"/>
              </a:spcBef>
              <a:buClr>
                <a:schemeClr val="tx1"/>
              </a:buClr>
              <a:buFont typeface="Arial" charset="0"/>
              <a:buChar char="•"/>
            </a:pPr>
            <a:r>
              <a:rPr lang="en-US" sz="2000" dirty="0">
                <a:solidFill>
                  <a:schemeClr val="tx1"/>
                </a:solidFill>
                <a:cs typeface="Times New Roman"/>
              </a:rPr>
              <a:t>Casting (also known as “data type conversions”)</a:t>
            </a:r>
          </a:p>
          <a:p>
            <a:pPr marL="355600" indent="-355600">
              <a:lnSpc>
                <a:spcPct val="100000"/>
              </a:lnSpc>
              <a:spcBef>
                <a:spcPts val="3000"/>
              </a:spcBef>
              <a:buClr>
                <a:srgbClr val="008000"/>
              </a:buClr>
              <a:buSzPct val="100000"/>
              <a:buFont typeface="Wingdings" charset="2"/>
              <a:buChar char="§"/>
            </a:pPr>
            <a:endParaRPr lang="en-US" sz="2000" dirty="0">
              <a:solidFill>
                <a:schemeClr val="tx1"/>
              </a:solidFill>
              <a:latin typeface="Times New Roman"/>
              <a:cs typeface="Times New Roman"/>
            </a:endParaRPr>
          </a:p>
          <a:p>
            <a:pPr>
              <a:lnSpc>
                <a:spcPct val="100000"/>
              </a:lnSpc>
              <a:spcBef>
                <a:spcPts val="2400"/>
              </a:spcBef>
            </a:pPr>
            <a:endParaRPr lang="en-US" sz="2000" dirty="0">
              <a:solidFill>
                <a:schemeClr val="tx1"/>
              </a:solidFill>
            </a:endParaRPr>
          </a:p>
          <a:p>
            <a:pPr>
              <a:lnSpc>
                <a:spcPct val="100000"/>
              </a:lnSpc>
              <a:spcBef>
                <a:spcPts val="2400"/>
              </a:spcBef>
            </a:pPr>
            <a:endParaRPr lang="en-US" sz="2000" dirty="0"/>
          </a:p>
          <a:p>
            <a:pPr marL="0" indent="0">
              <a:lnSpc>
                <a:spcPct val="100000"/>
              </a:lnSpc>
              <a:spcBef>
                <a:spcPts val="2400"/>
              </a:spcBef>
              <a:buNone/>
            </a:pPr>
            <a:endParaRPr lang="en-US" sz="2000" dirty="0"/>
          </a:p>
          <a:p>
            <a:pPr>
              <a:lnSpc>
                <a:spcPct val="100000"/>
              </a:lnSpc>
              <a:spcBef>
                <a:spcPts val="2400"/>
              </a:spcBef>
            </a:pPr>
            <a:endParaRPr lang="en-US" sz="2000" dirty="0"/>
          </a:p>
        </p:txBody>
      </p:sp>
      <p:pic>
        <p:nvPicPr>
          <p:cNvPr id="6" name="Picture 5"/>
          <p:cNvPicPr>
            <a:picLocks noChangeAspect="1"/>
          </p:cNvPicPr>
          <p:nvPr/>
        </p:nvPicPr>
        <p:blipFill rotWithShape="1">
          <a:blip r:embed="rId2"/>
          <a:srcRect l="24869" r="17798"/>
          <a:stretch/>
        </p:blipFill>
        <p:spPr>
          <a:xfrm>
            <a:off x="1692191" y="1257719"/>
            <a:ext cx="497332" cy="486587"/>
          </a:xfrm>
          <a:prstGeom prst="rect">
            <a:avLst/>
          </a:prstGeom>
        </p:spPr>
      </p:pic>
      <p:sp>
        <p:nvSpPr>
          <p:cNvPr id="7" name="Right Arrow 6"/>
          <p:cNvSpPr/>
          <p:nvPr/>
        </p:nvSpPr>
        <p:spPr bwMode="auto">
          <a:xfrm>
            <a:off x="1626649" y="4753828"/>
            <a:ext cx="464457" cy="377371"/>
          </a:xfrm>
          <a:prstGeom prst="rightArrow">
            <a:avLst/>
          </a:prstGeom>
          <a:solidFill>
            <a:schemeClr val="bg1">
              <a:lumMod val="50000"/>
            </a:schemeClr>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Comic Sans MS" charset="0"/>
              <a:ea typeface="ＭＳ Ｐゴシック" charset="-128"/>
              <a:cs typeface="ＭＳ Ｐゴシック" charset="-128"/>
            </a:endParaRPr>
          </a:p>
        </p:txBody>
      </p:sp>
      <p:pic>
        <p:nvPicPr>
          <p:cNvPr id="8" name="Picture 7"/>
          <p:cNvPicPr>
            <a:picLocks noChangeAspect="1"/>
          </p:cNvPicPr>
          <p:nvPr/>
        </p:nvPicPr>
        <p:blipFill rotWithShape="1">
          <a:blip r:embed="rId2"/>
          <a:srcRect l="24869" r="17798"/>
          <a:stretch/>
        </p:blipFill>
        <p:spPr>
          <a:xfrm>
            <a:off x="1692191" y="1935306"/>
            <a:ext cx="497332" cy="486587"/>
          </a:xfrm>
          <a:prstGeom prst="rect">
            <a:avLst/>
          </a:prstGeom>
        </p:spPr>
      </p:pic>
      <p:pic>
        <p:nvPicPr>
          <p:cNvPr id="9" name="Picture 8"/>
          <p:cNvPicPr>
            <a:picLocks noChangeAspect="1"/>
          </p:cNvPicPr>
          <p:nvPr/>
        </p:nvPicPr>
        <p:blipFill rotWithShape="1">
          <a:blip r:embed="rId2"/>
          <a:srcRect l="24869" r="17798"/>
          <a:stretch/>
        </p:blipFill>
        <p:spPr>
          <a:xfrm>
            <a:off x="1692191" y="2630080"/>
            <a:ext cx="497332" cy="486587"/>
          </a:xfrm>
          <a:prstGeom prst="rect">
            <a:avLst/>
          </a:prstGeom>
        </p:spPr>
      </p:pic>
      <p:pic>
        <p:nvPicPr>
          <p:cNvPr id="10" name="Picture 9"/>
          <p:cNvPicPr>
            <a:picLocks noChangeAspect="1"/>
          </p:cNvPicPr>
          <p:nvPr/>
        </p:nvPicPr>
        <p:blipFill rotWithShape="1">
          <a:blip r:embed="rId2"/>
          <a:srcRect l="24869" r="17798"/>
          <a:stretch/>
        </p:blipFill>
        <p:spPr>
          <a:xfrm>
            <a:off x="1692191" y="3307667"/>
            <a:ext cx="497332" cy="486587"/>
          </a:xfrm>
          <a:prstGeom prst="rect">
            <a:avLst/>
          </a:prstGeom>
        </p:spPr>
      </p:pic>
      <p:pic>
        <p:nvPicPr>
          <p:cNvPr id="11" name="Picture 10"/>
          <p:cNvPicPr>
            <a:picLocks noChangeAspect="1"/>
          </p:cNvPicPr>
          <p:nvPr/>
        </p:nvPicPr>
        <p:blipFill rotWithShape="1">
          <a:blip r:embed="rId2"/>
          <a:srcRect l="24869" r="17798"/>
          <a:stretch/>
        </p:blipFill>
        <p:spPr>
          <a:xfrm>
            <a:off x="1692191" y="4035225"/>
            <a:ext cx="497332" cy="486587"/>
          </a:xfrm>
          <a:prstGeom prst="rect">
            <a:avLst/>
          </a:prstGeom>
        </p:spPr>
      </p:pic>
    </p:spTree>
    <p:extLst>
      <p:ext uri="{BB962C8B-B14F-4D97-AF65-F5344CB8AC3E}">
        <p14:creationId xmlns:p14="http://schemas.microsoft.com/office/powerpoint/2010/main" val="1013404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9" name="Rectangle 2"/>
          <p:cNvSpPr>
            <a:spLocks noGrp="1" noChangeArrowheads="1"/>
          </p:cNvSpPr>
          <p:nvPr>
            <p:ph type="title"/>
          </p:nvPr>
        </p:nvSpPr>
        <p:spPr/>
        <p:txBody>
          <a:bodyPr/>
          <a:lstStyle/>
          <a:p>
            <a:r>
              <a:rPr lang="en-US" dirty="0"/>
              <a:t>Casting</a:t>
            </a:r>
          </a:p>
        </p:txBody>
      </p:sp>
      <p:sp>
        <p:nvSpPr>
          <p:cNvPr id="8" name="Rectangle 3">
            <a:extLst>
              <a:ext uri="{FF2B5EF4-FFF2-40B4-BE49-F238E27FC236}">
                <a16:creationId xmlns:a16="http://schemas.microsoft.com/office/drawing/2014/main" id="{FB71FF39-6A66-1C4B-8510-09C9732C8665}"/>
              </a:ext>
            </a:extLst>
          </p:cNvPr>
          <p:cNvSpPr txBox="1">
            <a:spLocks noChangeArrowheads="1"/>
          </p:cNvSpPr>
          <p:nvPr/>
        </p:nvSpPr>
        <p:spPr bwMode="auto">
          <a:xfrm>
            <a:off x="504808" y="751122"/>
            <a:ext cx="7848600" cy="116029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342900" indent="-342900" algn="l" rtl="0" eaLnBrk="0" fontAlgn="base" hangingPunct="0">
              <a:lnSpc>
                <a:spcPts val="2600"/>
              </a:lnSpc>
              <a:spcBef>
                <a:spcPct val="0"/>
              </a:spcBef>
              <a:spcAft>
                <a:spcPct val="0"/>
              </a:spcAft>
              <a:buClr>
                <a:srgbClr val="003399"/>
              </a:buClr>
              <a:buSzPct val="50000"/>
              <a:buFont typeface="Monotype Sorts" charset="2"/>
              <a:defRPr kumimoji="1">
                <a:solidFill>
                  <a:srgbClr val="003399"/>
                </a:solidFill>
                <a:latin typeface="+mn-lt"/>
                <a:ea typeface="ＭＳ Ｐゴシック" charset="-128"/>
                <a:cs typeface="ＭＳ Ｐゴシック" charset="-128"/>
              </a:defRPr>
            </a:lvl1pPr>
            <a:lvl2pPr marL="346075" indent="-231775" algn="l" rtl="0" eaLnBrk="0" fontAlgn="base" hangingPunct="0">
              <a:lnSpc>
                <a:spcPts val="2600"/>
              </a:lnSpc>
              <a:spcBef>
                <a:spcPct val="0"/>
              </a:spcBef>
              <a:spcAft>
                <a:spcPct val="0"/>
              </a:spcAft>
              <a:buClr>
                <a:schemeClr val="tx1"/>
              </a:buClr>
              <a:buSzPct val="50000"/>
              <a:buFont typeface="Monotype Sorts" charset="2"/>
              <a:buChar char="n"/>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chemeClr val="tx1"/>
              </a:buClr>
              <a:buSzPct val="80000"/>
              <a:buChar char="–"/>
              <a:defRPr kumimoji="1">
                <a:solidFill>
                  <a:schemeClr val="tx1"/>
                </a:solidFill>
                <a:latin typeface="+mn-lt"/>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ts val="1980"/>
              </a:lnSpc>
              <a:spcBef>
                <a:spcPts val="600"/>
              </a:spcBef>
            </a:pPr>
            <a:r>
              <a:rPr kumimoji="0" lang="en-US" sz="1800" dirty="0">
                <a:solidFill>
                  <a:srgbClr val="000000"/>
                </a:solidFill>
                <a:latin typeface="Times New Roman"/>
                <a:cs typeface="Times New Roman"/>
              </a:rPr>
              <a:t>What happens when we create an expression made of different data types?</a:t>
            </a:r>
          </a:p>
          <a:p>
            <a:pPr lvl="1">
              <a:spcBef>
                <a:spcPts val="600"/>
              </a:spcBef>
              <a:buClrTx/>
              <a:buSzPct val="100000"/>
              <a:buFont typeface="Arial"/>
              <a:buChar char="•"/>
            </a:pPr>
            <a:r>
              <a:rPr kumimoji="0" lang="en-US" sz="1800" dirty="0">
                <a:solidFill>
                  <a:srgbClr val="000000"/>
                </a:solidFill>
                <a:latin typeface="Times New Roman"/>
                <a:cs typeface="Times New Roman"/>
              </a:rPr>
              <a:t>In some cases Java handles the resulting type </a:t>
            </a:r>
            <a:r>
              <a:rPr kumimoji="0" lang="en-US" sz="1800" i="1" dirty="0">
                <a:solidFill>
                  <a:srgbClr val="000000"/>
                </a:solidFill>
                <a:latin typeface="Times New Roman"/>
                <a:cs typeface="Times New Roman"/>
              </a:rPr>
              <a:t>implicitly</a:t>
            </a:r>
            <a:r>
              <a:rPr kumimoji="0" lang="he-IL" sz="1800" dirty="0">
                <a:solidFill>
                  <a:srgbClr val="000000"/>
                </a:solidFill>
                <a:latin typeface="Times New Roman"/>
                <a:cs typeface="Times New Roman"/>
              </a:rPr>
              <a:t> </a:t>
            </a:r>
            <a:r>
              <a:rPr kumimoji="0" lang="en-US" sz="1800" dirty="0">
                <a:solidFill>
                  <a:srgbClr val="000000"/>
                </a:solidFill>
                <a:latin typeface="Times New Roman"/>
                <a:cs typeface="Times New Roman"/>
              </a:rPr>
              <a:t> (example:  </a:t>
            </a:r>
            <a:r>
              <a:rPr kumimoji="0" lang="en-US" sz="1600" dirty="0">
                <a:solidFill>
                  <a:srgbClr val="000000"/>
                </a:solidFill>
                <a:latin typeface="Consolas" panose="020B0609020204030204" pitchFamily="49" charset="0"/>
                <a:cs typeface="Consolas" panose="020B0609020204030204" pitchFamily="49" charset="0"/>
              </a:rPr>
              <a:t>5.0 / 2</a:t>
            </a:r>
            <a:r>
              <a:rPr kumimoji="0" lang="en-US" sz="1800" dirty="0">
                <a:solidFill>
                  <a:srgbClr val="000000"/>
                </a:solidFill>
                <a:latin typeface="Times New Roman"/>
                <a:cs typeface="Times New Roman"/>
              </a:rPr>
              <a:t>)</a:t>
            </a:r>
          </a:p>
          <a:p>
            <a:pPr lvl="1">
              <a:spcBef>
                <a:spcPts val="600"/>
              </a:spcBef>
              <a:buClrTx/>
              <a:buSzPct val="100000"/>
              <a:buFont typeface="Arial"/>
              <a:buChar char="•"/>
            </a:pPr>
            <a:r>
              <a:rPr kumimoji="0" lang="en-US" sz="1800" dirty="0">
                <a:solidFill>
                  <a:srgbClr val="000000"/>
                </a:solidFill>
                <a:latin typeface="Times New Roman"/>
                <a:cs typeface="Times New Roman"/>
              </a:rPr>
              <a:t>In other cases the programmer must handle the resulting type </a:t>
            </a:r>
            <a:r>
              <a:rPr kumimoji="0" lang="en-US" sz="1800" i="1" dirty="0">
                <a:solidFill>
                  <a:srgbClr val="000000"/>
                </a:solidFill>
                <a:latin typeface="Times New Roman"/>
                <a:cs typeface="Times New Roman"/>
              </a:rPr>
              <a:t>explicitly</a:t>
            </a:r>
          </a:p>
        </p:txBody>
      </p:sp>
      <p:grpSp>
        <p:nvGrpSpPr>
          <p:cNvPr id="4" name="Group 3">
            <a:extLst>
              <a:ext uri="{FF2B5EF4-FFF2-40B4-BE49-F238E27FC236}">
                <a16:creationId xmlns:a16="http://schemas.microsoft.com/office/drawing/2014/main" id="{CC4847BA-A4A5-F345-A215-EC59F2516FFF}"/>
              </a:ext>
            </a:extLst>
          </p:cNvPr>
          <p:cNvGrpSpPr/>
          <p:nvPr/>
        </p:nvGrpSpPr>
        <p:grpSpPr>
          <a:xfrm>
            <a:off x="564357" y="2032178"/>
            <a:ext cx="4464843" cy="1327284"/>
            <a:chOff x="564357" y="2032178"/>
            <a:chExt cx="4464843" cy="1327284"/>
          </a:xfrm>
        </p:grpSpPr>
        <p:sp>
          <p:nvSpPr>
            <p:cNvPr id="16" name="Rectangle 5">
              <a:extLst>
                <a:ext uri="{FF2B5EF4-FFF2-40B4-BE49-F238E27FC236}">
                  <a16:creationId xmlns:a16="http://schemas.microsoft.com/office/drawing/2014/main" id="{2C77A313-CC0F-7E48-B510-50A6ADE93904}"/>
                </a:ext>
              </a:extLst>
            </p:cNvPr>
            <p:cNvSpPr>
              <a:spLocks noChangeArrowheads="1"/>
            </p:cNvSpPr>
            <p:nvPr/>
          </p:nvSpPr>
          <p:spPr bwMode="auto">
            <a:xfrm>
              <a:off x="690915" y="2402199"/>
              <a:ext cx="4338285" cy="957263"/>
            </a:xfrm>
            <a:prstGeom prst="rect">
              <a:avLst/>
            </a:prstGeom>
            <a:solidFill>
              <a:schemeClr val="bg1"/>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216000" tIns="216000" rIns="92075" bIns="144000" anchor="t" anchorCtr="0">
              <a:prstTxWarp prst="textNoShape">
                <a:avLst/>
              </a:prstTxWarp>
              <a:noAutofit/>
            </a:bodyPr>
            <a:lstStyle/>
            <a:p>
              <a:pPr>
                <a:spcBef>
                  <a:spcPts val="1800"/>
                </a:spcBef>
              </a:pPr>
              <a:r>
                <a:rPr lang="en-US" dirty="0">
                  <a:solidFill>
                    <a:srgbClr val="2A00FF"/>
                  </a:solidFill>
                  <a:latin typeface="Consolas" panose="020B0609020204030204" pitchFamily="49" charset="0"/>
                  <a:cs typeface="Consolas" panose="020B0609020204030204" pitchFamily="49" charset="0"/>
                </a:rPr>
                <a:t>"1234"</a:t>
              </a:r>
              <a:r>
                <a:rPr lang="en-US" dirty="0">
                  <a:latin typeface="Consolas" panose="020B0609020204030204" pitchFamily="49" charset="0"/>
                  <a:cs typeface="Consolas" panose="020B0609020204030204" pitchFamily="49" charset="0"/>
                </a:rPr>
                <a:t> + 99               </a:t>
              </a:r>
              <a:r>
                <a:rPr lang="en-US" dirty="0">
                  <a:solidFill>
                    <a:srgbClr val="3F7F5F"/>
                  </a:solidFill>
                  <a:latin typeface="Consolas" panose="020B0609020204030204" pitchFamily="49" charset="0"/>
                  <a:cs typeface="Consolas" panose="020B0609020204030204" pitchFamily="49" charset="0"/>
                </a:rPr>
                <a:t>// "123499" (String)</a:t>
              </a:r>
            </a:p>
            <a:p>
              <a:pPr>
                <a:spcBef>
                  <a:spcPts val="1800"/>
                </a:spcBef>
              </a:pPr>
              <a:r>
                <a:rPr lang="en-US" dirty="0">
                  <a:latin typeface="Consolas" panose="020B0609020204030204" pitchFamily="49" charset="0"/>
                  <a:cs typeface="Consolas" panose="020B0609020204030204" pitchFamily="49" charset="0"/>
                </a:rPr>
                <a:t>11 * 0.3                  </a:t>
              </a:r>
              <a:r>
                <a:rPr lang="en-US" dirty="0">
                  <a:solidFill>
                    <a:srgbClr val="3F7F5F"/>
                  </a:solidFill>
                  <a:latin typeface="Consolas" panose="020B0609020204030204" pitchFamily="49" charset="0"/>
                  <a:cs typeface="Consolas" panose="020B0609020204030204" pitchFamily="49" charset="0"/>
                </a:rPr>
                <a:t>// 3.3 (double)</a:t>
              </a:r>
              <a:endParaRPr lang="en-US" dirty="0">
                <a:latin typeface="Consolas" panose="020B0609020204030204" pitchFamily="49" charset="0"/>
                <a:cs typeface="Consolas" panose="020B0609020204030204" pitchFamily="49" charset="0"/>
              </a:endParaRPr>
            </a:p>
            <a:p>
              <a:pPr>
                <a:spcBef>
                  <a:spcPts val="1800"/>
                </a:spcBef>
              </a:pPr>
              <a:endParaRPr lang="en-US" dirty="0">
                <a:latin typeface="Consolas" panose="020B0609020204030204" pitchFamily="49" charset="0"/>
                <a:cs typeface="Consolas" panose="020B0609020204030204" pitchFamily="49" charset="0"/>
              </a:endParaRPr>
            </a:p>
          </p:txBody>
        </p:sp>
        <p:sp>
          <p:nvSpPr>
            <p:cNvPr id="18" name="TextBox 17">
              <a:extLst>
                <a:ext uri="{FF2B5EF4-FFF2-40B4-BE49-F238E27FC236}">
                  <a16:creationId xmlns:a16="http://schemas.microsoft.com/office/drawing/2014/main" id="{E7A38583-C26B-1D43-A546-69B8F17977E1}"/>
                </a:ext>
              </a:extLst>
            </p:cNvPr>
            <p:cNvSpPr txBox="1"/>
            <p:nvPr/>
          </p:nvSpPr>
          <p:spPr>
            <a:xfrm>
              <a:off x="564357" y="2032178"/>
              <a:ext cx="3205163" cy="369332"/>
            </a:xfrm>
            <a:prstGeom prst="rect">
              <a:avLst/>
            </a:prstGeom>
            <a:noFill/>
          </p:spPr>
          <p:txBody>
            <a:bodyPr wrap="square" rtlCol="0">
              <a:spAutoFit/>
            </a:bodyPr>
            <a:lstStyle/>
            <a:p>
              <a:r>
                <a:rPr lang="en-US" sz="1800" dirty="0">
                  <a:latin typeface="Times New Roman" panose="02020603050405020304" pitchFamily="18" charset="0"/>
                  <a:cs typeface="Times New Roman" panose="02020603050405020304" pitchFamily="18" charset="0"/>
                </a:rPr>
                <a:t>Implicit casting</a:t>
              </a:r>
              <a:r>
                <a:rPr lang="en-US" sz="1600" dirty="0">
                  <a:latin typeface="Times New Roman" panose="02020603050405020304" pitchFamily="18" charset="0"/>
                  <a:cs typeface="Times New Roman" panose="02020603050405020304" pitchFamily="18" charset="0"/>
                </a:rPr>
                <a:t> (examples)</a:t>
              </a:r>
            </a:p>
          </p:txBody>
        </p:sp>
      </p:grpSp>
      <p:grpSp>
        <p:nvGrpSpPr>
          <p:cNvPr id="2" name="Group 1">
            <a:extLst>
              <a:ext uri="{FF2B5EF4-FFF2-40B4-BE49-F238E27FC236}">
                <a16:creationId xmlns:a16="http://schemas.microsoft.com/office/drawing/2014/main" id="{9C00A208-2157-A8D3-F005-F291C9D41443}"/>
              </a:ext>
            </a:extLst>
          </p:cNvPr>
          <p:cNvGrpSpPr/>
          <p:nvPr/>
        </p:nvGrpSpPr>
        <p:grpSpPr>
          <a:xfrm>
            <a:off x="629176" y="3565809"/>
            <a:ext cx="4400025" cy="2706404"/>
            <a:chOff x="629176" y="3565809"/>
            <a:chExt cx="4400025" cy="2706404"/>
          </a:xfrm>
        </p:grpSpPr>
        <p:sp>
          <p:nvSpPr>
            <p:cNvPr id="10" name="Rectangle 5">
              <a:extLst>
                <a:ext uri="{FF2B5EF4-FFF2-40B4-BE49-F238E27FC236}">
                  <a16:creationId xmlns:a16="http://schemas.microsoft.com/office/drawing/2014/main" id="{91D5B578-0F1F-0A42-B01C-14AB8D79922C}"/>
                </a:ext>
              </a:extLst>
            </p:cNvPr>
            <p:cNvSpPr>
              <a:spLocks noChangeArrowheads="1"/>
            </p:cNvSpPr>
            <p:nvPr/>
          </p:nvSpPr>
          <p:spPr bwMode="auto">
            <a:xfrm>
              <a:off x="690917" y="3970327"/>
              <a:ext cx="4338284" cy="2301886"/>
            </a:xfrm>
            <a:prstGeom prst="rect">
              <a:avLst/>
            </a:prstGeom>
            <a:solidFill>
              <a:schemeClr val="bg1"/>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216000" tIns="216000" rIns="92075" bIns="144000" anchor="t" anchorCtr="0">
              <a:prstTxWarp prst="textNoShape">
                <a:avLst/>
              </a:prstTxWarp>
              <a:noAutofit/>
            </a:bodyPr>
            <a:lstStyle/>
            <a:p>
              <a:pPr>
                <a:spcBef>
                  <a:spcPts val="1800"/>
                </a:spcBef>
              </a:pPr>
              <a:r>
                <a:rPr lang="en-US" dirty="0">
                  <a:latin typeface="Consolas" panose="020B0609020204030204" pitchFamily="49" charset="0"/>
                  <a:cs typeface="Consolas" panose="020B0609020204030204" pitchFamily="49" charset="0"/>
                </a:rPr>
                <a:t>Integer.parseInt(</a:t>
              </a:r>
              <a:r>
                <a:rPr lang="en-US" dirty="0">
                  <a:solidFill>
                    <a:srgbClr val="2A00FF"/>
                  </a:solidFill>
                  <a:latin typeface="Consolas" panose="020B0609020204030204" pitchFamily="49" charset="0"/>
                  <a:cs typeface="Consolas" panose="020B0609020204030204" pitchFamily="49" charset="0"/>
                </a:rPr>
                <a:t>"123"</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123 (int)</a:t>
              </a:r>
              <a:endParaRPr lang="en-US" dirty="0">
                <a:latin typeface="Consolas" panose="020B0609020204030204" pitchFamily="49" charset="0"/>
                <a:cs typeface="Consolas" panose="020B0609020204030204" pitchFamily="49" charset="0"/>
              </a:endParaRPr>
            </a:p>
            <a:p>
              <a:pPr>
                <a:spcBef>
                  <a:spcPts val="1800"/>
                </a:spcBef>
              </a:pPr>
              <a:r>
                <a:rPr lang="en-US" dirty="0">
                  <a:latin typeface="Consolas" panose="020B0609020204030204" pitchFamily="49" charset="0"/>
                  <a:cs typeface="Consolas" panose="020B0609020204030204" pitchFamily="49" charset="0"/>
                </a:rPr>
                <a:t>(</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2.71828             </a:t>
              </a:r>
              <a:r>
                <a:rPr lang="en-US" dirty="0">
                  <a:solidFill>
                    <a:srgbClr val="3F7F5F"/>
                  </a:solidFill>
                  <a:latin typeface="Consolas" panose="020B0609020204030204" pitchFamily="49" charset="0"/>
                  <a:cs typeface="Consolas" panose="020B0609020204030204" pitchFamily="49" charset="0"/>
                </a:rPr>
                <a:t>// 2 (int)</a:t>
              </a:r>
              <a:endParaRPr lang="en-US" dirty="0">
                <a:latin typeface="Consolas" panose="020B0609020204030204" pitchFamily="49" charset="0"/>
                <a:cs typeface="Consolas" panose="020B0609020204030204" pitchFamily="49" charset="0"/>
              </a:endParaRPr>
            </a:p>
            <a:p>
              <a:pPr>
                <a:spcBef>
                  <a:spcPts val="1800"/>
                </a:spcBef>
              </a:pPr>
              <a:r>
                <a:rPr lang="en-US" dirty="0">
                  <a:latin typeface="Consolas" panose="020B0609020204030204" pitchFamily="49" charset="0"/>
                  <a:cs typeface="Consolas" panose="020B0609020204030204" pitchFamily="49" charset="0"/>
                </a:rPr>
                <a:t>(</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11 * 0.3            </a:t>
              </a:r>
              <a:r>
                <a:rPr lang="en-US" dirty="0">
                  <a:solidFill>
                    <a:srgbClr val="3F7F5F"/>
                  </a:solidFill>
                  <a:latin typeface="Consolas" panose="020B0609020204030204" pitchFamily="49" charset="0"/>
                  <a:cs typeface="Consolas" panose="020B0609020204030204" pitchFamily="49" charset="0"/>
                </a:rPr>
                <a:t>// 3.3 (double)</a:t>
              </a:r>
              <a:endParaRPr lang="en-US" dirty="0">
                <a:latin typeface="Consolas" panose="020B0609020204030204" pitchFamily="49" charset="0"/>
                <a:cs typeface="Consolas" panose="020B0609020204030204" pitchFamily="49" charset="0"/>
              </a:endParaRPr>
            </a:p>
            <a:p>
              <a:pPr>
                <a:spcBef>
                  <a:spcPts val="1800"/>
                </a:spcBef>
              </a:pPr>
              <a:r>
                <a:rPr lang="en-US" dirty="0">
                  <a:latin typeface="Consolas" panose="020B0609020204030204" pitchFamily="49" charset="0"/>
                  <a:cs typeface="Consolas" panose="020B0609020204030204" pitchFamily="49" charset="0"/>
                </a:rPr>
                <a:t>(11 * (</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0.3)          </a:t>
              </a:r>
              <a:r>
                <a:rPr lang="en-US" dirty="0">
                  <a:solidFill>
                    <a:srgbClr val="3F7F5F"/>
                  </a:solidFill>
                  <a:latin typeface="Consolas" panose="020B0609020204030204" pitchFamily="49" charset="0"/>
                  <a:cs typeface="Consolas" panose="020B0609020204030204" pitchFamily="49" charset="0"/>
                </a:rPr>
                <a:t>// 0 (int)</a:t>
              </a:r>
              <a:endParaRPr lang="en-US" dirty="0">
                <a:latin typeface="Consolas" panose="020B0609020204030204" pitchFamily="49" charset="0"/>
                <a:cs typeface="Consolas" panose="020B0609020204030204" pitchFamily="49" charset="0"/>
              </a:endParaRPr>
            </a:p>
            <a:p>
              <a:pPr>
                <a:spcBef>
                  <a:spcPts val="1800"/>
                </a:spcBef>
              </a:pPr>
              <a:r>
                <a:rPr lang="en-US" dirty="0">
                  <a:latin typeface="Consolas" panose="020B0609020204030204" pitchFamily="49" charset="0"/>
                  <a:cs typeface="Consolas" panose="020B0609020204030204" pitchFamily="49" charset="0"/>
                </a:rPr>
                <a:t>(</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(11 * 0.3)          </a:t>
              </a:r>
              <a:r>
                <a:rPr lang="en-US" dirty="0">
                  <a:solidFill>
                    <a:srgbClr val="3F7F5F"/>
                  </a:solidFill>
                  <a:latin typeface="Consolas" panose="020B0609020204030204" pitchFamily="49" charset="0"/>
                  <a:cs typeface="Consolas" panose="020B0609020204030204" pitchFamily="49" charset="0"/>
                </a:rPr>
                <a:t>// 3 (int)</a:t>
              </a:r>
              <a:endParaRPr lang="en-US" dirty="0">
                <a:latin typeface="Consolas" panose="020B0609020204030204" pitchFamily="49" charset="0"/>
                <a:cs typeface="Consolas" panose="020B0609020204030204" pitchFamily="49" charset="0"/>
              </a:endParaRPr>
            </a:p>
          </p:txBody>
        </p:sp>
        <p:sp>
          <p:nvSpPr>
            <p:cNvPr id="11" name="TextBox 10">
              <a:extLst>
                <a:ext uri="{FF2B5EF4-FFF2-40B4-BE49-F238E27FC236}">
                  <a16:creationId xmlns:a16="http://schemas.microsoft.com/office/drawing/2014/main" id="{94EB3BD4-8A8D-FA42-A1C4-62EC173A5A5A}"/>
                </a:ext>
              </a:extLst>
            </p:cNvPr>
            <p:cNvSpPr txBox="1"/>
            <p:nvPr/>
          </p:nvSpPr>
          <p:spPr>
            <a:xfrm>
              <a:off x="629176" y="3565809"/>
              <a:ext cx="3205163" cy="369332"/>
            </a:xfrm>
            <a:prstGeom prst="rect">
              <a:avLst/>
            </a:prstGeom>
            <a:noFill/>
          </p:spPr>
          <p:txBody>
            <a:bodyPr wrap="square" rtlCol="0">
              <a:spAutoFit/>
            </a:bodyPr>
            <a:lstStyle/>
            <a:p>
              <a:r>
                <a:rPr lang="en-US" sz="1800" dirty="0">
                  <a:latin typeface="Times New Roman" panose="02020603050405020304" pitchFamily="18" charset="0"/>
                  <a:cs typeface="Times New Roman" panose="02020603050405020304" pitchFamily="18" charset="0"/>
                </a:rPr>
                <a:t>Explicit casting</a:t>
              </a:r>
              <a:r>
                <a:rPr lang="en-US" sz="1600" dirty="0">
                  <a:latin typeface="Times New Roman" panose="02020603050405020304" pitchFamily="18" charset="0"/>
                  <a:cs typeface="Times New Roman" panose="02020603050405020304" pitchFamily="18" charset="0"/>
                </a:rPr>
                <a:t> (examples)</a:t>
              </a:r>
            </a:p>
          </p:txBody>
        </p:sp>
      </p:grpSp>
    </p:spTree>
    <p:extLst>
      <p:ext uri="{BB962C8B-B14F-4D97-AF65-F5344CB8AC3E}">
        <p14:creationId xmlns:p14="http://schemas.microsoft.com/office/powerpoint/2010/main" val="3159366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9" name="Rectangle 2"/>
          <p:cNvSpPr>
            <a:spLocks noGrp="1" noChangeArrowheads="1"/>
          </p:cNvSpPr>
          <p:nvPr>
            <p:ph type="title"/>
          </p:nvPr>
        </p:nvSpPr>
        <p:spPr/>
        <p:txBody>
          <a:bodyPr/>
          <a:lstStyle/>
          <a:p>
            <a:r>
              <a:rPr lang="en-US" dirty="0"/>
              <a:t>Casting</a:t>
            </a:r>
          </a:p>
        </p:txBody>
      </p:sp>
      <p:sp>
        <p:nvSpPr>
          <p:cNvPr id="5" name="Rectangle 5">
            <a:extLst>
              <a:ext uri="{FF2B5EF4-FFF2-40B4-BE49-F238E27FC236}">
                <a16:creationId xmlns:a16="http://schemas.microsoft.com/office/drawing/2014/main" id="{74891401-651D-3049-8CEF-B73D55A9902F}"/>
              </a:ext>
            </a:extLst>
          </p:cNvPr>
          <p:cNvSpPr>
            <a:spLocks noChangeArrowheads="1"/>
          </p:cNvSpPr>
          <p:nvPr/>
        </p:nvSpPr>
        <p:spPr bwMode="auto">
          <a:xfrm>
            <a:off x="705204" y="2001797"/>
            <a:ext cx="6481409" cy="3727492"/>
          </a:xfrm>
          <a:prstGeom prst="rect">
            <a:avLst/>
          </a:prstGeom>
          <a:solidFill>
            <a:schemeClr val="bg1"/>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92075" tIns="182880" rIns="92075" bIns="182880" anchor="t" anchorCtr="0">
            <a:prstTxWarp prst="textNoShape">
              <a:avLst/>
            </a:prstTxWarp>
            <a:noAutofit/>
          </a:bodyPr>
          <a:lstStyle/>
          <a:p>
            <a:pPr>
              <a:spcBef>
                <a:spcPts val="600"/>
              </a:spcBef>
            </a:pP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class</a:t>
            </a:r>
            <a:r>
              <a:rPr lang="en-US" dirty="0">
                <a:latin typeface="Consolas" panose="020B0609020204030204" pitchFamily="49" charset="0"/>
                <a:cs typeface="Consolas" panose="020B0609020204030204" pitchFamily="49" charset="0"/>
              </a:rPr>
              <a:t> Demo8 {</a:t>
            </a:r>
          </a:p>
          <a:p>
            <a:pPr>
              <a:spcBef>
                <a:spcPts val="600"/>
              </a:spcBef>
            </a:pPr>
            <a:r>
              <a:rPr lang="en-US" dirty="0">
                <a:solidFill>
                  <a:srgbClr val="7F0055"/>
                </a:solidFill>
                <a:latin typeface="Consolas" panose="020B0609020204030204" pitchFamily="49" charset="0"/>
                <a:cs typeface="Consolas" panose="020B0609020204030204" pitchFamily="49" charset="0"/>
              </a:rPr>
              <a:t>   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static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void</a:t>
            </a:r>
            <a:r>
              <a:rPr lang="en-US" dirty="0">
                <a:latin typeface="Consolas" panose="020B0609020204030204" pitchFamily="49" charset="0"/>
                <a:cs typeface="Consolas" panose="020B0609020204030204" pitchFamily="49" charset="0"/>
              </a:rPr>
              <a:t> main(String[] </a:t>
            </a:r>
            <a:r>
              <a:rPr lang="en-US" dirty="0">
                <a:solidFill>
                  <a:srgbClr val="6A3E3E"/>
                </a:solidFill>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 {</a:t>
            </a: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2A00FF"/>
                </a:solidFill>
                <a:latin typeface="Consolas" panose="020B0609020204030204" pitchFamily="49" charset="0"/>
                <a:cs typeface="Consolas" panose="020B0609020204030204" pitchFamily="49" charset="0"/>
              </a:rPr>
              <a:t>"1234"</a:t>
            </a:r>
            <a:r>
              <a:rPr lang="en-US" dirty="0">
                <a:latin typeface="Consolas" panose="020B0609020204030204" pitchFamily="49" charset="0"/>
                <a:cs typeface="Consolas" panose="020B0609020204030204" pitchFamily="49" charset="0"/>
              </a:rPr>
              <a:t> + 99);               </a:t>
            </a:r>
            <a:r>
              <a:rPr lang="en-US" dirty="0">
                <a:solidFill>
                  <a:srgbClr val="3F7F5F"/>
                </a:solidFill>
                <a:latin typeface="Consolas" panose="020B0609020204030204" pitchFamily="49" charset="0"/>
                <a:cs typeface="Consolas" panose="020B0609020204030204" pitchFamily="49" charset="0"/>
              </a:rPr>
              <a:t>// "123499" (String)</a:t>
            </a: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.println(11 * 0.3);                  </a:t>
            </a:r>
            <a:r>
              <a:rPr lang="en-US" dirty="0">
                <a:solidFill>
                  <a:srgbClr val="3F7F5F"/>
                </a:solidFill>
                <a:latin typeface="Consolas" panose="020B0609020204030204" pitchFamily="49" charset="0"/>
                <a:cs typeface="Consolas" panose="020B0609020204030204" pitchFamily="49" charset="0"/>
              </a:rPr>
              <a:t>// 3.3 (double)</a:t>
            </a: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.println(Integer.parseInt(</a:t>
            </a:r>
            <a:r>
              <a:rPr lang="en-US" dirty="0">
                <a:solidFill>
                  <a:srgbClr val="2A00FF"/>
                </a:solidFill>
                <a:latin typeface="Consolas" panose="020B0609020204030204" pitchFamily="49" charset="0"/>
                <a:cs typeface="Consolas" panose="020B0609020204030204" pitchFamily="49" charset="0"/>
              </a:rPr>
              <a:t>"123"</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123 (int)</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2.71828);             </a:t>
            </a:r>
            <a:r>
              <a:rPr lang="en-US" dirty="0">
                <a:solidFill>
                  <a:srgbClr val="3F7F5F"/>
                </a:solidFill>
                <a:latin typeface="Consolas" panose="020B0609020204030204" pitchFamily="49" charset="0"/>
                <a:cs typeface="Consolas" panose="020B0609020204030204" pitchFamily="49" charset="0"/>
              </a:rPr>
              <a:t>// 2 (int)</a:t>
            </a: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11 * 0.3);            </a:t>
            </a:r>
            <a:r>
              <a:rPr lang="en-US" dirty="0">
                <a:solidFill>
                  <a:srgbClr val="3F7F5F"/>
                </a:solidFill>
                <a:latin typeface="Consolas" panose="020B0609020204030204" pitchFamily="49" charset="0"/>
                <a:cs typeface="Consolas" panose="020B0609020204030204" pitchFamily="49" charset="0"/>
              </a:rPr>
              <a:t>// 3.3 (double)</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.println((11 * (</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0.3));          </a:t>
            </a:r>
            <a:r>
              <a:rPr lang="en-US" dirty="0">
                <a:solidFill>
                  <a:srgbClr val="3F7F5F"/>
                </a:solidFill>
                <a:latin typeface="Consolas" panose="020B0609020204030204" pitchFamily="49" charset="0"/>
                <a:cs typeface="Consolas" panose="020B0609020204030204" pitchFamily="49" charset="0"/>
              </a:rPr>
              <a:t>// 0 (int)</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(11 * 0.3));          </a:t>
            </a:r>
            <a:r>
              <a:rPr lang="en-US" dirty="0">
                <a:solidFill>
                  <a:srgbClr val="3F7F5F"/>
                </a:solidFill>
                <a:latin typeface="Consolas" panose="020B0609020204030204" pitchFamily="49" charset="0"/>
                <a:cs typeface="Consolas" panose="020B0609020204030204" pitchFamily="49" charset="0"/>
              </a:rPr>
              <a:t>// 3 (int)</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a:t>
            </a:r>
          </a:p>
          <a:p>
            <a:pPr>
              <a:spcBef>
                <a:spcPts val="600"/>
              </a:spcBef>
            </a:pPr>
            <a:r>
              <a:rPr lang="en-US" dirty="0">
                <a:latin typeface="Consolas" panose="020B0609020204030204" pitchFamily="49" charset="0"/>
                <a:cs typeface="Consolas" panose="020B0609020204030204" pitchFamily="49" charset="0"/>
              </a:rPr>
              <a:t>}</a:t>
            </a:r>
          </a:p>
        </p:txBody>
      </p:sp>
      <p:sp>
        <p:nvSpPr>
          <p:cNvPr id="8" name="Rectangle 3">
            <a:extLst>
              <a:ext uri="{FF2B5EF4-FFF2-40B4-BE49-F238E27FC236}">
                <a16:creationId xmlns:a16="http://schemas.microsoft.com/office/drawing/2014/main" id="{99A977D7-B488-EB4D-9EE1-FDB65CD664CB}"/>
              </a:ext>
            </a:extLst>
          </p:cNvPr>
          <p:cNvSpPr txBox="1">
            <a:spLocks noChangeArrowheads="1"/>
          </p:cNvSpPr>
          <p:nvPr/>
        </p:nvSpPr>
        <p:spPr bwMode="auto">
          <a:xfrm>
            <a:off x="504808" y="751122"/>
            <a:ext cx="7848600" cy="116029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342900" indent="-342900" algn="l" rtl="0" eaLnBrk="0" fontAlgn="base" hangingPunct="0">
              <a:lnSpc>
                <a:spcPts val="2600"/>
              </a:lnSpc>
              <a:spcBef>
                <a:spcPct val="0"/>
              </a:spcBef>
              <a:spcAft>
                <a:spcPct val="0"/>
              </a:spcAft>
              <a:buClr>
                <a:srgbClr val="003399"/>
              </a:buClr>
              <a:buSzPct val="50000"/>
              <a:buFont typeface="Monotype Sorts" charset="2"/>
              <a:defRPr kumimoji="1">
                <a:solidFill>
                  <a:srgbClr val="003399"/>
                </a:solidFill>
                <a:latin typeface="+mn-lt"/>
                <a:ea typeface="ＭＳ Ｐゴシック" charset="-128"/>
                <a:cs typeface="ＭＳ Ｐゴシック" charset="-128"/>
              </a:defRPr>
            </a:lvl1pPr>
            <a:lvl2pPr marL="346075" indent="-231775" algn="l" rtl="0" eaLnBrk="0" fontAlgn="base" hangingPunct="0">
              <a:lnSpc>
                <a:spcPts val="2600"/>
              </a:lnSpc>
              <a:spcBef>
                <a:spcPct val="0"/>
              </a:spcBef>
              <a:spcAft>
                <a:spcPct val="0"/>
              </a:spcAft>
              <a:buClr>
                <a:schemeClr val="tx1"/>
              </a:buClr>
              <a:buSzPct val="50000"/>
              <a:buFont typeface="Monotype Sorts" charset="2"/>
              <a:buChar char="n"/>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chemeClr val="tx1"/>
              </a:buClr>
              <a:buSzPct val="80000"/>
              <a:buChar char="–"/>
              <a:defRPr kumimoji="1">
                <a:solidFill>
                  <a:schemeClr val="tx1"/>
                </a:solidFill>
                <a:latin typeface="+mn-lt"/>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ts val="1980"/>
              </a:lnSpc>
              <a:spcBef>
                <a:spcPts val="600"/>
              </a:spcBef>
            </a:pPr>
            <a:r>
              <a:rPr kumimoji="0" lang="en-US" sz="1800" dirty="0">
                <a:solidFill>
                  <a:srgbClr val="000000"/>
                </a:solidFill>
                <a:latin typeface="Times New Roman"/>
                <a:cs typeface="Times New Roman"/>
              </a:rPr>
              <a:t>What happens when we create an expression made of different data types?</a:t>
            </a:r>
          </a:p>
          <a:p>
            <a:pPr lvl="1">
              <a:spcBef>
                <a:spcPts val="600"/>
              </a:spcBef>
              <a:buClrTx/>
              <a:buSzPct val="100000"/>
              <a:buFont typeface="Arial"/>
              <a:buChar char="•"/>
            </a:pPr>
            <a:r>
              <a:rPr kumimoji="0" lang="en-US" sz="1800" dirty="0">
                <a:solidFill>
                  <a:srgbClr val="000000"/>
                </a:solidFill>
                <a:latin typeface="Times New Roman"/>
                <a:cs typeface="Times New Roman"/>
              </a:rPr>
              <a:t>In some cases Java handles the resulting type </a:t>
            </a:r>
            <a:r>
              <a:rPr kumimoji="0" lang="en-US" sz="1800" i="1" dirty="0">
                <a:solidFill>
                  <a:srgbClr val="000000"/>
                </a:solidFill>
                <a:latin typeface="Times New Roman"/>
                <a:cs typeface="Times New Roman"/>
              </a:rPr>
              <a:t>implicitly</a:t>
            </a:r>
            <a:r>
              <a:rPr kumimoji="0" lang="he-IL" sz="1800" dirty="0">
                <a:solidFill>
                  <a:srgbClr val="000000"/>
                </a:solidFill>
                <a:latin typeface="Times New Roman"/>
                <a:cs typeface="Times New Roman"/>
              </a:rPr>
              <a:t> </a:t>
            </a:r>
            <a:r>
              <a:rPr kumimoji="0" lang="en-US" sz="1800" dirty="0">
                <a:solidFill>
                  <a:srgbClr val="000000"/>
                </a:solidFill>
                <a:latin typeface="Times New Roman"/>
                <a:cs typeface="Times New Roman"/>
              </a:rPr>
              <a:t> (example:  </a:t>
            </a:r>
            <a:r>
              <a:rPr kumimoji="0" lang="en-US" sz="1600" dirty="0">
                <a:solidFill>
                  <a:srgbClr val="000000"/>
                </a:solidFill>
                <a:latin typeface="Consolas" panose="020B0609020204030204" pitchFamily="49" charset="0"/>
                <a:cs typeface="Consolas" panose="020B0609020204030204" pitchFamily="49" charset="0"/>
              </a:rPr>
              <a:t>5.0 / 2</a:t>
            </a:r>
            <a:r>
              <a:rPr kumimoji="0" lang="en-US" sz="1800" dirty="0">
                <a:solidFill>
                  <a:srgbClr val="000000"/>
                </a:solidFill>
                <a:latin typeface="Times New Roman"/>
                <a:cs typeface="Times New Roman"/>
              </a:rPr>
              <a:t>)</a:t>
            </a:r>
          </a:p>
          <a:p>
            <a:pPr lvl="1">
              <a:spcBef>
                <a:spcPts val="600"/>
              </a:spcBef>
              <a:buClrTx/>
              <a:buSzPct val="100000"/>
              <a:buFont typeface="Arial"/>
              <a:buChar char="•"/>
            </a:pPr>
            <a:r>
              <a:rPr kumimoji="0" lang="en-US" sz="1800" dirty="0">
                <a:solidFill>
                  <a:srgbClr val="000000"/>
                </a:solidFill>
                <a:latin typeface="Times New Roman"/>
                <a:cs typeface="Times New Roman"/>
              </a:rPr>
              <a:t>In other cases the programmer must handle the resulting type </a:t>
            </a:r>
            <a:r>
              <a:rPr kumimoji="0" lang="en-US" sz="1800" i="1" dirty="0">
                <a:solidFill>
                  <a:srgbClr val="000000"/>
                </a:solidFill>
                <a:latin typeface="Times New Roman"/>
                <a:cs typeface="Times New Roman"/>
              </a:rPr>
              <a:t>explicitly</a:t>
            </a:r>
          </a:p>
        </p:txBody>
      </p:sp>
      <p:sp>
        <p:nvSpPr>
          <p:cNvPr id="2" name="AutoShape 13">
            <a:extLst>
              <a:ext uri="{FF2B5EF4-FFF2-40B4-BE49-F238E27FC236}">
                <a16:creationId xmlns:a16="http://schemas.microsoft.com/office/drawing/2014/main" id="{A1E54D47-A391-FA78-FA29-D1A7F1312676}"/>
              </a:ext>
            </a:extLst>
          </p:cNvPr>
          <p:cNvSpPr>
            <a:spLocks noChangeArrowheads="1"/>
          </p:cNvSpPr>
          <p:nvPr/>
        </p:nvSpPr>
        <p:spPr bwMode="auto">
          <a:xfrm>
            <a:off x="596347" y="5642607"/>
            <a:ext cx="4073625" cy="928542"/>
          </a:xfrm>
          <a:prstGeom prst="roundRect">
            <a:avLst>
              <a:gd name="adj" fmla="val 16667"/>
            </a:avLst>
          </a:prstGeom>
          <a:noFill/>
          <a:ln w="19050">
            <a:no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rIns="0" anchor="ctr"/>
          <a:lstStyle/>
          <a:p>
            <a:pPr>
              <a:spcBef>
                <a:spcPts val="600"/>
              </a:spcBef>
              <a:buClr>
                <a:schemeClr val="tx1"/>
              </a:buClr>
              <a:buSzPct val="100000"/>
            </a:pPr>
            <a:r>
              <a:rPr lang="en-US" sz="1800" dirty="0">
                <a:latin typeface="Times New Roman" panose="02020603050405020304" pitchFamily="18" charset="0"/>
                <a:cs typeface="Times New Roman" panose="02020603050405020304" pitchFamily="18" charset="0"/>
              </a:rPr>
              <a:t>(Same examples in executable form)</a:t>
            </a: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11979448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7" name="Rectangle 2"/>
          <p:cNvSpPr>
            <a:spLocks noGrp="1" noChangeArrowheads="1"/>
          </p:cNvSpPr>
          <p:nvPr>
            <p:ph type="title"/>
          </p:nvPr>
        </p:nvSpPr>
        <p:spPr/>
        <p:txBody>
          <a:bodyPr/>
          <a:lstStyle/>
          <a:p>
            <a:r>
              <a:rPr lang="en-US" dirty="0"/>
              <a:t>Casting</a:t>
            </a:r>
            <a:endParaRPr kumimoji="0" lang="en-US" dirty="0"/>
          </a:p>
        </p:txBody>
      </p:sp>
      <p:sp>
        <p:nvSpPr>
          <p:cNvPr id="57349" name="Rectangle 4"/>
          <p:cNvSpPr>
            <a:spLocks noChangeArrowheads="1"/>
          </p:cNvSpPr>
          <p:nvPr/>
        </p:nvSpPr>
        <p:spPr bwMode="auto">
          <a:xfrm>
            <a:off x="927560" y="1920797"/>
            <a:ext cx="6554792" cy="4203540"/>
          </a:xfrm>
          <a:prstGeom prst="rect">
            <a:avLst/>
          </a:prstGeom>
          <a:solidFill>
            <a:schemeClr val="bg1"/>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lIns="137160" tIns="91440" rIns="92075" bIns="182880">
            <a:prstTxWarp prst="textNoShape">
              <a:avLst/>
            </a:prstTxWarp>
          </a:bodyPr>
          <a:lstStyle/>
          <a:p>
            <a:pPr>
              <a:lnSpc>
                <a:spcPts val="2180"/>
              </a:lnSpc>
            </a:pP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class</a:t>
            </a:r>
            <a:r>
              <a:rPr lang="en-US" dirty="0">
                <a:solidFill>
                  <a:srgbClr val="000000"/>
                </a:solidFill>
                <a:latin typeface="Consolas"/>
                <a:ea typeface="Monaco"/>
                <a:cs typeface="Consolas"/>
              </a:rPr>
              <a:t> RandomInt {</a:t>
            </a:r>
          </a:p>
          <a:p>
            <a:pPr>
              <a:lnSpc>
                <a:spcPts val="2180"/>
              </a:lnSpc>
            </a:pPr>
            <a:r>
              <a:rPr lang="en-US" dirty="0">
                <a:solidFill>
                  <a:srgbClr val="000000"/>
                </a:solidFill>
                <a:latin typeface="Consolas"/>
                <a:ea typeface="Monaco"/>
                <a:cs typeface="Consolas"/>
              </a:rPr>
              <a:t>   </a:t>
            </a:r>
            <a:r>
              <a:rPr lang="en-US" dirty="0">
                <a:solidFill>
                  <a:srgbClr val="006600"/>
                </a:solidFill>
                <a:latin typeface="Consolas"/>
                <a:ea typeface="Monaco"/>
                <a:cs typeface="Consolas"/>
              </a:rPr>
              <a:t>// Generates a random integer from 0,...,N-1</a:t>
            </a:r>
          </a:p>
          <a:p>
            <a:pPr>
              <a:lnSpc>
                <a:spcPts val="218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static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void</a:t>
            </a:r>
            <a:r>
              <a:rPr lang="en-US" dirty="0">
                <a:solidFill>
                  <a:srgbClr val="000000"/>
                </a:solidFill>
                <a:latin typeface="Consolas"/>
                <a:ea typeface="Monaco"/>
                <a:cs typeface="Consolas"/>
              </a:rPr>
              <a:t> main(String[] </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 {</a:t>
            </a:r>
          </a:p>
          <a:p>
            <a:pPr>
              <a:lnSpc>
                <a:spcPts val="2180"/>
              </a:lnSpc>
            </a:pPr>
            <a:r>
              <a:rPr lang="en-US" dirty="0">
                <a:solidFill>
                  <a:srgbClr val="000000"/>
                </a:solidFill>
                <a:latin typeface="Consolas"/>
                <a:ea typeface="Monaco"/>
                <a:cs typeface="Consolas"/>
              </a:rPr>
              <a:t>      </a:t>
            </a:r>
            <a:r>
              <a:rPr lang="en-US" dirty="0">
                <a:solidFill>
                  <a:srgbClr val="006600"/>
                </a:solidFill>
                <a:latin typeface="Consolas"/>
                <a:ea typeface="Monaco"/>
                <a:cs typeface="Consolas"/>
              </a:rPr>
              <a:t>// Gets N from the user</a:t>
            </a:r>
          </a:p>
          <a:p>
            <a:pPr>
              <a:lnSpc>
                <a:spcPts val="218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int</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N</a:t>
            </a:r>
            <a:r>
              <a:rPr lang="en-US" dirty="0">
                <a:solidFill>
                  <a:srgbClr val="000000"/>
                </a:solidFill>
                <a:latin typeface="Consolas"/>
                <a:ea typeface="Monaco"/>
                <a:cs typeface="Consolas"/>
              </a:rPr>
              <a:t> = Integer.parseInt(</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[0]); </a:t>
            </a:r>
            <a:endParaRPr lang="en-US" dirty="0">
              <a:solidFill>
                <a:srgbClr val="008000"/>
              </a:solidFill>
              <a:latin typeface="Consolas"/>
              <a:ea typeface="Monaco"/>
              <a:cs typeface="Consolas"/>
            </a:endParaRPr>
          </a:p>
          <a:p>
            <a:pPr>
              <a:lnSpc>
                <a:spcPts val="218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double</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r</a:t>
            </a:r>
            <a:r>
              <a:rPr lang="en-US" dirty="0">
                <a:solidFill>
                  <a:srgbClr val="000000"/>
                </a:solidFill>
                <a:latin typeface="Consolas"/>
                <a:ea typeface="Monaco"/>
                <a:cs typeface="Consolas"/>
              </a:rPr>
              <a:t> = Math.random();</a:t>
            </a:r>
          </a:p>
          <a:p>
            <a:pPr>
              <a:lnSpc>
                <a:spcPts val="218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int</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n</a:t>
            </a:r>
            <a:r>
              <a:rPr lang="en-US" dirty="0">
                <a:solidFill>
                  <a:srgbClr val="000000"/>
                </a:solidFill>
                <a:latin typeface="Consolas"/>
                <a:ea typeface="Monaco"/>
                <a:cs typeface="Consolas"/>
              </a:rPr>
              <a:t> = (</a:t>
            </a:r>
            <a:r>
              <a:rPr lang="en-US" dirty="0">
                <a:solidFill>
                  <a:srgbClr val="931968"/>
                </a:solidFill>
                <a:latin typeface="Consolas"/>
                <a:ea typeface="Monaco"/>
                <a:cs typeface="Consolas"/>
              </a:rPr>
              <a:t>int</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r</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N</a:t>
            </a:r>
            <a:r>
              <a:rPr lang="en-US" dirty="0">
                <a:solidFill>
                  <a:srgbClr val="000000"/>
                </a:solidFill>
                <a:latin typeface="Consolas"/>
                <a:ea typeface="Monaco"/>
                <a:cs typeface="Consolas"/>
              </a:rPr>
              <a:t>);</a:t>
            </a:r>
          </a:p>
          <a:p>
            <a:pPr>
              <a:lnSpc>
                <a:spcPts val="2180"/>
              </a:lnSpc>
            </a:pPr>
            <a:endParaRPr lang="en-US" dirty="0">
              <a:solidFill>
                <a:srgbClr val="000000"/>
              </a:solidFill>
              <a:latin typeface="Consolas"/>
              <a:ea typeface="Monaco"/>
              <a:cs typeface="Consolas"/>
            </a:endParaRPr>
          </a:p>
          <a:p>
            <a:pPr>
              <a:lnSpc>
                <a:spcPts val="2180"/>
              </a:lnSpc>
            </a:pPr>
            <a:endParaRPr lang="en-US" dirty="0">
              <a:solidFill>
                <a:srgbClr val="000000"/>
              </a:solidFill>
              <a:latin typeface="Consolas"/>
              <a:ea typeface="Monaco"/>
              <a:cs typeface="Consolas"/>
            </a:endParaRPr>
          </a:p>
          <a:p>
            <a:pPr>
              <a:lnSpc>
                <a:spcPts val="2180"/>
              </a:lnSpc>
            </a:pPr>
            <a:endParaRPr lang="en-US" dirty="0">
              <a:solidFill>
                <a:srgbClr val="000000"/>
              </a:solidFill>
              <a:latin typeface="Consolas"/>
              <a:ea typeface="Monaco"/>
              <a:cs typeface="Consolas"/>
            </a:endParaRPr>
          </a:p>
          <a:p>
            <a:pPr>
              <a:spcBef>
                <a:spcPts val="1200"/>
              </a:spcBef>
            </a:pPr>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a:t>
            </a:r>
            <a:r>
              <a:rPr lang="en-US" dirty="0">
                <a:solidFill>
                  <a:srgbClr val="3933FF"/>
                </a:solidFill>
                <a:latin typeface="Consolas"/>
                <a:ea typeface="Monaco"/>
                <a:cs typeface="Consolas"/>
              </a:rPr>
              <a:t>"random integer is "</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n</a:t>
            </a:r>
            <a:r>
              <a:rPr lang="en-US" dirty="0">
                <a:solidFill>
                  <a:srgbClr val="000000"/>
                </a:solidFill>
                <a:latin typeface="Consolas"/>
                <a:ea typeface="Monaco"/>
                <a:cs typeface="Consolas"/>
              </a:rPr>
              <a:t>);</a:t>
            </a:r>
          </a:p>
          <a:p>
            <a:pPr>
              <a:lnSpc>
                <a:spcPts val="2180"/>
              </a:lnSpc>
            </a:pPr>
            <a:r>
              <a:rPr lang="en-US" dirty="0">
                <a:solidFill>
                  <a:srgbClr val="000000"/>
                </a:solidFill>
                <a:latin typeface="Consolas"/>
                <a:ea typeface="Monaco"/>
                <a:cs typeface="Consolas"/>
              </a:rPr>
              <a:t>   }</a:t>
            </a:r>
          </a:p>
          <a:p>
            <a:pPr>
              <a:lnSpc>
                <a:spcPts val="2180"/>
              </a:lnSpc>
            </a:pPr>
            <a:r>
              <a:rPr lang="en-US" dirty="0">
                <a:solidFill>
                  <a:srgbClr val="000000"/>
                </a:solidFill>
                <a:latin typeface="Consolas"/>
                <a:ea typeface="Monaco"/>
                <a:cs typeface="Consolas"/>
              </a:rPr>
              <a:t>} </a:t>
            </a:r>
            <a:endParaRPr kumimoji="1" lang="en-US" dirty="0">
              <a:solidFill>
                <a:srgbClr val="000000"/>
              </a:solidFill>
              <a:latin typeface="Consolas"/>
              <a:cs typeface="Consolas"/>
            </a:endParaRPr>
          </a:p>
        </p:txBody>
      </p:sp>
      <p:grpSp>
        <p:nvGrpSpPr>
          <p:cNvPr id="5" name="Group 4">
            <a:extLst>
              <a:ext uri="{FF2B5EF4-FFF2-40B4-BE49-F238E27FC236}">
                <a16:creationId xmlns:a16="http://schemas.microsoft.com/office/drawing/2014/main" id="{E8C39870-67F0-354B-B19A-1E3E3A31F20E}"/>
              </a:ext>
            </a:extLst>
          </p:cNvPr>
          <p:cNvGrpSpPr/>
          <p:nvPr/>
        </p:nvGrpSpPr>
        <p:grpSpPr>
          <a:xfrm>
            <a:off x="4545863" y="2995138"/>
            <a:ext cx="3378937" cy="483394"/>
            <a:chOff x="4309885" y="2531560"/>
            <a:chExt cx="3378937" cy="483394"/>
          </a:xfrm>
        </p:grpSpPr>
        <p:sp>
          <p:nvSpPr>
            <p:cNvPr id="57354" name="Line 9"/>
            <p:cNvSpPr>
              <a:spLocks noChangeShapeType="1"/>
            </p:cNvSpPr>
            <p:nvPr/>
          </p:nvSpPr>
          <p:spPr bwMode="auto">
            <a:xfrm flipH="1">
              <a:off x="4309885" y="2697822"/>
              <a:ext cx="738259" cy="127573"/>
            </a:xfrm>
            <a:prstGeom prst="line">
              <a:avLst/>
            </a:prstGeom>
            <a:noFill/>
            <a:ln w="12700">
              <a:solidFill>
                <a:schemeClr val="bg1">
                  <a:lumMod val="50000"/>
                </a:schemeClr>
              </a:solidFill>
              <a:round/>
              <a:headEnd/>
              <a:tailEnd type="triangle" w="lg" len="lg"/>
            </a:ln>
          </p:spPr>
          <p:txBody>
            <a:bodyPr wrap="none" lIns="92075" tIns="46038" rIns="92075" bIns="46038" anchor="ctr">
              <a:prstTxWarp prst="textNoShape">
                <a:avLst/>
              </a:prstTxWarp>
            </a:bodyPr>
            <a:lstStyle/>
            <a:p>
              <a:endParaRPr lang="en-US" dirty="0"/>
            </a:p>
          </p:txBody>
        </p:sp>
        <p:sp>
          <p:nvSpPr>
            <p:cNvPr id="24" name="AutoShape 13">
              <a:extLst>
                <a:ext uri="{FF2B5EF4-FFF2-40B4-BE49-F238E27FC236}">
                  <a16:creationId xmlns:a16="http://schemas.microsoft.com/office/drawing/2014/main" id="{7942A0B6-8D25-1A41-A8BC-F78F72C91BE4}"/>
                </a:ext>
              </a:extLst>
            </p:cNvPr>
            <p:cNvSpPr>
              <a:spLocks noChangeArrowheads="1"/>
            </p:cNvSpPr>
            <p:nvPr/>
          </p:nvSpPr>
          <p:spPr bwMode="auto">
            <a:xfrm>
              <a:off x="4742633" y="2531560"/>
              <a:ext cx="2946189" cy="483394"/>
            </a:xfrm>
            <a:prstGeom prst="roundRect">
              <a:avLst>
                <a:gd name="adj" fmla="val 16667"/>
              </a:avLst>
            </a:prstGeom>
            <a:solidFill>
              <a:srgbClr val="FFE9C4"/>
            </a:solidFill>
            <a:ln w="19050">
              <a:no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72000" tIns="72000" rIns="0" bIns="72000" anchor="ctr"/>
            <a:lstStyle/>
            <a:p>
              <a:pPr defTabSz="1019175">
                <a:spcBef>
                  <a:spcPct val="50000"/>
                </a:spcBef>
              </a:pPr>
              <a:r>
                <a:rPr kumimoji="1" lang="en-US" dirty="0">
                  <a:latin typeface="Times New Roman" panose="02020603050405020304" pitchFamily="18" charset="0"/>
                  <a:cs typeface="Times New Roman" panose="02020603050405020304" pitchFamily="18" charset="0"/>
                </a:rPr>
                <a:t>Explicit casting: </a:t>
              </a:r>
              <a:r>
                <a:rPr kumimoji="1" lang="en-US" sz="1100" dirty="0">
                  <a:latin typeface="Consolas" panose="020B0609020204030204" pitchFamily="49" charset="0"/>
                  <a:cs typeface="Consolas" panose="020B0609020204030204" pitchFamily="49" charset="0"/>
                </a:rPr>
                <a:t>args[0]</a:t>
              </a:r>
              <a:r>
                <a:rPr kumimoji="1" lang="en-US" dirty="0">
                  <a:latin typeface="Times New Roman" panose="02020603050405020304" pitchFamily="18" charset="0"/>
                  <a:cs typeface="Times New Roman" panose="02020603050405020304" pitchFamily="18" charset="0"/>
                </a:rPr>
                <a:t>, which is a </a:t>
              </a:r>
              <a:r>
                <a:rPr kumimoji="1" lang="en-US" sz="1100" dirty="0">
                  <a:latin typeface="Consolas" panose="020B0609020204030204" pitchFamily="49" charset="0"/>
                  <a:cs typeface="Consolas" panose="020B0609020204030204" pitchFamily="49" charset="0"/>
                </a:rPr>
                <a:t>String</a:t>
              </a:r>
              <a:r>
                <a:rPr kumimoji="1" lang="en-US" dirty="0">
                  <a:latin typeface="Times New Roman" panose="02020603050405020304" pitchFamily="18" charset="0"/>
                  <a:cs typeface="Times New Roman" panose="02020603050405020304" pitchFamily="18" charset="0"/>
                </a:rPr>
                <a:t>, is cast as </a:t>
              </a:r>
              <a:r>
                <a:rPr kumimoji="1" lang="en-US" sz="1050" dirty="0">
                  <a:latin typeface="Consolas" panose="020B0609020204030204" pitchFamily="49" charset="0"/>
                  <a:cs typeface="Consolas" panose="020B0609020204030204" pitchFamily="49" charset="0"/>
                </a:rPr>
                <a:t>int</a:t>
              </a:r>
              <a:r>
                <a:rPr kumimoji="1" lang="en-US" dirty="0">
                  <a:latin typeface="Times New Roman" panose="02020603050405020304" pitchFamily="18" charset="0"/>
                  <a:cs typeface="Times New Roman" panose="02020603050405020304" pitchFamily="18" charset="0"/>
                </a:rPr>
                <a:t>, using a function call.</a:t>
              </a:r>
              <a:endParaRPr kumimoji="1" lang="en-US" dirty="0">
                <a:solidFill>
                  <a:srgbClr val="008000"/>
                </a:solidFill>
                <a:latin typeface="Times New Roman" panose="02020603050405020304" pitchFamily="18" charset="0"/>
                <a:cs typeface="Times New Roman" panose="02020603050405020304" pitchFamily="18" charset="0"/>
              </a:endParaRPr>
            </a:p>
          </p:txBody>
        </p:sp>
      </p:grpSp>
      <p:grpSp>
        <p:nvGrpSpPr>
          <p:cNvPr id="8" name="Group 7">
            <a:extLst>
              <a:ext uri="{FF2B5EF4-FFF2-40B4-BE49-F238E27FC236}">
                <a16:creationId xmlns:a16="http://schemas.microsoft.com/office/drawing/2014/main" id="{09CE10D1-6FB4-6340-83DE-6673861424FE}"/>
              </a:ext>
            </a:extLst>
          </p:cNvPr>
          <p:cNvGrpSpPr/>
          <p:nvPr/>
        </p:nvGrpSpPr>
        <p:grpSpPr>
          <a:xfrm>
            <a:off x="3034848" y="3943856"/>
            <a:ext cx="2103376" cy="828426"/>
            <a:chOff x="3034848" y="3617927"/>
            <a:chExt cx="2103376" cy="828426"/>
          </a:xfrm>
        </p:grpSpPr>
        <p:sp>
          <p:nvSpPr>
            <p:cNvPr id="21" name="Line 9"/>
            <p:cNvSpPr>
              <a:spLocks noChangeShapeType="1"/>
            </p:cNvSpPr>
            <p:nvPr/>
          </p:nvSpPr>
          <p:spPr bwMode="auto">
            <a:xfrm flipH="1" flipV="1">
              <a:off x="3034848" y="3617927"/>
              <a:ext cx="426110" cy="304056"/>
            </a:xfrm>
            <a:prstGeom prst="line">
              <a:avLst/>
            </a:prstGeom>
            <a:noFill/>
            <a:ln w="12700">
              <a:solidFill>
                <a:schemeClr val="bg1">
                  <a:lumMod val="50000"/>
                </a:schemeClr>
              </a:solidFill>
              <a:round/>
              <a:headEnd/>
              <a:tailEnd type="triangle" w="lg" len="lg"/>
            </a:ln>
          </p:spPr>
          <p:txBody>
            <a:bodyPr wrap="none" lIns="92075" tIns="46038" rIns="92075" bIns="46038" anchor="ctr">
              <a:prstTxWarp prst="textNoShape">
                <a:avLst/>
              </a:prstTxWarp>
            </a:bodyPr>
            <a:lstStyle/>
            <a:p>
              <a:endParaRPr lang="en-US" dirty="0"/>
            </a:p>
          </p:txBody>
        </p:sp>
        <p:sp>
          <p:nvSpPr>
            <p:cNvPr id="26" name="AutoShape 13">
              <a:extLst>
                <a:ext uri="{FF2B5EF4-FFF2-40B4-BE49-F238E27FC236}">
                  <a16:creationId xmlns:a16="http://schemas.microsoft.com/office/drawing/2014/main" id="{0897F6EB-1306-2C49-8AFB-FF1E4EF53921}"/>
                </a:ext>
              </a:extLst>
            </p:cNvPr>
            <p:cNvSpPr>
              <a:spLocks noChangeArrowheads="1"/>
            </p:cNvSpPr>
            <p:nvPr/>
          </p:nvSpPr>
          <p:spPr bwMode="auto">
            <a:xfrm>
              <a:off x="3182168" y="3924158"/>
              <a:ext cx="1956056" cy="522195"/>
            </a:xfrm>
            <a:prstGeom prst="roundRect">
              <a:avLst>
                <a:gd name="adj" fmla="val 16667"/>
              </a:avLst>
            </a:prstGeom>
            <a:solidFill>
              <a:srgbClr val="FFE9C4"/>
            </a:solidFill>
            <a:ln w="19050">
              <a:no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72000" tIns="72000" rIns="72000" bIns="72000" anchor="ctr"/>
            <a:lstStyle/>
            <a:p>
              <a:pPr defTabSz="1019175">
                <a:spcBef>
                  <a:spcPct val="50000"/>
                </a:spcBef>
              </a:pPr>
              <a:r>
                <a:rPr kumimoji="1" lang="en-US" dirty="0">
                  <a:latin typeface="Times New Roman" panose="02020603050405020304" pitchFamily="18" charset="0"/>
                  <a:cs typeface="Times New Roman" panose="02020603050405020304" pitchFamily="18" charset="0"/>
                </a:rPr>
                <a:t>Implicit casting:</a:t>
              </a:r>
              <a:br>
                <a:rPr kumimoji="1" lang="en-US" dirty="0">
                  <a:latin typeface="Times New Roman" panose="02020603050405020304" pitchFamily="18" charset="0"/>
                  <a:cs typeface="Times New Roman" panose="02020603050405020304" pitchFamily="18" charset="0"/>
                </a:rPr>
              </a:br>
              <a:r>
                <a:rPr kumimoji="1" lang="en-US" sz="1100" dirty="0">
                  <a:latin typeface="Consolas" panose="020B0609020204030204" pitchFamily="49" charset="0"/>
                  <a:cs typeface="Consolas" panose="020B0609020204030204" pitchFamily="49" charset="0"/>
                </a:rPr>
                <a:t>double</a:t>
              </a:r>
              <a:r>
                <a:rPr kumimoji="1" lang="en-US" dirty="0">
                  <a:latin typeface="Times New Roman" panose="02020603050405020304" pitchFamily="18" charset="0"/>
                  <a:cs typeface="Times New Roman" panose="02020603050405020304" pitchFamily="18" charset="0"/>
                </a:rPr>
                <a:t> * </a:t>
              </a:r>
              <a:r>
                <a:rPr kumimoji="1" lang="en-US" sz="1100" dirty="0">
                  <a:latin typeface="Consolas" panose="020B0609020204030204" pitchFamily="49" charset="0"/>
                  <a:cs typeface="Consolas" panose="020B0609020204030204" pitchFamily="49" charset="0"/>
                </a:rPr>
                <a:t>int</a:t>
              </a:r>
              <a:r>
                <a:rPr kumimoji="1" lang="en-US" dirty="0">
                  <a:latin typeface="Times New Roman" panose="02020603050405020304" pitchFamily="18" charset="0"/>
                  <a:cs typeface="Times New Roman" panose="02020603050405020304" pitchFamily="18" charset="0"/>
                </a:rPr>
                <a:t> gives </a:t>
              </a:r>
              <a:r>
                <a:rPr kumimoji="1" lang="en-US" sz="1100" dirty="0">
                  <a:latin typeface="Consolas" panose="020B0609020204030204" pitchFamily="49" charset="0"/>
                  <a:cs typeface="Consolas" panose="020B0609020204030204" pitchFamily="49" charset="0"/>
                </a:rPr>
                <a:t>double</a:t>
              </a:r>
              <a:endParaRPr kumimoji="1" lang="en-US" dirty="0">
                <a:solidFill>
                  <a:srgbClr val="008000"/>
                </a:solidFill>
                <a:latin typeface="Consolas" panose="020B0609020204030204" pitchFamily="49" charset="0"/>
                <a:cs typeface="Consolas" panose="020B0609020204030204" pitchFamily="49" charset="0"/>
              </a:endParaRPr>
            </a:p>
          </p:txBody>
        </p:sp>
      </p:grpSp>
      <p:grpSp>
        <p:nvGrpSpPr>
          <p:cNvPr id="6" name="Group 5">
            <a:extLst>
              <a:ext uri="{FF2B5EF4-FFF2-40B4-BE49-F238E27FC236}">
                <a16:creationId xmlns:a16="http://schemas.microsoft.com/office/drawing/2014/main" id="{ACCBD640-B880-4444-8331-DFA6BA8A80E5}"/>
              </a:ext>
            </a:extLst>
          </p:cNvPr>
          <p:cNvGrpSpPr/>
          <p:nvPr/>
        </p:nvGrpSpPr>
        <p:grpSpPr>
          <a:xfrm>
            <a:off x="2710884" y="5196498"/>
            <a:ext cx="3188475" cy="614939"/>
            <a:chOff x="2710884" y="4870569"/>
            <a:chExt cx="3188475" cy="614939"/>
          </a:xfrm>
        </p:grpSpPr>
        <p:sp>
          <p:nvSpPr>
            <p:cNvPr id="23" name="Line 9"/>
            <p:cNvSpPr>
              <a:spLocks noChangeShapeType="1"/>
            </p:cNvSpPr>
            <p:nvPr/>
          </p:nvSpPr>
          <p:spPr bwMode="auto">
            <a:xfrm flipH="1" flipV="1">
              <a:off x="4968452" y="4870569"/>
              <a:ext cx="10160" cy="436880"/>
            </a:xfrm>
            <a:prstGeom prst="line">
              <a:avLst/>
            </a:prstGeom>
            <a:noFill/>
            <a:ln w="12700">
              <a:solidFill>
                <a:schemeClr val="bg1">
                  <a:lumMod val="50000"/>
                </a:schemeClr>
              </a:solidFill>
              <a:round/>
              <a:headEnd/>
              <a:tailEnd type="triangle" w="lg" len="lg"/>
            </a:ln>
          </p:spPr>
          <p:txBody>
            <a:bodyPr wrap="none" lIns="92075" tIns="46038" rIns="92075" bIns="46038" anchor="ctr">
              <a:prstTxWarp prst="textNoShape">
                <a:avLst/>
              </a:prstTxWarp>
            </a:bodyPr>
            <a:lstStyle/>
            <a:p>
              <a:endParaRPr lang="en-US" dirty="0"/>
            </a:p>
          </p:txBody>
        </p:sp>
        <p:sp>
          <p:nvSpPr>
            <p:cNvPr id="27" name="AutoShape 13">
              <a:extLst>
                <a:ext uri="{FF2B5EF4-FFF2-40B4-BE49-F238E27FC236}">
                  <a16:creationId xmlns:a16="http://schemas.microsoft.com/office/drawing/2014/main" id="{73AA2067-576B-6D4A-8D63-DBC50CE9892C}"/>
                </a:ext>
              </a:extLst>
            </p:cNvPr>
            <p:cNvSpPr>
              <a:spLocks noChangeArrowheads="1"/>
            </p:cNvSpPr>
            <p:nvPr/>
          </p:nvSpPr>
          <p:spPr bwMode="auto">
            <a:xfrm>
              <a:off x="2710884" y="5170642"/>
              <a:ext cx="3188475" cy="314866"/>
            </a:xfrm>
            <a:prstGeom prst="roundRect">
              <a:avLst>
                <a:gd name="adj" fmla="val 16667"/>
              </a:avLst>
            </a:prstGeom>
            <a:solidFill>
              <a:srgbClr val="FFE9C4"/>
            </a:solidFill>
            <a:ln w="19050">
              <a:no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72000" tIns="72000" rIns="72000" bIns="72000" anchor="ctr"/>
            <a:lstStyle/>
            <a:p>
              <a:pPr algn="ctr" defTabSz="1019175">
                <a:spcBef>
                  <a:spcPct val="50000"/>
                </a:spcBef>
              </a:pPr>
              <a:r>
                <a:rPr kumimoji="1" lang="en-US" dirty="0">
                  <a:latin typeface="Times New Roman" panose="02020603050405020304" pitchFamily="18" charset="0"/>
                  <a:cs typeface="Times New Roman" panose="02020603050405020304" pitchFamily="18" charset="0"/>
                </a:rPr>
                <a:t>Implicit casting: </a:t>
              </a:r>
              <a:r>
                <a:rPr kumimoji="1" lang="en-US" sz="1100" dirty="0">
                  <a:latin typeface="Consolas" panose="020B0609020204030204" pitchFamily="49" charset="0"/>
                  <a:cs typeface="Consolas" panose="020B0609020204030204" pitchFamily="49" charset="0"/>
                </a:rPr>
                <a:t>String</a:t>
              </a:r>
              <a:r>
                <a:rPr kumimoji="1" lang="en-US" dirty="0">
                  <a:latin typeface="Consolas" panose="020B0609020204030204" pitchFamily="49" charset="0"/>
                  <a:cs typeface="Consolas" panose="020B0609020204030204" pitchFamily="49" charset="0"/>
                </a:rPr>
                <a:t> + </a:t>
              </a:r>
              <a:r>
                <a:rPr kumimoji="1" lang="en-US" sz="1100" dirty="0">
                  <a:latin typeface="Consolas" panose="020B0609020204030204" pitchFamily="49" charset="0"/>
                  <a:cs typeface="Consolas" panose="020B0609020204030204" pitchFamily="49" charset="0"/>
                </a:rPr>
                <a:t>int</a:t>
              </a:r>
              <a:r>
                <a:rPr kumimoji="1" lang="en-US" dirty="0">
                  <a:latin typeface="Times New Roman" panose="02020603050405020304" pitchFamily="18" charset="0"/>
                  <a:cs typeface="Times New Roman" panose="02020603050405020304" pitchFamily="18" charset="0"/>
                </a:rPr>
                <a:t> gives </a:t>
              </a:r>
              <a:r>
                <a:rPr kumimoji="1" lang="en-US" sz="1100" dirty="0">
                  <a:latin typeface="Consolas" panose="020B0609020204030204" pitchFamily="49" charset="0"/>
                  <a:cs typeface="Consolas" panose="020B0609020204030204" pitchFamily="49" charset="0"/>
                </a:rPr>
                <a:t>String</a:t>
              </a:r>
              <a:endParaRPr kumimoji="1" lang="en-US" dirty="0">
                <a:solidFill>
                  <a:srgbClr val="008000"/>
                </a:solidFill>
                <a:latin typeface="Consolas" panose="020B0609020204030204" pitchFamily="49" charset="0"/>
                <a:cs typeface="Consolas" panose="020B0609020204030204" pitchFamily="49" charset="0"/>
              </a:endParaRPr>
            </a:p>
          </p:txBody>
        </p:sp>
      </p:grpSp>
      <p:grpSp>
        <p:nvGrpSpPr>
          <p:cNvPr id="7" name="Group 6">
            <a:extLst>
              <a:ext uri="{FF2B5EF4-FFF2-40B4-BE49-F238E27FC236}">
                <a16:creationId xmlns:a16="http://schemas.microsoft.com/office/drawing/2014/main" id="{77A91E4F-1826-914D-A04A-B3D53A60FF63}"/>
              </a:ext>
            </a:extLst>
          </p:cNvPr>
          <p:cNvGrpSpPr/>
          <p:nvPr/>
        </p:nvGrpSpPr>
        <p:grpSpPr>
          <a:xfrm>
            <a:off x="357286" y="3993912"/>
            <a:ext cx="2533370" cy="877620"/>
            <a:chOff x="357286" y="3667983"/>
            <a:chExt cx="2533370" cy="877620"/>
          </a:xfrm>
        </p:grpSpPr>
        <p:sp>
          <p:nvSpPr>
            <p:cNvPr id="22" name="Line 9"/>
            <p:cNvSpPr>
              <a:spLocks noChangeShapeType="1"/>
            </p:cNvSpPr>
            <p:nvPr/>
          </p:nvSpPr>
          <p:spPr bwMode="auto">
            <a:xfrm flipV="1">
              <a:off x="2183276" y="3667983"/>
              <a:ext cx="233681" cy="254000"/>
            </a:xfrm>
            <a:prstGeom prst="line">
              <a:avLst/>
            </a:prstGeom>
            <a:noFill/>
            <a:ln w="12700">
              <a:solidFill>
                <a:schemeClr val="bg1">
                  <a:lumMod val="50000"/>
                </a:schemeClr>
              </a:solidFill>
              <a:round/>
              <a:headEnd/>
              <a:tailEnd type="triangle" w="lg" len="lg"/>
            </a:ln>
          </p:spPr>
          <p:txBody>
            <a:bodyPr wrap="none" lIns="92075" tIns="46038" rIns="92075" bIns="46038" anchor="ctr">
              <a:prstTxWarp prst="textNoShape">
                <a:avLst/>
              </a:prstTxWarp>
            </a:bodyPr>
            <a:lstStyle/>
            <a:p>
              <a:endParaRPr lang="en-US" dirty="0"/>
            </a:p>
          </p:txBody>
        </p:sp>
        <p:sp>
          <p:nvSpPr>
            <p:cNvPr id="28" name="AutoShape 13">
              <a:extLst>
                <a:ext uri="{FF2B5EF4-FFF2-40B4-BE49-F238E27FC236}">
                  <a16:creationId xmlns:a16="http://schemas.microsoft.com/office/drawing/2014/main" id="{50DF1968-F647-BD43-A9CE-4E04E346DB46}"/>
                </a:ext>
              </a:extLst>
            </p:cNvPr>
            <p:cNvSpPr>
              <a:spLocks noChangeArrowheads="1"/>
            </p:cNvSpPr>
            <p:nvPr/>
          </p:nvSpPr>
          <p:spPr bwMode="auto">
            <a:xfrm>
              <a:off x="357286" y="3899791"/>
              <a:ext cx="2533370" cy="645812"/>
            </a:xfrm>
            <a:prstGeom prst="roundRect">
              <a:avLst>
                <a:gd name="adj" fmla="val 16667"/>
              </a:avLst>
            </a:prstGeom>
            <a:solidFill>
              <a:srgbClr val="FFE9C4"/>
            </a:solidFill>
            <a:ln w="19050">
              <a:no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72000" tIns="72000" rIns="72000" bIns="72000" anchor="ctr"/>
            <a:lstStyle/>
            <a:p>
              <a:pPr defTabSz="1019175">
                <a:spcBef>
                  <a:spcPct val="50000"/>
                </a:spcBef>
              </a:pPr>
              <a:r>
                <a:rPr kumimoji="1" lang="en-US" dirty="0">
                  <a:latin typeface="Times New Roman" panose="02020603050405020304" pitchFamily="18" charset="0"/>
                  <a:cs typeface="Times New Roman" panose="02020603050405020304" pitchFamily="18" charset="0"/>
                </a:rPr>
                <a:t>Explicit casting: Converts the value on the right to an </a:t>
              </a:r>
              <a:r>
                <a:rPr kumimoji="1" lang="en-US" sz="1100" dirty="0">
                  <a:latin typeface="Consolas" panose="020B0609020204030204" pitchFamily="49" charset="0"/>
                  <a:cs typeface="Consolas" panose="020B0609020204030204" pitchFamily="49" charset="0"/>
                </a:rPr>
                <a:t>int</a:t>
              </a:r>
              <a:r>
                <a:rPr kumimoji="1" lang="en-US" dirty="0">
                  <a:latin typeface="Times New Roman" panose="02020603050405020304" pitchFamily="18" charset="0"/>
                  <a:cs typeface="Times New Roman" panose="02020603050405020304" pitchFamily="18" charset="0"/>
                </a:rPr>
                <a:t> (ignoring the value after the decimal point)</a:t>
              </a:r>
              <a:endParaRPr kumimoji="1" lang="en-US" dirty="0">
                <a:solidFill>
                  <a:srgbClr val="008000"/>
                </a:solidFill>
                <a:latin typeface="Times New Roman" panose="02020603050405020304" pitchFamily="18" charset="0"/>
                <a:cs typeface="Times New Roman" panose="02020603050405020304" pitchFamily="18" charset="0"/>
              </a:endParaRPr>
            </a:p>
          </p:txBody>
        </p:sp>
      </p:grpSp>
      <p:sp>
        <p:nvSpPr>
          <p:cNvPr id="18" name="Rectangle 3">
            <a:extLst>
              <a:ext uri="{FF2B5EF4-FFF2-40B4-BE49-F238E27FC236}">
                <a16:creationId xmlns:a16="http://schemas.microsoft.com/office/drawing/2014/main" id="{09CC8801-3D89-3E4B-AAA0-C8E86F4FBABB}"/>
              </a:ext>
            </a:extLst>
          </p:cNvPr>
          <p:cNvSpPr txBox="1">
            <a:spLocks noChangeArrowheads="1"/>
          </p:cNvSpPr>
          <p:nvPr/>
        </p:nvSpPr>
        <p:spPr bwMode="auto">
          <a:xfrm>
            <a:off x="504808" y="691783"/>
            <a:ext cx="8189370" cy="515851"/>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chemeClr val="tx1"/>
              </a:buClr>
              <a:buSzPct val="80000"/>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buNone/>
            </a:pPr>
            <a:r>
              <a:rPr kumimoji="0" lang="en-US" sz="1800" u="sng" dirty="0">
                <a:solidFill>
                  <a:srgbClr val="000000"/>
                </a:solidFill>
              </a:rPr>
              <a:t>Example</a:t>
            </a:r>
            <a:r>
              <a:rPr kumimoji="0" lang="en-US" sz="1800" dirty="0">
                <a:solidFill>
                  <a:srgbClr val="000000"/>
                </a:solidFill>
              </a:rPr>
              <a:t>: generate a random integer in the </a:t>
            </a:r>
            <a:r>
              <a:rPr kumimoji="0" lang="en-US" sz="1800" dirty="0">
                <a:solidFill>
                  <a:srgbClr val="000000"/>
                </a:solidFill>
                <a:latin typeface="Times New Roman" panose="02020603050405020304" pitchFamily="18" charset="0"/>
                <a:cs typeface="Times New Roman" panose="02020603050405020304" pitchFamily="18" charset="0"/>
              </a:rPr>
              <a:t>range </a:t>
            </a:r>
            <a:r>
              <a:rPr lang="en-US" sz="1600" dirty="0">
                <a:solidFill>
                  <a:srgbClr val="000000"/>
                </a:solidFill>
                <a:latin typeface="Times New Roman" panose="02020603050405020304" pitchFamily="18" charset="0"/>
                <a:ea typeface="Consolas" charset="0"/>
                <a:cs typeface="Times New Roman" panose="02020603050405020304" pitchFamily="18" charset="0"/>
              </a:rPr>
              <a:t>[0,N)</a:t>
            </a:r>
            <a:r>
              <a:rPr lang="en-US" sz="1800" dirty="0">
                <a:solidFill>
                  <a:srgbClr val="000000"/>
                </a:solidFill>
                <a:latin typeface="Times New Roman" panose="02020603050405020304" pitchFamily="18" charset="0"/>
                <a:ea typeface="Consolas" charset="0"/>
                <a:cs typeface="Times New Roman" panose="02020603050405020304" pitchFamily="18" charset="0"/>
              </a:rPr>
              <a:t>, </a:t>
            </a:r>
            <a:r>
              <a:rPr lang="en-US" sz="1400" dirty="0">
                <a:solidFill>
                  <a:srgbClr val="000000"/>
                </a:solidFill>
                <a:latin typeface="Times New Roman" panose="02020603050405020304" pitchFamily="18" charset="0"/>
                <a:ea typeface="Consolas" charset="0"/>
                <a:cs typeface="Times New Roman" panose="02020603050405020304" pitchFamily="18" charset="0"/>
              </a:rPr>
              <a:t>where N is a command-line argument</a:t>
            </a:r>
            <a:endParaRPr lang="en-US" sz="1800" dirty="0">
              <a:solidFill>
                <a:srgbClr val="000000"/>
              </a:solidFill>
              <a:latin typeface="Times New Roman" panose="02020603050405020304" pitchFamily="18" charset="0"/>
              <a:ea typeface="Consolas" charset="0"/>
              <a:cs typeface="Times New Roman" panose="02020603050405020304" pitchFamily="18" charset="0"/>
            </a:endParaRPr>
          </a:p>
        </p:txBody>
      </p:sp>
      <p:sp>
        <p:nvSpPr>
          <p:cNvPr id="19" name="Rectangle 3">
            <a:extLst>
              <a:ext uri="{FF2B5EF4-FFF2-40B4-BE49-F238E27FC236}">
                <a16:creationId xmlns:a16="http://schemas.microsoft.com/office/drawing/2014/main" id="{1D034FD9-B8BB-BB4E-9949-4954892FCC0A}"/>
              </a:ext>
            </a:extLst>
          </p:cNvPr>
          <p:cNvSpPr txBox="1">
            <a:spLocks noChangeArrowheads="1"/>
          </p:cNvSpPr>
          <p:nvPr/>
        </p:nvSpPr>
        <p:spPr bwMode="auto">
          <a:xfrm>
            <a:off x="485860" y="1051700"/>
            <a:ext cx="7848600" cy="707189"/>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chemeClr val="tx1"/>
              </a:buClr>
              <a:buSzPct val="80000"/>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buNone/>
            </a:pPr>
            <a:r>
              <a:rPr kumimoji="0" lang="en-US" sz="1600" dirty="0">
                <a:solidFill>
                  <a:srgbClr val="000000"/>
                </a:solidFill>
              </a:rPr>
              <a:t>Basic idea: Use </a:t>
            </a:r>
            <a:r>
              <a:rPr kumimoji="0" lang="en-US" dirty="0">
                <a:solidFill>
                  <a:srgbClr val="000000"/>
                </a:solidFill>
                <a:latin typeface="Consolas" panose="020B0609020204030204" pitchFamily="49" charset="0"/>
                <a:cs typeface="Consolas" panose="020B0609020204030204" pitchFamily="49" charset="0"/>
              </a:rPr>
              <a:t>Math.random()</a:t>
            </a:r>
            <a:r>
              <a:rPr kumimoji="0" lang="en-US" sz="1600" dirty="0">
                <a:solidFill>
                  <a:srgbClr val="000000"/>
                </a:solidFill>
              </a:rPr>
              <a:t> to create a random </a:t>
            </a:r>
            <a:r>
              <a:rPr kumimoji="0" lang="en-US" dirty="0">
                <a:solidFill>
                  <a:srgbClr val="000000"/>
                </a:solidFill>
                <a:latin typeface="Consolas" panose="020B0609020204030204" pitchFamily="49" charset="0"/>
                <a:cs typeface="Consolas" panose="020B0609020204030204" pitchFamily="49" charset="0"/>
              </a:rPr>
              <a:t>double</a:t>
            </a:r>
            <a:r>
              <a:rPr kumimoji="0" lang="en-US" sz="1600" dirty="0">
                <a:solidFill>
                  <a:srgbClr val="000000"/>
                </a:solidFill>
              </a:rPr>
              <a:t> value in [0,1),</a:t>
            </a:r>
            <a:br>
              <a:rPr kumimoji="0" lang="en-US" sz="1600" dirty="0">
                <a:solidFill>
                  <a:srgbClr val="000000"/>
                </a:solidFill>
              </a:rPr>
            </a:br>
            <a:r>
              <a:rPr kumimoji="0" lang="en-US" sz="1600" dirty="0">
                <a:solidFill>
                  <a:srgbClr val="000000"/>
                </a:solidFill>
              </a:rPr>
              <a:t>                   then manipulate this value to create an </a:t>
            </a:r>
            <a:r>
              <a:rPr kumimoji="0" lang="en-US" dirty="0">
                <a:solidFill>
                  <a:srgbClr val="000000"/>
                </a:solidFill>
                <a:latin typeface="Consolas" panose="020B0609020204030204" pitchFamily="49" charset="0"/>
                <a:cs typeface="Consolas" panose="020B0609020204030204" pitchFamily="49" charset="0"/>
              </a:rPr>
              <a:t>int</a:t>
            </a:r>
            <a:r>
              <a:rPr kumimoji="0" lang="en-US" sz="1600" dirty="0">
                <a:solidFill>
                  <a:srgbClr val="000000"/>
                </a:solidFill>
              </a:rPr>
              <a:t> in the range [0,N).</a:t>
            </a:r>
            <a:endParaRPr lang="en-US" sz="1100" dirty="0">
              <a:solidFill>
                <a:srgbClr val="000000"/>
              </a:solidFill>
              <a:latin typeface="Consolas" charset="0"/>
              <a:ea typeface="Consolas" charset="0"/>
              <a:cs typeface="Consolas" charset="0"/>
            </a:endParaRPr>
          </a:p>
        </p:txBody>
      </p:sp>
      <p:sp>
        <p:nvSpPr>
          <p:cNvPr id="20" name="Rectangle 11">
            <a:extLst>
              <a:ext uri="{FF2B5EF4-FFF2-40B4-BE49-F238E27FC236}">
                <a16:creationId xmlns:a16="http://schemas.microsoft.com/office/drawing/2014/main" id="{C525FDA8-B214-E440-92DB-AFB60E230D5D}"/>
              </a:ext>
            </a:extLst>
          </p:cNvPr>
          <p:cNvSpPr>
            <a:spLocks noChangeArrowheads="1"/>
          </p:cNvSpPr>
          <p:nvPr/>
        </p:nvSpPr>
        <p:spPr bwMode="auto">
          <a:xfrm>
            <a:off x="6253345" y="3792604"/>
            <a:ext cx="2267215" cy="2169825"/>
          </a:xfrm>
          <a:prstGeom prst="rect">
            <a:avLst/>
          </a:prstGeom>
          <a:solidFill>
            <a:schemeClr val="bg1">
              <a:lumMod val="95000"/>
            </a:schemeClr>
          </a:solidFill>
          <a:ln w="9525">
            <a:solidFill>
              <a:schemeClr val="bg1">
                <a:lumMod val="50000"/>
              </a:schemeClr>
            </a:solidFill>
            <a:miter lim="800000"/>
            <a:headEnd/>
            <a:tailEnd/>
          </a:ln>
          <a:effectLst>
            <a:outerShdw blurRad="50800" dist="50800" dir="2220000" algn="tl" rotWithShape="0">
              <a:srgbClr val="000000">
                <a:alpha val="43137"/>
              </a:srgbClr>
            </a:outerShdw>
          </a:effectLst>
        </p:spPr>
        <p:txBody>
          <a:bodyPr wrap="square" lIns="182880" tIns="137160" rIns="182880" bIns="91440">
            <a:prstTxWarp prst="textNoShape">
              <a:avLst/>
            </a:prstTxWarp>
            <a:spAutoFit/>
          </a:bodyPr>
          <a:lstStyle/>
          <a:p>
            <a:pPr>
              <a:lnSpc>
                <a:spcPct val="50000"/>
              </a:lnSpc>
              <a:spcBef>
                <a:spcPct val="50000"/>
              </a:spcBef>
            </a:pPr>
            <a:r>
              <a:rPr lang="en-US" b="1" dirty="0">
                <a:solidFill>
                  <a:schemeClr val="bg2"/>
                </a:solidFill>
                <a:latin typeface="Consolas"/>
                <a:cs typeface="Consolas"/>
              </a:rPr>
              <a:t>% java RandomInt 10</a:t>
            </a:r>
          </a:p>
          <a:p>
            <a:pPr>
              <a:lnSpc>
                <a:spcPct val="50000"/>
              </a:lnSpc>
              <a:spcBef>
                <a:spcPct val="50000"/>
              </a:spcBef>
            </a:pPr>
            <a:r>
              <a:rPr lang="en-US" dirty="0">
                <a:solidFill>
                  <a:schemeClr val="bg2"/>
                </a:solidFill>
                <a:latin typeface="Consolas"/>
                <a:cs typeface="Consolas"/>
              </a:rPr>
              <a:t>random integer is 6</a:t>
            </a:r>
          </a:p>
          <a:p>
            <a:pPr>
              <a:lnSpc>
                <a:spcPct val="50000"/>
              </a:lnSpc>
              <a:spcBef>
                <a:spcPct val="50000"/>
              </a:spcBef>
            </a:pPr>
            <a:endParaRPr lang="en-US" dirty="0">
              <a:solidFill>
                <a:schemeClr val="bg2"/>
              </a:solidFill>
              <a:latin typeface="Consolas"/>
              <a:cs typeface="Consolas"/>
            </a:endParaRPr>
          </a:p>
          <a:p>
            <a:pPr>
              <a:lnSpc>
                <a:spcPct val="50000"/>
              </a:lnSpc>
              <a:spcBef>
                <a:spcPct val="50000"/>
              </a:spcBef>
            </a:pPr>
            <a:r>
              <a:rPr lang="en-US" b="1" dirty="0">
                <a:solidFill>
                  <a:schemeClr val="bg2"/>
                </a:solidFill>
                <a:latin typeface="Consolas"/>
                <a:cs typeface="Consolas"/>
              </a:rPr>
              <a:t>% java RandomInt 10</a:t>
            </a:r>
          </a:p>
          <a:p>
            <a:pPr>
              <a:lnSpc>
                <a:spcPct val="50000"/>
              </a:lnSpc>
              <a:spcBef>
                <a:spcPct val="50000"/>
              </a:spcBef>
            </a:pPr>
            <a:r>
              <a:rPr lang="en-US" dirty="0">
                <a:solidFill>
                  <a:schemeClr val="bg2"/>
                </a:solidFill>
                <a:latin typeface="Consolas"/>
                <a:cs typeface="Consolas"/>
              </a:rPr>
              <a:t>random integer is 2</a:t>
            </a:r>
          </a:p>
          <a:p>
            <a:pPr>
              <a:lnSpc>
                <a:spcPct val="50000"/>
              </a:lnSpc>
              <a:spcBef>
                <a:spcPct val="50000"/>
              </a:spcBef>
            </a:pPr>
            <a:endParaRPr lang="en-US" b="1" dirty="0">
              <a:solidFill>
                <a:schemeClr val="bg2"/>
              </a:solidFill>
              <a:latin typeface="Consolas"/>
              <a:cs typeface="Consolas"/>
            </a:endParaRPr>
          </a:p>
          <a:p>
            <a:pPr>
              <a:lnSpc>
                <a:spcPct val="50000"/>
              </a:lnSpc>
              <a:spcBef>
                <a:spcPct val="50000"/>
              </a:spcBef>
            </a:pPr>
            <a:r>
              <a:rPr lang="en-US" b="1" dirty="0">
                <a:solidFill>
                  <a:schemeClr val="bg2"/>
                </a:solidFill>
                <a:latin typeface="Consolas"/>
                <a:cs typeface="Consolas"/>
              </a:rPr>
              <a:t>% java RandomInt 35</a:t>
            </a:r>
          </a:p>
          <a:p>
            <a:pPr>
              <a:lnSpc>
                <a:spcPct val="50000"/>
              </a:lnSpc>
              <a:spcBef>
                <a:spcPct val="50000"/>
              </a:spcBef>
            </a:pPr>
            <a:r>
              <a:rPr lang="en-US" dirty="0">
                <a:solidFill>
                  <a:schemeClr val="bg2"/>
                </a:solidFill>
                <a:latin typeface="Consolas"/>
                <a:cs typeface="Consolas"/>
              </a:rPr>
              <a:t>random integer is 32</a:t>
            </a:r>
          </a:p>
          <a:p>
            <a:pPr>
              <a:lnSpc>
                <a:spcPct val="50000"/>
              </a:lnSpc>
              <a:spcBef>
                <a:spcPct val="50000"/>
              </a:spcBef>
            </a:pPr>
            <a:endParaRPr lang="en-US" dirty="0">
              <a:solidFill>
                <a:schemeClr val="bg2"/>
              </a:solidFill>
              <a:latin typeface="Consolas"/>
              <a:cs typeface="Consolas"/>
            </a:endParaRPr>
          </a:p>
          <a:p>
            <a:pPr>
              <a:lnSpc>
                <a:spcPct val="50000"/>
              </a:lnSpc>
              <a:spcBef>
                <a:spcPct val="50000"/>
              </a:spcBef>
            </a:pPr>
            <a:r>
              <a:rPr lang="en-US" b="1" dirty="0">
                <a:solidFill>
                  <a:schemeClr val="bg2"/>
                </a:solidFill>
                <a:latin typeface="Consolas"/>
                <a:cs typeface="Consolas"/>
              </a:rPr>
              <a:t>% java RandomInt 10000</a:t>
            </a:r>
          </a:p>
          <a:p>
            <a:pPr>
              <a:lnSpc>
                <a:spcPct val="50000"/>
              </a:lnSpc>
              <a:spcBef>
                <a:spcPct val="50000"/>
              </a:spcBef>
            </a:pPr>
            <a:r>
              <a:rPr lang="en-US" dirty="0">
                <a:solidFill>
                  <a:schemeClr val="bg2"/>
                </a:solidFill>
                <a:latin typeface="Consolas"/>
                <a:cs typeface="Consolas"/>
              </a:rPr>
              <a:t>random integer is 2184</a:t>
            </a:r>
          </a:p>
        </p:txBody>
      </p:sp>
    </p:spTree>
    <p:extLst>
      <p:ext uri="{BB962C8B-B14F-4D97-AF65-F5344CB8AC3E}">
        <p14:creationId xmlns:p14="http://schemas.microsoft.com/office/powerpoint/2010/main" val="3468720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734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349" grpId="0" animBg="1"/>
      <p:bldP spid="19"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5" name="Rectangle 2"/>
          <p:cNvSpPr>
            <a:spLocks noGrp="1" noChangeArrowheads="1"/>
          </p:cNvSpPr>
          <p:nvPr>
            <p:ph type="title"/>
          </p:nvPr>
        </p:nvSpPr>
        <p:spPr/>
        <p:txBody>
          <a:bodyPr/>
          <a:lstStyle/>
          <a:p>
            <a:r>
              <a:rPr kumimoji="0" lang="en-US" dirty="0"/>
              <a:t>Summary</a:t>
            </a:r>
          </a:p>
        </p:txBody>
      </p:sp>
      <p:sp>
        <p:nvSpPr>
          <p:cNvPr id="59396" name="Rectangle 3"/>
          <p:cNvSpPr>
            <a:spLocks noGrp="1" noChangeArrowheads="1"/>
          </p:cNvSpPr>
          <p:nvPr>
            <p:ph type="body" idx="1"/>
          </p:nvPr>
        </p:nvSpPr>
        <p:spPr>
          <a:xfrm>
            <a:off x="485860" y="762523"/>
            <a:ext cx="7152309" cy="5410200"/>
          </a:xfrm>
        </p:spPr>
        <p:txBody>
          <a:bodyPr/>
          <a:lstStyle/>
          <a:p>
            <a:pPr marL="3175" indent="0">
              <a:lnSpc>
                <a:spcPct val="100000"/>
              </a:lnSpc>
              <a:spcBef>
                <a:spcPts val="600"/>
              </a:spcBef>
              <a:buClrTx/>
              <a:buNone/>
            </a:pPr>
            <a:r>
              <a:rPr kumimoji="0" lang="en-US" u="sng" dirty="0">
                <a:solidFill>
                  <a:srgbClr val="000000"/>
                </a:solidFill>
                <a:cs typeface="Times New Roman"/>
              </a:rPr>
              <a:t>Java data types</a:t>
            </a:r>
            <a:r>
              <a:rPr kumimoji="0" lang="en-US" sz="1600" dirty="0">
                <a:solidFill>
                  <a:srgbClr val="000000"/>
                </a:solidFill>
                <a:cs typeface="Times New Roman"/>
              </a:rPr>
              <a:t> (discussed in this lecture)</a:t>
            </a:r>
            <a:endParaRPr kumimoji="0" lang="en-US" dirty="0">
              <a:solidFill>
                <a:srgbClr val="000000"/>
              </a:solidFill>
              <a:cs typeface="Times New Roman"/>
            </a:endParaRPr>
          </a:p>
          <a:p>
            <a:pPr marL="557212" lvl="2" indent="-285750">
              <a:lnSpc>
                <a:spcPct val="100000"/>
              </a:lnSpc>
              <a:spcBef>
                <a:spcPts val="600"/>
              </a:spcBef>
              <a:buClr>
                <a:schemeClr val="tx1"/>
              </a:buClr>
              <a:buSzPct val="120000"/>
              <a:buFont typeface="Arial" panose="020B0604020202020204" pitchFamily="34" charset="0"/>
              <a:buChar char="•"/>
            </a:pPr>
            <a:r>
              <a:rPr kumimoji="0" lang="en-US" sz="1400" dirty="0">
                <a:solidFill>
                  <a:srgbClr val="000000"/>
                </a:solidFill>
                <a:latin typeface="Consolas"/>
                <a:cs typeface="Consolas"/>
              </a:rPr>
              <a:t>int</a:t>
            </a:r>
            <a:r>
              <a:rPr kumimoji="0" lang="en-US" sz="1400" dirty="0">
                <a:solidFill>
                  <a:srgbClr val="000000"/>
                </a:solidFill>
                <a:latin typeface="Times New Roman" panose="02020603050405020304" pitchFamily="18" charset="0"/>
                <a:cs typeface="Times New Roman" panose="02020603050405020304" pitchFamily="18" charset="0"/>
              </a:rPr>
              <a:t>, </a:t>
            </a:r>
            <a:r>
              <a:rPr kumimoji="0" lang="en-US" sz="1400" dirty="0">
                <a:solidFill>
                  <a:srgbClr val="000000"/>
                </a:solidFill>
                <a:latin typeface="Consolas"/>
                <a:cs typeface="Consolas"/>
              </a:rPr>
              <a:t>double</a:t>
            </a:r>
            <a:r>
              <a:rPr kumimoji="0" lang="en-US" dirty="0">
                <a:solidFill>
                  <a:srgbClr val="000000"/>
                </a:solidFill>
                <a:latin typeface="Times New Roman"/>
                <a:cs typeface="Times New Roman"/>
              </a:rPr>
              <a:t>	  </a:t>
            </a:r>
            <a:r>
              <a:rPr kumimoji="0" lang="en-US" sz="1600" dirty="0">
                <a:solidFill>
                  <a:srgbClr val="000000"/>
                </a:solidFill>
                <a:latin typeface="Times New Roman"/>
                <a:cs typeface="Times New Roman"/>
              </a:rPr>
              <a:t>for mathematical calculations</a:t>
            </a:r>
            <a:endParaRPr kumimoji="0" lang="en-US" dirty="0">
              <a:solidFill>
                <a:srgbClr val="000000"/>
              </a:solidFill>
              <a:latin typeface="Times New Roman"/>
              <a:cs typeface="Times New Roman"/>
            </a:endParaRPr>
          </a:p>
          <a:p>
            <a:pPr marL="557212" lvl="2" indent="-285750">
              <a:lnSpc>
                <a:spcPct val="100000"/>
              </a:lnSpc>
              <a:spcBef>
                <a:spcPts val="600"/>
              </a:spcBef>
              <a:buClr>
                <a:schemeClr val="tx1"/>
              </a:buClr>
              <a:buSzPct val="120000"/>
              <a:buFont typeface="Arial" panose="020B0604020202020204" pitchFamily="34" charset="0"/>
              <a:buChar char="•"/>
            </a:pPr>
            <a:r>
              <a:rPr kumimoji="0" lang="en-US" sz="1400" dirty="0">
                <a:solidFill>
                  <a:srgbClr val="000000"/>
                </a:solidFill>
                <a:latin typeface="Consolas"/>
                <a:cs typeface="Consolas"/>
              </a:rPr>
              <a:t>String</a:t>
            </a:r>
            <a:r>
              <a:rPr kumimoji="0" lang="en-US" sz="1600" dirty="0">
                <a:solidFill>
                  <a:srgbClr val="000000"/>
                </a:solidFill>
                <a:cs typeface="Times New Roman"/>
              </a:rPr>
              <a:t>	  for text processing</a:t>
            </a:r>
          </a:p>
          <a:p>
            <a:pPr marL="557212" lvl="2" indent="-285750">
              <a:lnSpc>
                <a:spcPct val="100000"/>
              </a:lnSpc>
              <a:spcBef>
                <a:spcPts val="600"/>
              </a:spcBef>
              <a:buClr>
                <a:schemeClr val="tx1"/>
              </a:buClr>
              <a:buSzPct val="120000"/>
              <a:buFont typeface="Arial" panose="020B0604020202020204" pitchFamily="34" charset="0"/>
              <a:buChar char="•"/>
            </a:pPr>
            <a:r>
              <a:rPr kumimoji="0" lang="en-US" sz="1400" dirty="0">
                <a:solidFill>
                  <a:srgbClr val="000000"/>
                </a:solidFill>
                <a:latin typeface="Consolas"/>
                <a:cs typeface="Consolas"/>
              </a:rPr>
              <a:t>boolean</a:t>
            </a:r>
            <a:r>
              <a:rPr kumimoji="0" lang="en-US" dirty="0">
                <a:solidFill>
                  <a:srgbClr val="000000"/>
                </a:solidFill>
                <a:latin typeface="Times New Roman"/>
                <a:cs typeface="Times New Roman"/>
              </a:rPr>
              <a:t>	  </a:t>
            </a:r>
            <a:r>
              <a:rPr kumimoji="0" lang="en-US" sz="1600" dirty="0">
                <a:solidFill>
                  <a:srgbClr val="000000"/>
                </a:solidFill>
                <a:latin typeface="Times New Roman"/>
                <a:cs typeface="Times New Roman"/>
              </a:rPr>
              <a:t>for logical expression and controlling program flow</a:t>
            </a:r>
            <a:endParaRPr kumimoji="0" lang="en-US" dirty="0">
              <a:solidFill>
                <a:srgbClr val="000000"/>
              </a:solidFill>
              <a:latin typeface="Times New Roman"/>
              <a:cs typeface="Times New Roman"/>
            </a:endParaRPr>
          </a:p>
          <a:p>
            <a:pPr marL="557212" lvl="2" indent="-285750">
              <a:lnSpc>
                <a:spcPct val="100000"/>
              </a:lnSpc>
              <a:spcBef>
                <a:spcPts val="600"/>
              </a:spcBef>
              <a:buClr>
                <a:schemeClr val="tx1"/>
              </a:buClr>
              <a:buFont typeface="Arial" panose="020B0604020202020204" pitchFamily="34" charset="0"/>
              <a:buChar char="•"/>
            </a:pPr>
            <a:r>
              <a:rPr kumimoji="0" lang="en-US" sz="1600" dirty="0">
                <a:solidFill>
                  <a:srgbClr val="000000"/>
                </a:solidFill>
                <a:latin typeface="Times New Roman"/>
                <a:cs typeface="Times New Roman"/>
              </a:rPr>
              <a:t>. . .</a:t>
            </a:r>
          </a:p>
          <a:p>
            <a:pPr marL="3175" indent="0">
              <a:lnSpc>
                <a:spcPct val="100000"/>
              </a:lnSpc>
              <a:spcBef>
                <a:spcPts val="1200"/>
              </a:spcBef>
              <a:buClrTx/>
              <a:buNone/>
            </a:pPr>
            <a:r>
              <a:rPr kumimoji="0" lang="en-US" u="sng" dirty="0">
                <a:solidFill>
                  <a:srgbClr val="000000"/>
                </a:solidFill>
                <a:cs typeface="Times New Roman"/>
              </a:rPr>
              <a:t>Java is a “strongly-typed” language</a:t>
            </a:r>
          </a:p>
          <a:p>
            <a:pPr marL="288925" indent="-285750">
              <a:lnSpc>
                <a:spcPct val="100000"/>
              </a:lnSpc>
              <a:spcBef>
                <a:spcPts val="1200"/>
              </a:spcBef>
              <a:buClrTx/>
              <a:buFont typeface="Arial"/>
              <a:buChar char="•"/>
            </a:pPr>
            <a:r>
              <a:rPr kumimoji="0" lang="en-US" sz="1600" dirty="0">
                <a:solidFill>
                  <a:srgbClr val="000000"/>
                </a:solidFill>
                <a:cs typeface="Times New Roman"/>
              </a:rPr>
              <a:t>Variables must be declared before they are used,</a:t>
            </a:r>
            <a:br>
              <a:rPr kumimoji="0" lang="en-US" sz="1600" dirty="0">
                <a:solidFill>
                  <a:srgbClr val="000000"/>
                </a:solidFill>
                <a:cs typeface="Times New Roman"/>
              </a:rPr>
            </a:br>
            <a:r>
              <a:rPr kumimoji="0" lang="en-US" sz="1600" dirty="0">
                <a:solidFill>
                  <a:srgbClr val="000000"/>
                </a:solidFill>
                <a:cs typeface="Times New Roman"/>
              </a:rPr>
              <a:t>and proper use is checked by the compiler</a:t>
            </a:r>
          </a:p>
          <a:p>
            <a:pPr marL="288925" indent="-285750">
              <a:lnSpc>
                <a:spcPct val="100000"/>
              </a:lnSpc>
              <a:spcBef>
                <a:spcPts val="1200"/>
              </a:spcBef>
              <a:buClrTx/>
              <a:buFont typeface="Arial"/>
              <a:buChar char="•"/>
            </a:pPr>
            <a:r>
              <a:rPr kumimoji="0" lang="en-US" sz="1600" dirty="0">
                <a:solidFill>
                  <a:srgbClr val="000000"/>
                </a:solidFill>
                <a:cs typeface="Times New Roman"/>
              </a:rPr>
              <a:t>When needed, type conversion is done either</a:t>
            </a:r>
          </a:p>
          <a:p>
            <a:pPr marL="647700" lvl="2" indent="-285750">
              <a:lnSpc>
                <a:spcPct val="100000"/>
              </a:lnSpc>
              <a:spcBef>
                <a:spcPts val="600"/>
              </a:spcBef>
              <a:buClrTx/>
              <a:buSzPct val="60000"/>
              <a:buFont typeface="Wingdings" charset="2"/>
              <a:buChar char="Ø"/>
            </a:pPr>
            <a:r>
              <a:rPr kumimoji="0" lang="en-US" sz="1600" i="1" dirty="0">
                <a:solidFill>
                  <a:srgbClr val="000000"/>
                </a:solidFill>
                <a:cs typeface="Times New Roman"/>
              </a:rPr>
              <a:t>implicitly</a:t>
            </a:r>
            <a:r>
              <a:rPr kumimoji="0" lang="en-US" sz="1600" dirty="0">
                <a:solidFill>
                  <a:srgbClr val="000000"/>
                </a:solidFill>
                <a:cs typeface="Times New Roman"/>
              </a:rPr>
              <a:t> (by the compiler), or</a:t>
            </a:r>
          </a:p>
          <a:p>
            <a:pPr marL="647700" lvl="2" indent="-285750">
              <a:lnSpc>
                <a:spcPct val="100000"/>
              </a:lnSpc>
              <a:spcBef>
                <a:spcPts val="600"/>
              </a:spcBef>
              <a:buClrTx/>
              <a:buSzPct val="60000"/>
              <a:buFont typeface="Wingdings" charset="2"/>
              <a:buChar char="Ø"/>
            </a:pPr>
            <a:r>
              <a:rPr kumimoji="0" lang="en-US" sz="1600" i="1" dirty="0">
                <a:solidFill>
                  <a:srgbClr val="000000"/>
                </a:solidFill>
                <a:cs typeface="Times New Roman"/>
              </a:rPr>
              <a:t>explicitly</a:t>
            </a:r>
            <a:r>
              <a:rPr kumimoji="0" lang="en-US" sz="1600" dirty="0">
                <a:solidFill>
                  <a:srgbClr val="000000"/>
                </a:solidFill>
                <a:cs typeface="Times New Roman"/>
              </a:rPr>
              <a:t> (by the programmer)</a:t>
            </a:r>
          </a:p>
          <a:p>
            <a:pPr marL="3175" indent="0">
              <a:lnSpc>
                <a:spcPct val="100000"/>
              </a:lnSpc>
              <a:spcBef>
                <a:spcPts val="1200"/>
              </a:spcBef>
              <a:buClrTx/>
              <a:buNone/>
            </a:pPr>
            <a:br>
              <a:rPr kumimoji="0" lang="en-US" u="sng" dirty="0">
                <a:solidFill>
                  <a:srgbClr val="000000"/>
                </a:solidFill>
                <a:cs typeface="Times New Roman"/>
              </a:rPr>
            </a:br>
            <a:r>
              <a:rPr kumimoji="0" lang="en-US" u="sng" dirty="0">
                <a:solidFill>
                  <a:srgbClr val="000000"/>
                </a:solidFill>
                <a:cs typeface="Times New Roman"/>
              </a:rPr>
              <a:t>Watch out:</a:t>
            </a:r>
            <a:endParaRPr kumimoji="0" lang="en-US" dirty="0">
              <a:solidFill>
                <a:srgbClr val="000000"/>
              </a:solidFill>
              <a:cs typeface="Times New Roman"/>
            </a:endParaRPr>
          </a:p>
          <a:p>
            <a:pPr marL="3175" indent="0">
              <a:lnSpc>
                <a:spcPct val="100000"/>
              </a:lnSpc>
              <a:spcBef>
                <a:spcPts val="1200"/>
              </a:spcBef>
              <a:buClrTx/>
              <a:buNone/>
            </a:pPr>
            <a:r>
              <a:rPr kumimoji="0" lang="en-US" dirty="0">
                <a:solidFill>
                  <a:srgbClr val="000000"/>
                </a:solidFill>
                <a:cs typeface="Times New Roman"/>
              </a:rPr>
              <a:t>Programmers must be alert to potential</a:t>
            </a:r>
            <a:br>
              <a:rPr kumimoji="0" lang="en-US" dirty="0">
                <a:solidFill>
                  <a:srgbClr val="000000"/>
                </a:solidFill>
                <a:cs typeface="Times New Roman"/>
              </a:rPr>
            </a:br>
            <a:r>
              <a:rPr kumimoji="0" lang="en-US" dirty="0">
                <a:solidFill>
                  <a:srgbClr val="000000"/>
                </a:solidFill>
                <a:cs typeface="Times New Roman"/>
              </a:rPr>
              <a:t>exotic bugs resulting from implicit casting</a:t>
            </a:r>
          </a:p>
        </p:txBody>
      </p:sp>
      <p:grpSp>
        <p:nvGrpSpPr>
          <p:cNvPr id="5" name="Group 4"/>
          <p:cNvGrpSpPr/>
          <p:nvPr/>
        </p:nvGrpSpPr>
        <p:grpSpPr>
          <a:xfrm>
            <a:off x="5329944" y="3081692"/>
            <a:ext cx="3650769" cy="3373743"/>
            <a:chOff x="5722226" y="3087143"/>
            <a:chExt cx="3133054" cy="2924777"/>
          </a:xfrm>
        </p:grpSpPr>
        <p:sp>
          <p:nvSpPr>
            <p:cNvPr id="59401" name="TextBox 8"/>
            <p:cNvSpPr txBox="1">
              <a:spLocks noChangeArrowheads="1"/>
            </p:cNvSpPr>
            <p:nvPr/>
          </p:nvSpPr>
          <p:spPr bwMode="auto">
            <a:xfrm>
              <a:off x="5895836" y="5411578"/>
              <a:ext cx="2763485" cy="600342"/>
            </a:xfrm>
            <a:prstGeom prst="rect">
              <a:avLst/>
            </a:prstGeom>
            <a:noFill/>
            <a:ln w="9525">
              <a:noFill/>
              <a:miter lim="800000"/>
              <a:headEnd/>
              <a:tailEnd/>
            </a:ln>
          </p:spPr>
          <p:txBody>
            <a:bodyPr wrap="square">
              <a:prstTxWarp prst="textNoShape">
                <a:avLst/>
              </a:prstTxWarp>
              <a:spAutoFit/>
            </a:bodyPr>
            <a:lstStyle/>
            <a:p>
              <a:pPr>
                <a:spcBef>
                  <a:spcPts val="600"/>
                </a:spcBef>
              </a:pPr>
              <a:r>
                <a:rPr lang="en-US" sz="1800" u="sng" dirty="0">
                  <a:solidFill>
                    <a:srgbClr val="000000"/>
                  </a:solidFill>
                  <a:latin typeface="Times New Roman"/>
                  <a:cs typeface="Times New Roman"/>
                </a:rPr>
                <a:t>Arianne 5 rocket crash</a:t>
              </a:r>
              <a:r>
                <a:rPr lang="en-US" sz="1800" dirty="0">
                  <a:solidFill>
                    <a:srgbClr val="000000"/>
                  </a:solidFill>
                  <a:latin typeface="Times New Roman"/>
                  <a:cs typeface="Times New Roman"/>
                </a:rPr>
                <a:t> </a:t>
              </a:r>
              <a:r>
                <a:rPr lang="en-US" sz="1600" dirty="0">
                  <a:solidFill>
                    <a:srgbClr val="000000"/>
                  </a:solidFill>
                  <a:latin typeface="Times New Roman"/>
                  <a:cs typeface="Times New Roman"/>
                </a:rPr>
                <a:t>(1996):</a:t>
              </a:r>
            </a:p>
            <a:p>
              <a:pPr>
                <a:spcBef>
                  <a:spcPts val="600"/>
                </a:spcBef>
              </a:pPr>
              <a:r>
                <a:rPr lang="en-US" sz="1600" dirty="0">
                  <a:solidFill>
                    <a:srgbClr val="000000"/>
                  </a:solidFill>
                  <a:latin typeface="Times New Roman"/>
                  <a:cs typeface="Times New Roman"/>
                </a:rPr>
                <a:t>Cause: type cast error.</a:t>
              </a:r>
            </a:p>
          </p:txBody>
        </p:sp>
        <p:pic>
          <p:nvPicPr>
            <p:cNvPr id="3" name="Picture 2"/>
            <p:cNvPicPr>
              <a:picLocks noChangeAspect="1"/>
            </p:cNvPicPr>
            <p:nvPr/>
          </p:nvPicPr>
          <p:blipFill>
            <a:blip r:embed="rId3"/>
            <a:stretch>
              <a:fillRect/>
            </a:stretch>
          </p:blipFill>
          <p:spPr>
            <a:xfrm>
              <a:off x="7407826" y="3096415"/>
              <a:ext cx="1447454" cy="2187884"/>
            </a:xfrm>
            <a:prstGeom prst="rect">
              <a:avLst/>
            </a:prstGeom>
          </p:spPr>
        </p:pic>
        <p:pic>
          <p:nvPicPr>
            <p:cNvPr id="4" name="Picture 3"/>
            <p:cNvPicPr>
              <a:picLocks noChangeAspect="1"/>
            </p:cNvPicPr>
            <p:nvPr/>
          </p:nvPicPr>
          <p:blipFill>
            <a:blip r:embed="rId4"/>
            <a:stretch>
              <a:fillRect/>
            </a:stretch>
          </p:blipFill>
          <p:spPr>
            <a:xfrm>
              <a:off x="5722226" y="3087143"/>
              <a:ext cx="1555353" cy="2222650"/>
            </a:xfrm>
            <a:prstGeom prst="rect">
              <a:avLst/>
            </a:prstGeom>
          </p:spPr>
        </p:pic>
      </p:grpSp>
      <p:sp>
        <p:nvSpPr>
          <p:cNvPr id="2" name="TextBox 1"/>
          <p:cNvSpPr txBox="1"/>
          <p:nvPr/>
        </p:nvSpPr>
        <p:spPr>
          <a:xfrm>
            <a:off x="-1761359" y="5729292"/>
            <a:ext cx="184666" cy="276999"/>
          </a:xfrm>
          <a:prstGeom prst="rect">
            <a:avLst/>
          </a:prstGeom>
          <a:noFill/>
        </p:spPr>
        <p:txBody>
          <a:bodyPr wrap="none" rtlCol="0">
            <a:spAutoFit/>
          </a:bodyPr>
          <a:lstStyle/>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396">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9396">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9396">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9396">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9396">
                                            <p:txEl>
                                              <p:pRg st="9" end="9"/>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396">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9396">
                                            <p:txEl>
                                              <p:pRg st="11" end="1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able 14"/>
          <p:cNvGraphicFramePr>
            <a:graphicFrameLocks noGrp="1"/>
          </p:cNvGraphicFramePr>
          <p:nvPr/>
        </p:nvGraphicFramePr>
        <p:xfrm>
          <a:off x="611768" y="4159715"/>
          <a:ext cx="5658403" cy="2047240"/>
        </p:xfrm>
        <a:graphic>
          <a:graphicData uri="http://schemas.openxmlformats.org/drawingml/2006/table">
            <a:tbl>
              <a:tblPr firstRow="1" bandRow="1">
                <a:tableStyleId>{21E4AEA4-8DFA-4A89-87EB-49C32662AFE0}</a:tableStyleId>
              </a:tblPr>
              <a:tblGrid>
                <a:gridCol w="793378">
                  <a:extLst>
                    <a:ext uri="{9D8B030D-6E8A-4147-A177-3AD203B41FA5}">
                      <a16:colId xmlns:a16="http://schemas.microsoft.com/office/drawing/2014/main" val="20000"/>
                    </a:ext>
                  </a:extLst>
                </a:gridCol>
                <a:gridCol w="1385047">
                  <a:extLst>
                    <a:ext uri="{9D8B030D-6E8A-4147-A177-3AD203B41FA5}">
                      <a16:colId xmlns:a16="http://schemas.microsoft.com/office/drawing/2014/main" val="20001"/>
                    </a:ext>
                  </a:extLst>
                </a:gridCol>
                <a:gridCol w="1801903">
                  <a:extLst>
                    <a:ext uri="{9D8B030D-6E8A-4147-A177-3AD203B41FA5}">
                      <a16:colId xmlns:a16="http://schemas.microsoft.com/office/drawing/2014/main" val="20002"/>
                    </a:ext>
                  </a:extLst>
                </a:gridCol>
                <a:gridCol w="1678075">
                  <a:extLst>
                    <a:ext uri="{9D8B030D-6E8A-4147-A177-3AD203B41FA5}">
                      <a16:colId xmlns:a16="http://schemas.microsoft.com/office/drawing/2014/main" val="20003"/>
                    </a:ext>
                  </a:extLst>
                </a:gridCol>
              </a:tblGrid>
              <a:tr h="0">
                <a:tc>
                  <a:txBody>
                    <a:bodyPr/>
                    <a:lstStyle/>
                    <a:p>
                      <a:r>
                        <a:rPr lang="en-US" b="0" dirty="0">
                          <a:latin typeface="Times New Roman"/>
                          <a:cs typeface="Times New Roman"/>
                        </a:rPr>
                        <a:t>type</a:t>
                      </a:r>
                    </a:p>
                  </a:txBody>
                  <a:tcPr/>
                </a:tc>
                <a:tc>
                  <a:txBody>
                    <a:bodyPr/>
                    <a:lstStyle/>
                    <a:p>
                      <a:r>
                        <a:rPr lang="en-US" b="0" dirty="0">
                          <a:latin typeface="Times New Roman"/>
                          <a:cs typeface="Times New Roman"/>
                        </a:rPr>
                        <a:t>set of values</a:t>
                      </a:r>
                    </a:p>
                  </a:txBody>
                  <a:tcPr/>
                </a:tc>
                <a:tc>
                  <a:txBody>
                    <a:bodyPr/>
                    <a:lstStyle/>
                    <a:p>
                      <a:r>
                        <a:rPr lang="en-US" b="0" dirty="0">
                          <a:latin typeface="Times New Roman"/>
                          <a:cs typeface="Times New Roman"/>
                        </a:rPr>
                        <a:t>example values</a:t>
                      </a:r>
                    </a:p>
                  </a:txBody>
                  <a:tcPr/>
                </a:tc>
                <a:tc>
                  <a:txBody>
                    <a:bodyPr/>
                    <a:lstStyle/>
                    <a:p>
                      <a:r>
                        <a:rPr lang="en-US" b="0" dirty="0">
                          <a:latin typeface="Times New Roman"/>
                          <a:cs typeface="Times New Roman"/>
                        </a:rPr>
                        <a:t>typical</a:t>
                      </a:r>
                      <a:r>
                        <a:rPr lang="en-US" b="0" baseline="0" dirty="0">
                          <a:latin typeface="Times New Roman"/>
                          <a:cs typeface="Times New Roman"/>
                        </a:rPr>
                        <a:t> operations</a:t>
                      </a:r>
                      <a:endParaRPr lang="en-US" b="0" dirty="0">
                        <a:latin typeface="Times New Roman"/>
                        <a:cs typeface="Times New Roman"/>
                      </a:endParaRPr>
                    </a:p>
                  </a:txBody>
                  <a:tcPr/>
                </a:tc>
                <a:extLst>
                  <a:ext uri="{0D108BD9-81ED-4DB2-BD59-A6C34878D82A}">
                    <a16:rowId xmlns:a16="http://schemas.microsoft.com/office/drawing/2014/main" val="10000"/>
                  </a:ext>
                </a:extLst>
              </a:tr>
              <a:tr h="370840">
                <a:tc>
                  <a:txBody>
                    <a:bodyPr/>
                    <a:lstStyle/>
                    <a:p>
                      <a:r>
                        <a:rPr lang="en-US" sz="1200" b="0" dirty="0">
                          <a:latin typeface="Consolas"/>
                          <a:cs typeface="Consolas"/>
                        </a:rPr>
                        <a:t>String</a:t>
                      </a:r>
                    </a:p>
                  </a:txBody>
                  <a:tcPr/>
                </a:tc>
                <a:tc>
                  <a:txBody>
                    <a:bodyPr/>
                    <a:lstStyle/>
                    <a:p>
                      <a:r>
                        <a:rPr lang="en-US" sz="1400" b="0" dirty="0">
                          <a:latin typeface="Times New Roman"/>
                          <a:cs typeface="Times New Roman"/>
                        </a:rPr>
                        <a:t>sequences of characters</a:t>
                      </a:r>
                    </a:p>
                  </a:txBody>
                  <a:tcPr/>
                </a:tc>
                <a:tc>
                  <a:txBody>
                    <a:bodyPr/>
                    <a:lstStyle/>
                    <a:p>
                      <a:pPr algn="l"/>
                      <a:r>
                        <a:rPr lang="en-US" sz="1200" dirty="0">
                          <a:solidFill>
                            <a:srgbClr val="000000"/>
                          </a:solidFill>
                          <a:cs typeface="Times New Roman"/>
                        </a:rPr>
                        <a:t>"</a:t>
                      </a:r>
                      <a:r>
                        <a:rPr kumimoji="1" lang="en-US" sz="1200" dirty="0">
                          <a:latin typeface="Consolas"/>
                          <a:cs typeface="Consolas"/>
                        </a:rPr>
                        <a:t>xckd</a:t>
                      </a:r>
                      <a:r>
                        <a:rPr lang="en-US" sz="1200" dirty="0">
                          <a:solidFill>
                            <a:srgbClr val="000000"/>
                          </a:solidFill>
                          <a:cs typeface="Times New Roman"/>
                        </a:rPr>
                        <a:t>”</a:t>
                      </a:r>
                      <a:endParaRPr kumimoji="1" lang="en-US" sz="1200" dirty="0">
                        <a:solidFill>
                          <a:schemeClr val="dk1"/>
                        </a:solidFill>
                        <a:latin typeface="Consolas"/>
                        <a:cs typeface="Consolas"/>
                      </a:endParaRPr>
                    </a:p>
                    <a:p>
                      <a:pPr algn="l"/>
                      <a:r>
                        <a:rPr lang="en-US" sz="1200" dirty="0">
                          <a:solidFill>
                            <a:srgbClr val="000000"/>
                          </a:solidFill>
                          <a:cs typeface="Times New Roman"/>
                        </a:rPr>
                        <a:t>"</a:t>
                      </a:r>
                      <a:r>
                        <a:rPr kumimoji="1" lang="en-US" sz="1200" dirty="0">
                          <a:latin typeface="Consolas"/>
                          <a:cs typeface="Consolas"/>
                        </a:rPr>
                        <a:t>hello world</a:t>
                      </a:r>
                      <a:r>
                        <a:rPr lang="en-US" sz="1200" dirty="0">
                          <a:solidFill>
                            <a:srgbClr val="000000"/>
                          </a:solidFill>
                          <a:cs typeface="Times New Roman"/>
                        </a:rPr>
                        <a:t>"</a:t>
                      </a:r>
                      <a:endParaRPr kumimoji="1" lang="en-US" sz="1200" dirty="0">
                        <a:latin typeface="Consolas"/>
                        <a:cs typeface="Consolas"/>
                      </a:endParaRPr>
                    </a:p>
                  </a:txBody>
                  <a:tcPr/>
                </a:tc>
                <a:tc>
                  <a:txBody>
                    <a:bodyPr/>
                    <a:lstStyle/>
                    <a:p>
                      <a:r>
                        <a:rPr lang="en-US" sz="1400" b="0" dirty="0">
                          <a:latin typeface="Times New Roman"/>
                          <a:cs typeface="Times New Roman"/>
                        </a:rPr>
                        <a:t>concatenate</a:t>
                      </a:r>
                    </a:p>
                  </a:txBody>
                  <a:tcPr/>
                </a:tc>
                <a:extLst>
                  <a:ext uri="{0D108BD9-81ED-4DB2-BD59-A6C34878D82A}">
                    <a16:rowId xmlns:a16="http://schemas.microsoft.com/office/drawing/2014/main" val="10001"/>
                  </a:ext>
                </a:extLst>
              </a:tr>
              <a:tr h="370840">
                <a:tc>
                  <a:txBody>
                    <a:bodyPr/>
                    <a:lstStyle/>
                    <a:p>
                      <a:r>
                        <a:rPr lang="en-US" sz="1200" b="0" dirty="0">
                          <a:latin typeface="Consolas"/>
                          <a:cs typeface="Consolas"/>
                        </a:rPr>
                        <a:t>Date</a:t>
                      </a:r>
                    </a:p>
                  </a:txBody>
                  <a:tcPr/>
                </a:tc>
                <a:tc>
                  <a:txBody>
                    <a:bodyPr/>
                    <a:lstStyle/>
                    <a:p>
                      <a:r>
                        <a:rPr lang="en-US" sz="1400" b="0" dirty="0">
                          <a:latin typeface="Times New Roman"/>
                          <a:cs typeface="Times New Roman"/>
                        </a:rPr>
                        <a:t>dates</a:t>
                      </a:r>
                    </a:p>
                  </a:txBody>
                  <a:tcPr/>
                </a:tc>
                <a:tc>
                  <a:txBody>
                    <a:bodyPr/>
                    <a:lstStyle/>
                    <a:p>
                      <a:pPr algn="l"/>
                      <a:r>
                        <a:rPr kumimoji="1" lang="en-US" sz="1200" dirty="0">
                          <a:latin typeface="Consolas"/>
                          <a:cs typeface="Consolas"/>
                        </a:rPr>
                        <a:t>03/11/2018</a:t>
                      </a:r>
                    </a:p>
                  </a:txBody>
                  <a:tcPr/>
                </a:tc>
                <a:tc>
                  <a:txBody>
                    <a:bodyPr/>
                    <a:lstStyle/>
                    <a:p>
                      <a:r>
                        <a:rPr lang="en-US" sz="1400" b="0" dirty="0">
                          <a:latin typeface="Times New Roman"/>
                          <a:cs typeface="Times New Roman"/>
                        </a:rPr>
                        <a:t>equals, greater than, less than </a:t>
                      </a:r>
                    </a:p>
                  </a:txBody>
                  <a:tcPr/>
                </a:tc>
                <a:extLst>
                  <a:ext uri="{0D108BD9-81ED-4DB2-BD59-A6C34878D82A}">
                    <a16:rowId xmlns:a16="http://schemas.microsoft.com/office/drawing/2014/main" val="10002"/>
                  </a:ext>
                </a:extLst>
              </a:tr>
              <a:tr h="370840">
                <a:tc>
                  <a:txBody>
                    <a:bodyPr/>
                    <a:lstStyle/>
                    <a:p>
                      <a:r>
                        <a:rPr lang="en-US" sz="1200" b="0" dirty="0">
                          <a:latin typeface="Consolas"/>
                          <a:cs typeface="Consolas"/>
                        </a:rPr>
                        <a:t>...</a:t>
                      </a:r>
                    </a:p>
                  </a:txBody>
                  <a:tcPr/>
                </a:tc>
                <a:tc>
                  <a:txBody>
                    <a:bodyPr/>
                    <a:lstStyle/>
                    <a:p>
                      <a:endParaRPr lang="en-US" sz="1400" b="0" dirty="0">
                        <a:latin typeface="Times New Roman"/>
                        <a:cs typeface="Times New Roman"/>
                      </a:endParaRPr>
                    </a:p>
                  </a:txBody>
                  <a:tcPr/>
                </a:tc>
                <a:tc>
                  <a:txBody>
                    <a:bodyPr/>
                    <a:lstStyle/>
                    <a:p>
                      <a:pPr algn="l"/>
                      <a:endParaRPr kumimoji="1" lang="en-US" sz="1200" dirty="0">
                        <a:latin typeface="Consolas"/>
                        <a:cs typeface="Consolas"/>
                      </a:endParaRPr>
                    </a:p>
                  </a:txBody>
                  <a:tcPr/>
                </a:tc>
                <a:tc>
                  <a:txBody>
                    <a:bodyPr/>
                    <a:lstStyle/>
                    <a:p>
                      <a:endParaRPr lang="en-US" sz="1400" b="0" dirty="0">
                        <a:latin typeface="Times New Roman"/>
                        <a:cs typeface="Times New Roman"/>
                      </a:endParaRPr>
                    </a:p>
                  </a:txBody>
                  <a:tcPr/>
                </a:tc>
                <a:extLst>
                  <a:ext uri="{0D108BD9-81ED-4DB2-BD59-A6C34878D82A}">
                    <a16:rowId xmlns:a16="http://schemas.microsoft.com/office/drawing/2014/main" val="10003"/>
                  </a:ext>
                </a:extLst>
              </a:tr>
            </a:tbl>
          </a:graphicData>
        </a:graphic>
      </p:graphicFrame>
      <p:sp>
        <p:nvSpPr>
          <p:cNvPr id="16" name="Rectangle 15"/>
          <p:cNvSpPr/>
          <p:nvPr/>
        </p:nvSpPr>
        <p:spPr bwMode="auto">
          <a:xfrm>
            <a:off x="154566" y="4037795"/>
            <a:ext cx="6380779" cy="74168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Comic Sans MS" charset="0"/>
              <a:ea typeface="ＭＳ Ｐゴシック" charset="-128"/>
              <a:cs typeface="ＭＳ Ｐゴシック" charset="-128"/>
            </a:endParaRPr>
          </a:p>
        </p:txBody>
      </p:sp>
      <p:sp>
        <p:nvSpPr>
          <p:cNvPr id="18435" name="Rectangle 2"/>
          <p:cNvSpPr>
            <a:spLocks noGrp="1" noChangeArrowheads="1"/>
          </p:cNvSpPr>
          <p:nvPr>
            <p:ph type="title"/>
          </p:nvPr>
        </p:nvSpPr>
        <p:spPr/>
        <p:txBody>
          <a:bodyPr/>
          <a:lstStyle/>
          <a:p>
            <a:r>
              <a:rPr lang="en-US" dirty="0"/>
              <a:t>Data types</a:t>
            </a:r>
          </a:p>
        </p:txBody>
      </p:sp>
      <p:graphicFrame>
        <p:nvGraphicFramePr>
          <p:cNvPr id="3" name="Table 2"/>
          <p:cNvGraphicFramePr>
            <a:graphicFrameLocks noGrp="1"/>
          </p:cNvGraphicFramePr>
          <p:nvPr/>
        </p:nvGraphicFramePr>
        <p:xfrm>
          <a:off x="611768" y="1431755"/>
          <a:ext cx="5658403" cy="2783840"/>
        </p:xfrm>
        <a:graphic>
          <a:graphicData uri="http://schemas.openxmlformats.org/drawingml/2006/table">
            <a:tbl>
              <a:tblPr firstRow="1" bandRow="1">
                <a:tableStyleId>{21E4AEA4-8DFA-4A89-87EB-49C32662AFE0}</a:tableStyleId>
              </a:tblPr>
              <a:tblGrid>
                <a:gridCol w="837034">
                  <a:extLst>
                    <a:ext uri="{9D8B030D-6E8A-4147-A177-3AD203B41FA5}">
                      <a16:colId xmlns:a16="http://schemas.microsoft.com/office/drawing/2014/main" val="20000"/>
                    </a:ext>
                  </a:extLst>
                </a:gridCol>
                <a:gridCol w="1314021">
                  <a:extLst>
                    <a:ext uri="{9D8B030D-6E8A-4147-A177-3AD203B41FA5}">
                      <a16:colId xmlns:a16="http://schemas.microsoft.com/office/drawing/2014/main" val="20001"/>
                    </a:ext>
                  </a:extLst>
                </a:gridCol>
                <a:gridCol w="1815481">
                  <a:extLst>
                    <a:ext uri="{9D8B030D-6E8A-4147-A177-3AD203B41FA5}">
                      <a16:colId xmlns:a16="http://schemas.microsoft.com/office/drawing/2014/main" val="20002"/>
                    </a:ext>
                  </a:extLst>
                </a:gridCol>
                <a:gridCol w="1691867">
                  <a:extLst>
                    <a:ext uri="{9D8B030D-6E8A-4147-A177-3AD203B41FA5}">
                      <a16:colId xmlns:a16="http://schemas.microsoft.com/office/drawing/2014/main" val="20003"/>
                    </a:ext>
                  </a:extLst>
                </a:gridCol>
              </a:tblGrid>
              <a:tr h="370840">
                <a:tc>
                  <a:txBody>
                    <a:bodyPr/>
                    <a:lstStyle/>
                    <a:p>
                      <a:endParaRPr lang="en-US" sz="1600" b="0" dirty="0">
                        <a:solidFill>
                          <a:schemeClr val="bg2"/>
                        </a:solidFill>
                        <a:latin typeface="Times New Roman"/>
                        <a:cs typeface="Times New Roman"/>
                      </a:endParaRPr>
                    </a:p>
                    <a:p>
                      <a:r>
                        <a:rPr lang="en-US" sz="1400" b="0" dirty="0">
                          <a:solidFill>
                            <a:schemeClr val="bg2"/>
                          </a:solidFill>
                          <a:latin typeface="Times New Roman"/>
                          <a:cs typeface="Times New Roman"/>
                        </a:rPr>
                        <a:t>type</a:t>
                      </a:r>
                    </a:p>
                  </a:txBody>
                  <a:tcPr>
                    <a:solidFill>
                      <a:schemeClr val="bg1"/>
                    </a:solidFill>
                  </a:tcPr>
                </a:tc>
                <a:tc>
                  <a:txBody>
                    <a:bodyPr/>
                    <a:lstStyle/>
                    <a:p>
                      <a:endParaRPr lang="en-US" sz="1600" b="0" dirty="0">
                        <a:solidFill>
                          <a:schemeClr val="bg2"/>
                        </a:solidFill>
                        <a:latin typeface="Times New Roman"/>
                        <a:cs typeface="Times New Roman"/>
                      </a:endParaRPr>
                    </a:p>
                    <a:p>
                      <a:r>
                        <a:rPr lang="en-US" sz="1400" b="0" dirty="0">
                          <a:solidFill>
                            <a:schemeClr val="bg2"/>
                          </a:solidFill>
                          <a:latin typeface="Times New Roman"/>
                          <a:cs typeface="Times New Roman"/>
                        </a:rPr>
                        <a:t>set of values</a:t>
                      </a:r>
                    </a:p>
                  </a:txBody>
                  <a:tcPr>
                    <a:solidFill>
                      <a:schemeClr val="bg1"/>
                    </a:solidFill>
                  </a:tcPr>
                </a:tc>
                <a:tc>
                  <a:txBody>
                    <a:bodyPr/>
                    <a:lstStyle/>
                    <a:p>
                      <a:pPr algn="ctr"/>
                      <a:endParaRPr lang="en-US" sz="1600" b="0" dirty="0">
                        <a:solidFill>
                          <a:schemeClr val="bg2"/>
                        </a:solidFill>
                        <a:latin typeface="Times New Roman"/>
                        <a:cs typeface="Times New Roman"/>
                      </a:endParaRPr>
                    </a:p>
                    <a:p>
                      <a:pPr algn="ctr"/>
                      <a:r>
                        <a:rPr lang="en-US" sz="1400" b="0" dirty="0">
                          <a:solidFill>
                            <a:schemeClr val="bg2"/>
                          </a:solidFill>
                          <a:latin typeface="Times New Roman"/>
                          <a:cs typeface="Times New Roman"/>
                        </a:rPr>
                        <a:t>example values</a:t>
                      </a:r>
                    </a:p>
                  </a:txBody>
                  <a:tcPr>
                    <a:solidFill>
                      <a:schemeClr val="bg1"/>
                    </a:solidFill>
                  </a:tcPr>
                </a:tc>
                <a:tc>
                  <a:txBody>
                    <a:bodyPr/>
                    <a:lstStyle/>
                    <a:p>
                      <a:endParaRPr lang="en-US" sz="1400" b="0" dirty="0">
                        <a:solidFill>
                          <a:schemeClr val="bg2"/>
                        </a:solidFill>
                        <a:latin typeface="Times New Roman"/>
                        <a:cs typeface="Times New Roman"/>
                      </a:endParaRPr>
                    </a:p>
                    <a:p>
                      <a:r>
                        <a:rPr lang="en-US" sz="1400" b="0" dirty="0">
                          <a:solidFill>
                            <a:schemeClr val="bg2"/>
                          </a:solidFill>
                          <a:latin typeface="Times New Roman"/>
                          <a:cs typeface="Times New Roman"/>
                        </a:rPr>
                        <a:t>typical</a:t>
                      </a:r>
                      <a:r>
                        <a:rPr lang="en-US" sz="1400" b="0" baseline="0" dirty="0">
                          <a:solidFill>
                            <a:schemeClr val="bg2"/>
                          </a:solidFill>
                          <a:latin typeface="Times New Roman"/>
                          <a:cs typeface="Times New Roman"/>
                        </a:rPr>
                        <a:t> operations</a:t>
                      </a:r>
                      <a:endParaRPr lang="en-US" sz="1600" b="0" dirty="0">
                        <a:solidFill>
                          <a:schemeClr val="bg2"/>
                        </a:solidFill>
                        <a:latin typeface="Times New Roman"/>
                        <a:cs typeface="Times New Roman"/>
                      </a:endParaRPr>
                    </a:p>
                  </a:txBody>
                  <a:tcPr>
                    <a:solidFill>
                      <a:schemeClr val="bg1"/>
                    </a:solidFill>
                  </a:tcPr>
                </a:tc>
                <a:extLst>
                  <a:ext uri="{0D108BD9-81ED-4DB2-BD59-A6C34878D82A}">
                    <a16:rowId xmlns:a16="http://schemas.microsoft.com/office/drawing/2014/main" val="10000"/>
                  </a:ext>
                </a:extLst>
              </a:tr>
              <a:tr h="370840">
                <a:tc>
                  <a:txBody>
                    <a:bodyPr/>
                    <a:lstStyle/>
                    <a:p>
                      <a:r>
                        <a:rPr lang="en-US" sz="1200" b="0" dirty="0">
                          <a:latin typeface="Consolas"/>
                          <a:cs typeface="Consolas"/>
                        </a:rPr>
                        <a:t>int</a:t>
                      </a:r>
                    </a:p>
                  </a:txBody>
                  <a:tcPr/>
                </a:tc>
                <a:tc>
                  <a:txBody>
                    <a:bodyPr/>
                    <a:lstStyle/>
                    <a:p>
                      <a:r>
                        <a:rPr lang="en-US" sz="1400" b="0" dirty="0">
                          <a:latin typeface="Times New Roman"/>
                          <a:cs typeface="Times New Roman"/>
                        </a:rPr>
                        <a:t>integer</a:t>
                      </a:r>
                      <a:r>
                        <a:rPr lang="en-US" sz="1400" b="0" baseline="0" dirty="0">
                          <a:latin typeface="Times New Roman"/>
                          <a:cs typeface="Times New Roman"/>
                        </a:rPr>
                        <a:t> numbers</a:t>
                      </a:r>
                      <a:endParaRPr lang="en-US" sz="1400" b="0" dirty="0">
                        <a:latin typeface="Times New Roman"/>
                        <a:cs typeface="Times New Roman"/>
                      </a:endParaRPr>
                    </a:p>
                  </a:txBody>
                  <a:tcPr/>
                </a:tc>
                <a:tc>
                  <a:txBody>
                    <a:bodyPr/>
                    <a:lstStyle/>
                    <a:p>
                      <a:pPr algn="l"/>
                      <a:r>
                        <a:rPr lang="en-US" sz="1200" b="0" dirty="0">
                          <a:latin typeface="Consolas"/>
                          <a:cs typeface="Consolas"/>
                        </a:rPr>
                        <a:t> 17</a:t>
                      </a:r>
                    </a:p>
                    <a:p>
                      <a:pPr algn="l"/>
                      <a:r>
                        <a:rPr lang="en-US" sz="1200" b="0" dirty="0">
                          <a:latin typeface="Consolas"/>
                          <a:cs typeface="Consolas"/>
                        </a:rPr>
                        <a:t> -5034</a:t>
                      </a:r>
                    </a:p>
                  </a:txBody>
                  <a:tcPr/>
                </a:tc>
                <a:tc>
                  <a:txBody>
                    <a:bodyPr/>
                    <a:lstStyle/>
                    <a:p>
                      <a:r>
                        <a:rPr lang="en-US" sz="1400" b="0" dirty="0">
                          <a:latin typeface="Times New Roman"/>
                          <a:cs typeface="Times New Roman"/>
                        </a:rPr>
                        <a:t>add, subtract, multiply, divide</a:t>
                      </a:r>
                    </a:p>
                  </a:txBody>
                  <a:tcPr/>
                </a:tc>
                <a:extLst>
                  <a:ext uri="{0D108BD9-81ED-4DB2-BD59-A6C34878D82A}">
                    <a16:rowId xmlns:a16="http://schemas.microsoft.com/office/drawing/2014/main" val="10001"/>
                  </a:ext>
                </a:extLst>
              </a:tr>
              <a:tr h="370840">
                <a:tc>
                  <a:txBody>
                    <a:bodyPr/>
                    <a:lstStyle/>
                    <a:p>
                      <a:r>
                        <a:rPr lang="en-US" sz="1200" b="0" dirty="0">
                          <a:latin typeface="Consolas"/>
                          <a:cs typeface="Consolas"/>
                        </a:rPr>
                        <a:t>double</a:t>
                      </a:r>
                    </a:p>
                  </a:txBody>
                  <a:tcPr/>
                </a:tc>
                <a:tc>
                  <a:txBody>
                    <a:bodyPr/>
                    <a:lstStyle/>
                    <a:p>
                      <a:r>
                        <a:rPr lang="en-US" sz="1400" b="0" dirty="0">
                          <a:latin typeface="Times New Roman"/>
                          <a:cs typeface="Times New Roman"/>
                        </a:rPr>
                        <a:t>floating point numbers</a:t>
                      </a:r>
                    </a:p>
                  </a:txBody>
                  <a:tcPr/>
                </a:tc>
                <a:tc>
                  <a:txBody>
                    <a:bodyPr/>
                    <a:lstStyle/>
                    <a:p>
                      <a:pPr algn="l"/>
                      <a:r>
                        <a:rPr kumimoji="1" lang="en-US" sz="1200" dirty="0">
                          <a:latin typeface="Consolas"/>
                          <a:cs typeface="Consolas"/>
                        </a:rPr>
                        <a:t> 3.1415</a:t>
                      </a:r>
                    </a:p>
                    <a:p>
                      <a:pPr algn="l"/>
                      <a:r>
                        <a:rPr kumimoji="1" lang="en-US" sz="1200" dirty="0">
                          <a:latin typeface="Consolas"/>
                          <a:cs typeface="Consolas"/>
                        </a:rPr>
                        <a:t>-171.19</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dirty="0">
                          <a:latin typeface="Times New Roman"/>
                          <a:cs typeface="Times New Roman"/>
                        </a:rPr>
                        <a:t>add, subtract, multiply, divide</a:t>
                      </a:r>
                    </a:p>
                  </a:txBody>
                  <a:tcPr/>
                </a:tc>
                <a:extLst>
                  <a:ext uri="{0D108BD9-81ED-4DB2-BD59-A6C34878D82A}">
                    <a16:rowId xmlns:a16="http://schemas.microsoft.com/office/drawing/2014/main" val="10002"/>
                  </a:ext>
                </a:extLst>
              </a:tr>
              <a:tr h="370840">
                <a:tc>
                  <a:txBody>
                    <a:bodyPr/>
                    <a:lstStyle/>
                    <a:p>
                      <a:r>
                        <a:rPr lang="en-US" sz="1200" b="0" dirty="0">
                          <a:latin typeface="Consolas"/>
                          <a:cs typeface="Consolas"/>
                        </a:rPr>
                        <a:t>boolean</a:t>
                      </a:r>
                    </a:p>
                  </a:txBody>
                  <a:tcPr/>
                </a:tc>
                <a:tc>
                  <a:txBody>
                    <a:bodyPr/>
                    <a:lstStyle/>
                    <a:p>
                      <a:r>
                        <a:rPr lang="en-US" sz="1400" b="0" dirty="0">
                          <a:latin typeface="Times New Roman"/>
                          <a:cs typeface="Times New Roman"/>
                        </a:rPr>
                        <a:t>truth</a:t>
                      </a:r>
                      <a:r>
                        <a:rPr lang="en-US" sz="1400" b="0" baseline="0" dirty="0">
                          <a:latin typeface="Times New Roman"/>
                          <a:cs typeface="Times New Roman"/>
                        </a:rPr>
                        <a:t> values</a:t>
                      </a:r>
                      <a:endParaRPr lang="en-US" sz="1400" b="0" dirty="0">
                        <a:latin typeface="Times New Roman"/>
                        <a:cs typeface="Times New Roman"/>
                      </a:endParaRPr>
                    </a:p>
                  </a:txBody>
                  <a:tcPr/>
                </a:tc>
                <a:tc>
                  <a:txBody>
                    <a:bodyPr/>
                    <a:lstStyle/>
                    <a:p>
                      <a:pPr algn="l"/>
                      <a:r>
                        <a:rPr lang="en-US" sz="1200" b="0" dirty="0">
                          <a:latin typeface="Consolas"/>
                          <a:cs typeface="Consolas"/>
                        </a:rPr>
                        <a:t>true</a:t>
                      </a:r>
                    </a:p>
                    <a:p>
                      <a:pPr algn="l"/>
                      <a:r>
                        <a:rPr lang="en-US" sz="1200" b="0" dirty="0">
                          <a:latin typeface="Consolas"/>
                          <a:cs typeface="Consolas"/>
                        </a:rPr>
                        <a:t>false</a:t>
                      </a:r>
                    </a:p>
                  </a:txBody>
                  <a:tcPr/>
                </a:tc>
                <a:tc>
                  <a:txBody>
                    <a:bodyPr/>
                    <a:lstStyle/>
                    <a:p>
                      <a:r>
                        <a:rPr lang="en-US" sz="1400" b="0" dirty="0">
                          <a:latin typeface="Times New Roman"/>
                          <a:cs typeface="Times New Roman"/>
                        </a:rPr>
                        <a:t>and, or, not</a:t>
                      </a:r>
                    </a:p>
                  </a:txBody>
                  <a:tcPr/>
                </a:tc>
                <a:extLst>
                  <a:ext uri="{0D108BD9-81ED-4DB2-BD59-A6C34878D82A}">
                    <a16:rowId xmlns:a16="http://schemas.microsoft.com/office/drawing/2014/main" val="10003"/>
                  </a:ext>
                </a:extLst>
              </a:tr>
              <a:tr h="370840">
                <a:tc>
                  <a:txBody>
                    <a:bodyPr/>
                    <a:lstStyle/>
                    <a:p>
                      <a:r>
                        <a:rPr lang="en-US" sz="1200" b="0" dirty="0">
                          <a:latin typeface="Consolas"/>
                          <a:cs typeface="Consolas"/>
                        </a:rPr>
                        <a:t>char</a:t>
                      </a:r>
                    </a:p>
                  </a:txBody>
                  <a:tcPr/>
                </a:tc>
                <a:tc>
                  <a:txBody>
                    <a:bodyPr/>
                    <a:lstStyle/>
                    <a:p>
                      <a:r>
                        <a:rPr lang="en-US" sz="1400" b="0" dirty="0">
                          <a:latin typeface="Times New Roman"/>
                          <a:cs typeface="Times New Roman"/>
                        </a:rPr>
                        <a:t>characters</a:t>
                      </a:r>
                    </a:p>
                  </a:txBody>
                  <a:tcPr/>
                </a:tc>
                <a:tc>
                  <a:txBody>
                    <a:bodyPr/>
                    <a:lstStyle/>
                    <a:p>
                      <a:pPr algn="l"/>
                      <a:r>
                        <a:rPr lang="en-US" sz="1200" dirty="0">
                          <a:solidFill>
                            <a:srgbClr val="000000"/>
                          </a:solidFill>
                          <a:latin typeface="Consolas"/>
                          <a:ea typeface="Monaco"/>
                          <a:cs typeface="Consolas"/>
                        </a:rPr>
                        <a:t>'c' 'K' '?' '5' '+'</a:t>
                      </a:r>
                      <a:endParaRPr kumimoji="1" lang="en-US" sz="1200" dirty="0">
                        <a:solidFill>
                          <a:srgbClr val="000000"/>
                        </a:solidFill>
                        <a:latin typeface="Consolas"/>
                        <a:cs typeface="Consolas"/>
                      </a:endParaRPr>
                    </a:p>
                  </a:txBody>
                  <a:tcPr/>
                </a:tc>
                <a:tc>
                  <a:txBody>
                    <a:bodyPr/>
                    <a:lstStyle/>
                    <a:p>
                      <a:r>
                        <a:rPr lang="en-US" sz="1400" b="0" dirty="0">
                          <a:latin typeface="Times New Roman"/>
                          <a:cs typeface="Times New Roman"/>
                        </a:rPr>
                        <a:t>compare</a:t>
                      </a:r>
                    </a:p>
                  </a:txBody>
                  <a:tcPr/>
                </a:tc>
                <a:extLst>
                  <a:ext uri="{0D108BD9-81ED-4DB2-BD59-A6C34878D82A}">
                    <a16:rowId xmlns:a16="http://schemas.microsoft.com/office/drawing/2014/main" val="10004"/>
                  </a:ext>
                </a:extLst>
              </a:tr>
              <a:tr h="370840">
                <a:tc>
                  <a:txBody>
                    <a:bodyPr/>
                    <a:lstStyle/>
                    <a:p>
                      <a:r>
                        <a:rPr lang="en-US" sz="1200" b="0" dirty="0">
                          <a:latin typeface="Consolas"/>
                          <a:cs typeface="Consolas"/>
                        </a:rPr>
                        <a:t>...</a:t>
                      </a:r>
                    </a:p>
                  </a:txBody>
                  <a:tcPr/>
                </a:tc>
                <a:tc>
                  <a:txBody>
                    <a:bodyPr/>
                    <a:lstStyle/>
                    <a:p>
                      <a:endParaRPr lang="en-US" sz="1400" b="0" dirty="0">
                        <a:latin typeface="Times New Roman"/>
                        <a:cs typeface="Times New Roman"/>
                      </a:endParaRPr>
                    </a:p>
                  </a:txBody>
                  <a:tcPr/>
                </a:tc>
                <a:tc>
                  <a:txBody>
                    <a:bodyPr/>
                    <a:lstStyle/>
                    <a:p>
                      <a:pPr algn="l"/>
                      <a:endParaRPr kumimoji="1" lang="en-US" sz="1200" dirty="0">
                        <a:latin typeface="Consolas"/>
                        <a:cs typeface="Consolas"/>
                      </a:endParaRPr>
                    </a:p>
                  </a:txBody>
                  <a:tcPr/>
                </a:tc>
                <a:tc>
                  <a:txBody>
                    <a:bodyPr/>
                    <a:lstStyle/>
                    <a:p>
                      <a:endParaRPr lang="en-US" sz="1400" b="0" dirty="0">
                        <a:latin typeface="Times New Roman"/>
                        <a:cs typeface="Times New Roman"/>
                      </a:endParaRPr>
                    </a:p>
                  </a:txBody>
                  <a:tcPr/>
                </a:tc>
                <a:extLst>
                  <a:ext uri="{0D108BD9-81ED-4DB2-BD59-A6C34878D82A}">
                    <a16:rowId xmlns:a16="http://schemas.microsoft.com/office/drawing/2014/main" val="10005"/>
                  </a:ext>
                </a:extLst>
              </a:tr>
            </a:tbl>
          </a:graphicData>
        </a:graphic>
      </p:graphicFrame>
      <p:sp>
        <p:nvSpPr>
          <p:cNvPr id="12" name="TextBox 11"/>
          <p:cNvSpPr txBox="1"/>
          <p:nvPr/>
        </p:nvSpPr>
        <p:spPr>
          <a:xfrm>
            <a:off x="6347112" y="2586155"/>
            <a:ext cx="2642322" cy="1477328"/>
          </a:xfrm>
          <a:prstGeom prst="rect">
            <a:avLst/>
          </a:prstGeom>
          <a:noFill/>
        </p:spPr>
        <p:txBody>
          <a:bodyPr wrap="square" rtlCol="0">
            <a:spAutoFit/>
          </a:bodyPr>
          <a:lstStyle/>
          <a:p>
            <a:pPr marL="184150" indent="-184150">
              <a:spcBef>
                <a:spcPts val="600"/>
              </a:spcBef>
              <a:buFont typeface="Arial" panose="020B0604020202020204" pitchFamily="34" charset="0"/>
              <a:buChar char="•"/>
            </a:pPr>
            <a:r>
              <a:rPr lang="en-US" sz="1600" dirty="0">
                <a:latin typeface="Times New Roman"/>
                <a:cs typeface="Times New Roman"/>
              </a:rPr>
              <a:t>Represent “scalar” / single values</a:t>
            </a:r>
          </a:p>
          <a:p>
            <a:pPr marL="184150" indent="-184150">
              <a:spcBef>
                <a:spcPts val="600"/>
              </a:spcBef>
              <a:buFont typeface="Arial" panose="020B0604020202020204" pitchFamily="34" charset="0"/>
              <a:buChar char="•"/>
            </a:pPr>
            <a:r>
              <a:rPr lang="en-US" sz="1600" u="sng" dirty="0">
                <a:latin typeface="Times New Roman"/>
                <a:cs typeface="Times New Roman"/>
              </a:rPr>
              <a:t>The Java language</a:t>
            </a:r>
            <a:r>
              <a:rPr lang="en-US" sz="1600" dirty="0">
                <a:latin typeface="Times New Roman"/>
                <a:cs typeface="Times New Roman"/>
              </a:rPr>
              <a:t> features eight primitive data types</a:t>
            </a:r>
          </a:p>
          <a:p>
            <a:pPr marL="184150" indent="-184150">
              <a:spcBef>
                <a:spcPts val="600"/>
              </a:spcBef>
              <a:buFont typeface="Arial" panose="020B0604020202020204" pitchFamily="34" charset="0"/>
              <a:buChar char="•"/>
            </a:pPr>
            <a:r>
              <a:rPr lang="en-US" sz="1600" dirty="0">
                <a:latin typeface="Times New Roman"/>
                <a:cs typeface="Times New Roman"/>
              </a:rPr>
              <a:t>Built-into the language</a:t>
            </a:r>
          </a:p>
        </p:txBody>
      </p:sp>
      <p:sp>
        <p:nvSpPr>
          <p:cNvPr id="18" name="TextBox 17"/>
          <p:cNvSpPr txBox="1"/>
          <p:nvPr/>
        </p:nvSpPr>
        <p:spPr>
          <a:xfrm>
            <a:off x="6380555" y="4736060"/>
            <a:ext cx="2296316" cy="2046714"/>
          </a:xfrm>
          <a:prstGeom prst="rect">
            <a:avLst/>
          </a:prstGeom>
          <a:noFill/>
        </p:spPr>
        <p:txBody>
          <a:bodyPr wrap="square" rtlCol="0">
            <a:spAutoFit/>
          </a:bodyPr>
          <a:lstStyle/>
          <a:p>
            <a:pPr marL="184150" indent="-184150">
              <a:spcBef>
                <a:spcPts val="600"/>
              </a:spcBef>
              <a:buFont typeface="Arial" panose="020B0604020202020204" pitchFamily="34" charset="0"/>
              <a:buChar char="•"/>
            </a:pPr>
            <a:r>
              <a:rPr lang="en-US" sz="1600" dirty="0">
                <a:latin typeface="Times New Roman"/>
                <a:cs typeface="Times New Roman"/>
              </a:rPr>
              <a:t>Represent “aggregates” of values</a:t>
            </a:r>
          </a:p>
          <a:p>
            <a:pPr marL="184150" indent="-184150">
              <a:spcBef>
                <a:spcPts val="600"/>
              </a:spcBef>
              <a:buFont typeface="Arial" panose="020B0604020202020204" pitchFamily="34" charset="0"/>
              <a:buChar char="•"/>
            </a:pPr>
            <a:r>
              <a:rPr lang="en-US" sz="1600" u="sng" dirty="0">
                <a:latin typeface="Times New Roman"/>
                <a:cs typeface="Times New Roman"/>
              </a:rPr>
              <a:t>Java libraries</a:t>
            </a:r>
            <a:r>
              <a:rPr lang="en-US" sz="1600" dirty="0">
                <a:latin typeface="Times New Roman"/>
                <a:cs typeface="Times New Roman"/>
              </a:rPr>
              <a:t> feature many object types</a:t>
            </a:r>
          </a:p>
          <a:p>
            <a:pPr marL="184150" indent="-184150">
              <a:spcBef>
                <a:spcPts val="600"/>
              </a:spcBef>
              <a:buFont typeface="Arial" panose="020B0604020202020204" pitchFamily="34" charset="0"/>
              <a:buChar char="•"/>
            </a:pPr>
            <a:r>
              <a:rPr lang="en-US" sz="1600" dirty="0">
                <a:latin typeface="Times New Roman"/>
                <a:cs typeface="Times New Roman"/>
              </a:rPr>
              <a:t>More object types can be created, as needed</a:t>
            </a:r>
          </a:p>
          <a:p>
            <a:pPr marL="184150" indent="-184150">
              <a:spcBef>
                <a:spcPts val="600"/>
              </a:spcBef>
              <a:buFont typeface="Arial" panose="020B0604020202020204" pitchFamily="34" charset="0"/>
              <a:buChar char="•"/>
            </a:pPr>
            <a:endParaRPr lang="en-US" sz="1600" dirty="0">
              <a:latin typeface="Times New Roman"/>
              <a:cs typeface="Times New Roman"/>
            </a:endParaRPr>
          </a:p>
        </p:txBody>
      </p:sp>
      <p:sp>
        <p:nvSpPr>
          <p:cNvPr id="2" name="TextBox 1">
            <a:extLst>
              <a:ext uri="{FF2B5EF4-FFF2-40B4-BE49-F238E27FC236}">
                <a16:creationId xmlns:a16="http://schemas.microsoft.com/office/drawing/2014/main" id="{D2B14BCA-3187-324A-9FFD-63D73C3DD973}"/>
              </a:ext>
            </a:extLst>
          </p:cNvPr>
          <p:cNvSpPr txBox="1"/>
          <p:nvPr/>
        </p:nvSpPr>
        <p:spPr>
          <a:xfrm>
            <a:off x="534827" y="1357732"/>
            <a:ext cx="2474259" cy="338554"/>
          </a:xfrm>
          <a:prstGeom prst="rect">
            <a:avLst/>
          </a:prstGeom>
          <a:noFill/>
        </p:spPr>
        <p:txBody>
          <a:bodyPr wrap="square" rtlCol="0">
            <a:spAutoFit/>
          </a:bodyPr>
          <a:lstStyle/>
          <a:p>
            <a:r>
              <a:rPr lang="en-US" sz="1600" b="1" dirty="0">
                <a:latin typeface="Times New Roman" panose="02020603050405020304" pitchFamily="18" charset="0"/>
                <a:cs typeface="Times New Roman" panose="02020603050405020304" pitchFamily="18" charset="0"/>
              </a:rPr>
              <a:t>Primitive types</a:t>
            </a:r>
          </a:p>
        </p:txBody>
      </p:sp>
      <p:sp>
        <p:nvSpPr>
          <p:cNvPr id="17" name="TextBox 16">
            <a:extLst>
              <a:ext uri="{FF2B5EF4-FFF2-40B4-BE49-F238E27FC236}">
                <a16:creationId xmlns:a16="http://schemas.microsoft.com/office/drawing/2014/main" id="{235CA007-71CC-4D45-8AE8-2BF2A8DAD245}"/>
              </a:ext>
            </a:extLst>
          </p:cNvPr>
          <p:cNvSpPr txBox="1"/>
          <p:nvPr/>
        </p:nvSpPr>
        <p:spPr>
          <a:xfrm>
            <a:off x="534827" y="4428283"/>
            <a:ext cx="2474259" cy="338554"/>
          </a:xfrm>
          <a:prstGeom prst="rect">
            <a:avLst/>
          </a:prstGeom>
          <a:noFill/>
        </p:spPr>
        <p:txBody>
          <a:bodyPr wrap="square" rtlCol="0">
            <a:spAutoFit/>
          </a:bodyPr>
          <a:lstStyle/>
          <a:p>
            <a:r>
              <a:rPr lang="en-US" sz="1600" b="1" dirty="0">
                <a:latin typeface="Times New Roman" panose="02020603050405020304" pitchFamily="18" charset="0"/>
                <a:cs typeface="Times New Roman" panose="02020603050405020304" pitchFamily="18" charset="0"/>
              </a:rPr>
              <a:t>Object types</a:t>
            </a:r>
          </a:p>
        </p:txBody>
      </p:sp>
      <p:sp>
        <p:nvSpPr>
          <p:cNvPr id="4" name="TextBox 3">
            <a:extLst>
              <a:ext uri="{FF2B5EF4-FFF2-40B4-BE49-F238E27FC236}">
                <a16:creationId xmlns:a16="http://schemas.microsoft.com/office/drawing/2014/main" id="{6A0BE5B1-2E45-0DDD-D572-9371D5D580E8}"/>
              </a:ext>
            </a:extLst>
          </p:cNvPr>
          <p:cNvSpPr txBox="1"/>
          <p:nvPr/>
        </p:nvSpPr>
        <p:spPr>
          <a:xfrm>
            <a:off x="548274" y="727383"/>
            <a:ext cx="6642940" cy="400110"/>
          </a:xfrm>
          <a:prstGeom prst="rect">
            <a:avLst/>
          </a:prstGeom>
          <a:noFill/>
        </p:spPr>
        <p:txBody>
          <a:bodyPr wrap="square" rtlCol="0">
            <a:spAutoFit/>
          </a:bodyPr>
          <a:lstStyle/>
          <a:p>
            <a:r>
              <a:rPr lang="en-US" sz="2000" u="sng" dirty="0">
                <a:latin typeface="Times New Roman" panose="02020603050405020304" pitchFamily="18" charset="0"/>
                <a:cs typeface="Times New Roman" panose="02020603050405020304" pitchFamily="18" charset="0"/>
              </a:rPr>
              <a:t>Data type:</a:t>
            </a:r>
            <a:r>
              <a:rPr lang="en-US" sz="2000" dirty="0">
                <a:latin typeface="Times New Roman" panose="02020603050405020304" pitchFamily="18" charset="0"/>
                <a:cs typeface="Times New Roman" panose="02020603050405020304" pitchFamily="18" charset="0"/>
              </a:rPr>
              <a:t> Set of possible values, and possible operations</a:t>
            </a:r>
          </a:p>
        </p:txBody>
      </p:sp>
    </p:spTree>
    <p:extLst>
      <p:ext uri="{BB962C8B-B14F-4D97-AF65-F5344CB8AC3E}">
        <p14:creationId xmlns:p14="http://schemas.microsoft.com/office/powerpoint/2010/main" val="222268919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Overflow and rounding off errors</a:t>
            </a:r>
          </a:p>
        </p:txBody>
      </p:sp>
      <p:sp>
        <p:nvSpPr>
          <p:cNvPr id="13" name="Rectangle 5"/>
          <p:cNvSpPr>
            <a:spLocks noChangeArrowheads="1"/>
          </p:cNvSpPr>
          <p:nvPr/>
        </p:nvSpPr>
        <p:spPr bwMode="auto">
          <a:xfrm>
            <a:off x="561232" y="775559"/>
            <a:ext cx="4904848" cy="2233112"/>
          </a:xfrm>
          <a:prstGeom prst="rect">
            <a:avLst/>
          </a:prstGeom>
          <a:solidFill>
            <a:schemeClr val="bg1"/>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92075" tIns="0" rIns="92075" bIns="182880" anchor="t" anchorCtr="0">
            <a:prstTxWarp prst="textNoShape">
              <a:avLst/>
            </a:prstTxWarp>
            <a:noAutofit/>
          </a:bodyPr>
          <a:lstStyle/>
          <a:p>
            <a:pPr>
              <a:lnSpc>
                <a:spcPts val="2140"/>
              </a:lnSpc>
            </a:pPr>
            <a:r>
              <a:rPr lang="en-US" dirty="0">
                <a:solidFill>
                  <a:srgbClr val="931968"/>
                </a:solidFill>
                <a:latin typeface="Consolas" charset="0"/>
                <a:ea typeface="Consolas" charset="0"/>
                <a:cs typeface="Consolas" charset="0"/>
              </a:rPr>
              <a:t>public</a:t>
            </a:r>
            <a:r>
              <a:rPr lang="en-US" dirty="0">
                <a:solidFill>
                  <a:srgbClr val="000000"/>
                </a:solidFill>
                <a:latin typeface="Consolas" charset="0"/>
                <a:ea typeface="Consolas" charset="0"/>
                <a:cs typeface="Consolas" charset="0"/>
              </a:rPr>
              <a:t> </a:t>
            </a:r>
            <a:r>
              <a:rPr lang="en-US" dirty="0">
                <a:solidFill>
                  <a:srgbClr val="931968"/>
                </a:solidFill>
                <a:latin typeface="Consolas" charset="0"/>
                <a:ea typeface="Consolas" charset="0"/>
                <a:cs typeface="Consolas" charset="0"/>
              </a:rPr>
              <a:t>class</a:t>
            </a:r>
            <a:r>
              <a:rPr lang="en-US" dirty="0">
                <a:solidFill>
                  <a:srgbClr val="000000"/>
                </a:solidFill>
                <a:latin typeface="Consolas" charset="0"/>
                <a:ea typeface="Consolas" charset="0"/>
                <a:cs typeface="Consolas" charset="0"/>
              </a:rPr>
              <a:t> Demo9 {</a:t>
            </a:r>
          </a:p>
          <a:p>
            <a:pPr>
              <a:lnSpc>
                <a:spcPts val="2140"/>
              </a:lnSpc>
            </a:pPr>
            <a:r>
              <a:rPr lang="en-US" dirty="0">
                <a:solidFill>
                  <a:srgbClr val="000000"/>
                </a:solidFill>
                <a:latin typeface="Consolas" charset="0"/>
                <a:ea typeface="Consolas" charset="0"/>
                <a:cs typeface="Consolas" charset="0"/>
              </a:rPr>
              <a:t>   </a:t>
            </a:r>
            <a:r>
              <a:rPr lang="en-US" dirty="0">
                <a:solidFill>
                  <a:srgbClr val="931968"/>
                </a:solidFill>
                <a:latin typeface="Consolas" charset="0"/>
                <a:ea typeface="Consolas" charset="0"/>
                <a:cs typeface="Consolas" charset="0"/>
              </a:rPr>
              <a:t>public</a:t>
            </a:r>
            <a:r>
              <a:rPr lang="en-US" dirty="0">
                <a:solidFill>
                  <a:srgbClr val="000000"/>
                </a:solidFill>
                <a:latin typeface="Consolas" charset="0"/>
                <a:ea typeface="Consolas" charset="0"/>
                <a:cs typeface="Consolas" charset="0"/>
              </a:rPr>
              <a:t> </a:t>
            </a:r>
            <a:r>
              <a:rPr lang="en-US" dirty="0">
                <a:solidFill>
                  <a:srgbClr val="931968"/>
                </a:solidFill>
                <a:latin typeface="Consolas" charset="0"/>
                <a:ea typeface="Consolas" charset="0"/>
                <a:cs typeface="Consolas" charset="0"/>
              </a:rPr>
              <a:t>static</a:t>
            </a:r>
            <a:r>
              <a:rPr lang="en-US" dirty="0">
                <a:solidFill>
                  <a:srgbClr val="000000"/>
                </a:solidFill>
                <a:latin typeface="Consolas" charset="0"/>
                <a:ea typeface="Consolas" charset="0"/>
                <a:cs typeface="Consolas" charset="0"/>
              </a:rPr>
              <a:t> </a:t>
            </a:r>
            <a:r>
              <a:rPr lang="en-US" dirty="0">
                <a:solidFill>
                  <a:srgbClr val="931968"/>
                </a:solidFill>
                <a:latin typeface="Consolas" charset="0"/>
                <a:ea typeface="Consolas" charset="0"/>
                <a:cs typeface="Consolas" charset="0"/>
              </a:rPr>
              <a:t>void</a:t>
            </a:r>
            <a:r>
              <a:rPr lang="en-US" dirty="0">
                <a:solidFill>
                  <a:srgbClr val="000000"/>
                </a:solidFill>
                <a:latin typeface="Consolas" charset="0"/>
                <a:ea typeface="Consolas" charset="0"/>
                <a:cs typeface="Consolas" charset="0"/>
              </a:rPr>
              <a:t> main(String[] </a:t>
            </a:r>
            <a:r>
              <a:rPr lang="en-US" dirty="0">
                <a:solidFill>
                  <a:srgbClr val="7E504F"/>
                </a:solidFill>
                <a:latin typeface="Consolas" charset="0"/>
                <a:ea typeface="Consolas" charset="0"/>
                <a:cs typeface="Consolas" charset="0"/>
              </a:rPr>
              <a:t>args</a:t>
            </a:r>
            <a:r>
              <a:rPr lang="en-US" dirty="0">
                <a:solidFill>
                  <a:srgbClr val="000000"/>
                </a:solidFill>
                <a:latin typeface="Consolas" charset="0"/>
                <a:ea typeface="Consolas" charset="0"/>
                <a:cs typeface="Consolas" charset="0"/>
              </a:rPr>
              <a:t>) {</a:t>
            </a:r>
          </a:p>
          <a:p>
            <a:pPr>
              <a:lnSpc>
                <a:spcPts val="2140"/>
              </a:lnSpc>
            </a:pPr>
            <a:r>
              <a:rPr lang="en-US" dirty="0">
                <a:solidFill>
                  <a:srgbClr val="000000"/>
                </a:solidFill>
                <a:latin typeface="Consolas" charset="0"/>
                <a:ea typeface="Consolas" charset="0"/>
                <a:cs typeface="Consolas" charset="0"/>
              </a:rPr>
              <a:t>      System.</a:t>
            </a:r>
            <a:r>
              <a:rPr lang="en-US" dirty="0">
                <a:solidFill>
                  <a:srgbClr val="0226CC"/>
                </a:solidFill>
                <a:latin typeface="Consolas" charset="0"/>
                <a:ea typeface="Consolas" charset="0"/>
                <a:cs typeface="Consolas" charset="0"/>
              </a:rPr>
              <a:t>out</a:t>
            </a:r>
            <a:r>
              <a:rPr lang="en-US" dirty="0">
                <a:solidFill>
                  <a:srgbClr val="000000"/>
                </a:solidFill>
                <a:latin typeface="Consolas" charset="0"/>
                <a:ea typeface="Consolas" charset="0"/>
                <a:cs typeface="Consolas" charset="0"/>
              </a:rPr>
              <a:t>.println(100000 * 100000 * 100000);</a:t>
            </a:r>
          </a:p>
          <a:p>
            <a:pPr>
              <a:lnSpc>
                <a:spcPts val="2140"/>
              </a:lnSpc>
            </a:pPr>
            <a:r>
              <a:rPr lang="en-US" dirty="0">
                <a:solidFill>
                  <a:srgbClr val="000000"/>
                </a:solidFill>
                <a:latin typeface="Consolas" charset="0"/>
                <a:ea typeface="Consolas" charset="0"/>
                <a:cs typeface="Consolas" charset="0"/>
              </a:rPr>
              <a:t>      System.</a:t>
            </a:r>
            <a:r>
              <a:rPr lang="en-US" dirty="0">
                <a:solidFill>
                  <a:srgbClr val="0226CC"/>
                </a:solidFill>
                <a:latin typeface="Consolas" charset="0"/>
                <a:ea typeface="Consolas" charset="0"/>
                <a:cs typeface="Consolas" charset="0"/>
              </a:rPr>
              <a:t>out</a:t>
            </a:r>
            <a:r>
              <a:rPr lang="en-US" dirty="0">
                <a:solidFill>
                  <a:srgbClr val="000000"/>
                </a:solidFill>
                <a:latin typeface="Consolas" charset="0"/>
                <a:ea typeface="Consolas" charset="0"/>
                <a:cs typeface="Consolas" charset="0"/>
              </a:rPr>
              <a:t>.println(1.03 - 0.42);</a:t>
            </a:r>
          </a:p>
          <a:p>
            <a:pPr>
              <a:lnSpc>
                <a:spcPts val="2140"/>
              </a:lnSpc>
            </a:pPr>
            <a:r>
              <a:rPr lang="en-US" dirty="0">
                <a:solidFill>
                  <a:srgbClr val="000000"/>
                </a:solidFill>
                <a:latin typeface="Consolas" charset="0"/>
                <a:ea typeface="Consolas" charset="0"/>
                <a:cs typeface="Consolas" charset="0"/>
              </a:rPr>
              <a:t>      System.</a:t>
            </a:r>
            <a:r>
              <a:rPr lang="en-US" dirty="0">
                <a:solidFill>
                  <a:srgbClr val="0226CC"/>
                </a:solidFill>
                <a:latin typeface="Consolas" charset="0"/>
                <a:ea typeface="Consolas" charset="0"/>
                <a:cs typeface="Consolas" charset="0"/>
              </a:rPr>
              <a:t>out</a:t>
            </a:r>
            <a:r>
              <a:rPr lang="en-US" dirty="0">
                <a:solidFill>
                  <a:srgbClr val="000000"/>
                </a:solidFill>
                <a:latin typeface="Consolas" charset="0"/>
                <a:ea typeface="Consolas" charset="0"/>
                <a:cs typeface="Consolas" charset="0"/>
              </a:rPr>
              <a:t>.println(1.00 - 9 * .10);</a:t>
            </a:r>
          </a:p>
          <a:p>
            <a:pPr>
              <a:lnSpc>
                <a:spcPts val="2140"/>
              </a:lnSpc>
            </a:pPr>
            <a:r>
              <a:rPr lang="en-US" dirty="0">
                <a:solidFill>
                  <a:srgbClr val="000000"/>
                </a:solidFill>
                <a:latin typeface="Consolas" charset="0"/>
                <a:ea typeface="Consolas" charset="0"/>
                <a:cs typeface="Consolas" charset="0"/>
              </a:rPr>
              <a:t>      System.</a:t>
            </a:r>
            <a:r>
              <a:rPr lang="en-US" dirty="0">
                <a:solidFill>
                  <a:srgbClr val="0226CC"/>
                </a:solidFill>
                <a:latin typeface="Consolas" charset="0"/>
                <a:ea typeface="Consolas" charset="0"/>
                <a:cs typeface="Consolas" charset="0"/>
              </a:rPr>
              <a:t>out</a:t>
            </a:r>
            <a:r>
              <a:rPr lang="en-US" dirty="0">
                <a:solidFill>
                  <a:srgbClr val="000000"/>
                </a:solidFill>
                <a:latin typeface="Consolas" charset="0"/>
                <a:ea typeface="Consolas" charset="0"/>
                <a:cs typeface="Consolas" charset="0"/>
              </a:rPr>
              <a:t>.println((0.7 + 0.1) == (0.9 - 0.1));</a:t>
            </a:r>
          </a:p>
          <a:p>
            <a:pPr>
              <a:lnSpc>
                <a:spcPts val="2140"/>
              </a:lnSpc>
            </a:pPr>
            <a:r>
              <a:rPr lang="en-US" dirty="0">
                <a:solidFill>
                  <a:srgbClr val="000000"/>
                </a:solidFill>
                <a:latin typeface="Consolas" charset="0"/>
                <a:ea typeface="Consolas" charset="0"/>
                <a:cs typeface="Consolas" charset="0"/>
              </a:rPr>
              <a:t>   }</a:t>
            </a:r>
          </a:p>
          <a:p>
            <a:pPr>
              <a:lnSpc>
                <a:spcPts val="2140"/>
              </a:lnSpc>
            </a:pPr>
            <a:r>
              <a:rPr lang="en-US" dirty="0">
                <a:solidFill>
                  <a:srgbClr val="000000"/>
                </a:solidFill>
                <a:latin typeface="Consolas" charset="0"/>
                <a:ea typeface="Consolas" charset="0"/>
                <a:cs typeface="Consolas" charset="0"/>
              </a:rPr>
              <a:t>}</a:t>
            </a:r>
            <a:endParaRPr kumimoji="1" lang="en-US" dirty="0">
              <a:latin typeface="Consolas" charset="0"/>
              <a:ea typeface="Consolas" charset="0"/>
              <a:cs typeface="Consolas" charset="0"/>
            </a:endParaRPr>
          </a:p>
        </p:txBody>
      </p:sp>
      <p:sp>
        <p:nvSpPr>
          <p:cNvPr id="24" name="Rectangle 23"/>
          <p:cNvSpPr/>
          <p:nvPr/>
        </p:nvSpPr>
        <p:spPr>
          <a:xfrm>
            <a:off x="468335" y="5033548"/>
            <a:ext cx="5090642" cy="1215717"/>
          </a:xfrm>
          <a:prstGeom prst="rect">
            <a:avLst/>
          </a:prstGeom>
        </p:spPr>
        <p:txBody>
          <a:bodyPr wrap="square">
            <a:spAutoFit/>
          </a:bodyPr>
          <a:lstStyle/>
          <a:p>
            <a:pPr marL="114300" lvl="1">
              <a:spcBef>
                <a:spcPts val="600"/>
              </a:spcBef>
              <a:buSzPct val="100000"/>
            </a:pPr>
            <a:r>
              <a:rPr lang="en-US" sz="1800" u="sng" dirty="0">
                <a:solidFill>
                  <a:srgbClr val="000000"/>
                </a:solidFill>
                <a:latin typeface="Times New Roman"/>
                <a:cs typeface="Times New Roman"/>
              </a:rPr>
              <a:t>Explanation:</a:t>
            </a:r>
            <a:r>
              <a:rPr lang="en-US" sz="1800" dirty="0">
                <a:solidFill>
                  <a:srgbClr val="000000"/>
                </a:solidFill>
                <a:latin typeface="Times New Roman"/>
                <a:cs typeface="Times New Roman"/>
              </a:rPr>
              <a:t> Computers represent numbers using a fixed number of bits (</a:t>
            </a:r>
            <a:r>
              <a:rPr lang="en-US" sz="1600" dirty="0">
                <a:solidFill>
                  <a:srgbClr val="000000"/>
                </a:solidFill>
                <a:latin typeface="Consolas" panose="020B0609020204030204" pitchFamily="49" charset="0"/>
                <a:cs typeface="Consolas" panose="020B0609020204030204" pitchFamily="49" charset="0"/>
              </a:rPr>
              <a:t>0</a:t>
            </a:r>
            <a:r>
              <a:rPr lang="en-US" sz="1800" dirty="0">
                <a:solidFill>
                  <a:srgbClr val="000000"/>
                </a:solidFill>
                <a:latin typeface="Times New Roman"/>
                <a:cs typeface="Times New Roman"/>
              </a:rPr>
              <a:t>’s and </a:t>
            </a:r>
            <a:r>
              <a:rPr lang="en-US" sz="1600" dirty="0">
                <a:solidFill>
                  <a:srgbClr val="000000"/>
                </a:solidFill>
                <a:latin typeface="Consolas" panose="020B0609020204030204" pitchFamily="49" charset="0"/>
                <a:cs typeface="Consolas" panose="020B0609020204030204" pitchFamily="49" charset="0"/>
              </a:rPr>
              <a:t>1</a:t>
            </a:r>
            <a:r>
              <a:rPr lang="en-US" sz="1800" dirty="0">
                <a:solidFill>
                  <a:srgbClr val="000000"/>
                </a:solidFill>
                <a:latin typeface="Times New Roman"/>
                <a:cs typeface="Times New Roman"/>
              </a:rPr>
              <a:t>’s). Results:</a:t>
            </a:r>
          </a:p>
          <a:p>
            <a:pPr marL="400050" lvl="1" indent="-285750">
              <a:spcBef>
                <a:spcPts val="300"/>
              </a:spcBef>
              <a:buSzPct val="100000"/>
              <a:buFont typeface="Arial"/>
              <a:buChar char="•"/>
            </a:pPr>
            <a:r>
              <a:rPr lang="en-US" sz="1600" dirty="0">
                <a:solidFill>
                  <a:srgbClr val="000000"/>
                </a:solidFill>
                <a:latin typeface="Times New Roman"/>
                <a:cs typeface="Times New Roman"/>
              </a:rPr>
              <a:t>Overflow  / underflow</a:t>
            </a:r>
          </a:p>
          <a:p>
            <a:pPr marL="400050" lvl="1" indent="-285750">
              <a:spcBef>
                <a:spcPts val="300"/>
              </a:spcBef>
              <a:buSzPct val="100000"/>
              <a:buFont typeface="Arial"/>
              <a:buChar char="•"/>
            </a:pPr>
            <a:r>
              <a:rPr lang="en-US" sz="1600" dirty="0">
                <a:solidFill>
                  <a:srgbClr val="000000"/>
                </a:solidFill>
                <a:latin typeface="Times New Roman"/>
                <a:cs typeface="Times New Roman"/>
              </a:rPr>
              <a:t>Many real values are not represented accurately.</a:t>
            </a:r>
          </a:p>
        </p:txBody>
      </p:sp>
      <p:sp>
        <p:nvSpPr>
          <p:cNvPr id="25" name="Content Placeholder 2"/>
          <p:cNvSpPr txBox="1">
            <a:spLocks/>
          </p:cNvSpPr>
          <p:nvPr/>
        </p:nvSpPr>
        <p:spPr bwMode="auto">
          <a:xfrm>
            <a:off x="5458026" y="3290335"/>
            <a:ext cx="3619921" cy="3110217"/>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defPPr>
              <a:defRPr lang="en-US"/>
            </a:defPPr>
            <a:lvl1pPr marL="0" indent="0">
              <a:lnSpc>
                <a:spcPts val="2600"/>
              </a:lnSpc>
              <a:spcBef>
                <a:spcPts val="600"/>
              </a:spcBef>
              <a:buClr>
                <a:srgbClr val="003399"/>
              </a:buClr>
              <a:buSzPct val="50000"/>
              <a:buFont typeface="Monotype Sorts" charset="2"/>
              <a:defRPr kumimoji="0" sz="1800">
                <a:latin typeface="+mn-lt"/>
              </a:defRPr>
            </a:lvl1pPr>
            <a:lvl2pPr marL="346075" lvl="1" indent="-231775">
              <a:lnSpc>
                <a:spcPts val="2600"/>
              </a:lnSpc>
              <a:spcBef>
                <a:spcPts val="600"/>
              </a:spcBef>
              <a:buClr>
                <a:schemeClr val="tx1"/>
              </a:buClr>
              <a:buSzPct val="50000"/>
              <a:buFont typeface="Monotype Sorts" charset="2"/>
              <a:buChar char="n"/>
              <a:defRPr kumimoji="0" sz="1800">
                <a:latin typeface="+mn-lt"/>
              </a:defRPr>
            </a:lvl2pPr>
            <a:lvl3pPr marL="627063" indent="-166688">
              <a:lnSpc>
                <a:spcPts val="2600"/>
              </a:lnSpc>
              <a:buClr>
                <a:schemeClr val="tx1"/>
              </a:buClr>
              <a:buSzPct val="80000"/>
              <a:buChar char="–"/>
              <a:defRPr kumimoji="1">
                <a:latin typeface="+mn-lt"/>
              </a:defRPr>
            </a:lvl3pPr>
            <a:lvl4pPr marL="1147763" indent="-404813">
              <a:lnSpc>
                <a:spcPts val="2600"/>
              </a:lnSpc>
              <a:buClr>
                <a:schemeClr val="tx1"/>
              </a:buClr>
              <a:buFont typeface="Wingdings" charset="2"/>
              <a:buChar char="!"/>
              <a:defRPr kumimoji="1">
                <a:latin typeface="+mn-lt"/>
              </a:defRPr>
            </a:lvl4pPr>
            <a:lvl5pPr marL="1539875" indent="-169863">
              <a:lnSpc>
                <a:spcPts val="2600"/>
              </a:lnSpc>
              <a:buClr>
                <a:schemeClr val="tx1"/>
              </a:buClr>
              <a:buSzPct val="100000"/>
              <a:buChar char="–"/>
              <a:defRPr kumimoji="1">
                <a:latin typeface="+mn-lt"/>
              </a:defRPr>
            </a:lvl5pPr>
            <a:lvl6pPr marL="1997075" indent="-169863" eaLnBrk="0" fontAlgn="base" hangingPunct="0">
              <a:lnSpc>
                <a:spcPts val="2600"/>
              </a:lnSpc>
              <a:spcBef>
                <a:spcPct val="0"/>
              </a:spcBef>
              <a:spcAft>
                <a:spcPct val="0"/>
              </a:spcAft>
              <a:buClr>
                <a:schemeClr val="tx1"/>
              </a:buClr>
              <a:buSzPct val="100000"/>
              <a:buChar char="–"/>
              <a:defRPr kumimoji="1">
                <a:latin typeface="+mn-lt"/>
              </a:defRPr>
            </a:lvl6pPr>
            <a:lvl7pPr marL="2454275" indent="-169863" eaLnBrk="0" fontAlgn="base" hangingPunct="0">
              <a:lnSpc>
                <a:spcPts val="2600"/>
              </a:lnSpc>
              <a:spcBef>
                <a:spcPct val="0"/>
              </a:spcBef>
              <a:spcAft>
                <a:spcPct val="0"/>
              </a:spcAft>
              <a:buClr>
                <a:schemeClr val="tx1"/>
              </a:buClr>
              <a:buSzPct val="100000"/>
              <a:buChar char="–"/>
              <a:defRPr kumimoji="1">
                <a:latin typeface="+mn-lt"/>
              </a:defRPr>
            </a:lvl7pPr>
            <a:lvl8pPr marL="2911475" indent="-169863" eaLnBrk="0" fontAlgn="base" hangingPunct="0">
              <a:lnSpc>
                <a:spcPts val="2600"/>
              </a:lnSpc>
              <a:spcBef>
                <a:spcPct val="0"/>
              </a:spcBef>
              <a:spcAft>
                <a:spcPct val="0"/>
              </a:spcAft>
              <a:buClr>
                <a:schemeClr val="tx1"/>
              </a:buClr>
              <a:buSzPct val="100000"/>
              <a:buChar char="–"/>
              <a:defRPr kumimoji="1">
                <a:latin typeface="+mn-lt"/>
              </a:defRPr>
            </a:lvl8pPr>
            <a:lvl9pPr marL="3368675" indent="-169863" eaLnBrk="0" fontAlgn="base" hangingPunct="0">
              <a:lnSpc>
                <a:spcPts val="2600"/>
              </a:lnSpc>
              <a:spcBef>
                <a:spcPct val="0"/>
              </a:spcBef>
              <a:spcAft>
                <a:spcPct val="0"/>
              </a:spcAft>
              <a:buClr>
                <a:schemeClr val="tx1"/>
              </a:buClr>
              <a:buSzPct val="100000"/>
              <a:buChar char="–"/>
              <a:defRPr kumimoji="1">
                <a:latin typeface="+mn-lt"/>
              </a:defRPr>
            </a:lvl9pPr>
          </a:lstStyle>
          <a:p>
            <a:r>
              <a:rPr lang="en-US" u="sng" dirty="0">
                <a:solidFill>
                  <a:srgbClr val="000000"/>
                </a:solidFill>
                <a:latin typeface="Times New Roman"/>
                <a:cs typeface="Times New Roman"/>
              </a:rPr>
              <a:t>What to do?</a:t>
            </a:r>
          </a:p>
          <a:p>
            <a:pPr lvl="1">
              <a:lnSpc>
                <a:spcPct val="100000"/>
              </a:lnSpc>
              <a:buClrTx/>
              <a:buSzPct val="100000"/>
              <a:buFont typeface="Arial"/>
              <a:buChar char="•"/>
            </a:pPr>
            <a:r>
              <a:rPr lang="en-US" sz="1600" b="1" dirty="0">
                <a:solidFill>
                  <a:srgbClr val="000000"/>
                </a:solidFill>
                <a:latin typeface="Times New Roman"/>
                <a:cs typeface="Times New Roman"/>
              </a:rPr>
              <a:t>Be aware</a:t>
            </a:r>
          </a:p>
          <a:p>
            <a:pPr lvl="1">
              <a:lnSpc>
                <a:spcPct val="100000"/>
              </a:lnSpc>
              <a:buClrTx/>
              <a:buSzPct val="100000"/>
              <a:buFont typeface="Arial"/>
              <a:buChar char="•"/>
            </a:pPr>
            <a:r>
              <a:rPr lang="en-US" sz="1600" dirty="0">
                <a:solidFill>
                  <a:srgbClr val="000000"/>
                </a:solidFill>
                <a:latin typeface="Times New Roman"/>
                <a:cs typeface="Times New Roman"/>
              </a:rPr>
              <a:t>Study the application’s requirements</a:t>
            </a:r>
          </a:p>
          <a:p>
            <a:pPr lvl="1">
              <a:lnSpc>
                <a:spcPct val="100000"/>
              </a:lnSpc>
              <a:buClrTx/>
              <a:buSzPct val="100000"/>
              <a:buFont typeface="Arial"/>
              <a:buChar char="•"/>
            </a:pPr>
            <a:r>
              <a:rPr lang="en-US" sz="1600" dirty="0">
                <a:solidFill>
                  <a:srgbClr val="000000"/>
                </a:solidFill>
                <a:latin typeface="Times New Roman"/>
                <a:cs typeface="Times New Roman"/>
              </a:rPr>
              <a:t>If necessary, write code that handles rounding-off errors</a:t>
            </a:r>
          </a:p>
          <a:p>
            <a:pPr lvl="1">
              <a:lnSpc>
                <a:spcPct val="100000"/>
              </a:lnSpc>
              <a:buClrTx/>
              <a:buSzPct val="100000"/>
              <a:buFont typeface="Arial"/>
              <a:buChar char="•"/>
            </a:pPr>
            <a:r>
              <a:rPr lang="en-US" sz="1600" dirty="0">
                <a:solidFill>
                  <a:srgbClr val="000000"/>
                </a:solidFill>
                <a:latin typeface="Times New Roman"/>
                <a:cs typeface="Times New Roman"/>
              </a:rPr>
              <a:t>Test extreme values</a:t>
            </a:r>
          </a:p>
          <a:p>
            <a:pPr lvl="1">
              <a:lnSpc>
                <a:spcPct val="100000"/>
              </a:lnSpc>
              <a:buClrTx/>
              <a:buSzPct val="100000"/>
              <a:buFont typeface="Arial"/>
              <a:buChar char="•"/>
            </a:pPr>
            <a:r>
              <a:rPr lang="en-US" sz="1600" dirty="0">
                <a:solidFill>
                  <a:srgbClr val="000000"/>
                </a:solidFill>
                <a:latin typeface="Times New Roman"/>
                <a:cs typeface="Times New Roman"/>
              </a:rPr>
              <a:t>If exact values are important, there are solutions. But, these solutions may make the program less efficient.</a:t>
            </a:r>
          </a:p>
        </p:txBody>
      </p:sp>
      <p:grpSp>
        <p:nvGrpSpPr>
          <p:cNvPr id="5" name="Group 4"/>
          <p:cNvGrpSpPr/>
          <p:nvPr/>
        </p:nvGrpSpPr>
        <p:grpSpPr>
          <a:xfrm>
            <a:off x="2597403" y="3067663"/>
            <a:ext cx="2535036" cy="1838632"/>
            <a:chOff x="2596092" y="2877751"/>
            <a:chExt cx="2535036" cy="1838632"/>
          </a:xfrm>
        </p:grpSpPr>
        <p:sp>
          <p:nvSpPr>
            <p:cNvPr id="27" name="Rectangle 9"/>
            <p:cNvSpPr>
              <a:spLocks noChangeArrowheads="1"/>
            </p:cNvSpPr>
            <p:nvPr/>
          </p:nvSpPr>
          <p:spPr bwMode="auto">
            <a:xfrm>
              <a:off x="2596092" y="2877751"/>
              <a:ext cx="2286000" cy="444569"/>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algn="ctr">
                <a:spcBef>
                  <a:spcPct val="15000"/>
                </a:spcBef>
                <a:buClr>
                  <a:srgbClr val="006600"/>
                </a:buClr>
                <a:buSzPct val="85000"/>
                <a:buFont typeface="Wingdings" charset="0"/>
                <a:buNone/>
              </a:pPr>
              <a:r>
                <a:rPr lang="en-US" sz="1600" dirty="0">
                  <a:latin typeface="Times New Roman"/>
                  <a:cs typeface="Times New Roman"/>
                </a:rPr>
                <a:t>Actual results</a:t>
              </a:r>
            </a:p>
          </p:txBody>
        </p:sp>
        <p:sp>
          <p:nvSpPr>
            <p:cNvPr id="23" name="Rectangle 5"/>
            <p:cNvSpPr>
              <a:spLocks noChangeArrowheads="1"/>
            </p:cNvSpPr>
            <p:nvPr/>
          </p:nvSpPr>
          <p:spPr bwMode="auto">
            <a:xfrm>
              <a:off x="3158619" y="3229455"/>
              <a:ext cx="1972509" cy="1486928"/>
            </a:xfrm>
            <a:prstGeom prst="rect">
              <a:avLst/>
            </a:prstGeom>
            <a:solidFill>
              <a:schemeClr val="bg1">
                <a:lumMod val="95000"/>
              </a:schemeClr>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180000" tIns="93600" rIns="92075" bIns="43200" anchor="t" anchorCtr="0">
              <a:prstTxWarp prst="textNoShape">
                <a:avLst/>
              </a:prstTxWarp>
              <a:noAutofit/>
            </a:bodyPr>
            <a:lstStyle/>
            <a:p>
              <a:pPr>
                <a:spcBef>
                  <a:spcPts val="1000"/>
                </a:spcBef>
              </a:pPr>
              <a:r>
                <a:rPr kumimoji="1" lang="en-US" b="1" dirty="0">
                  <a:latin typeface="Consolas" charset="0"/>
                  <a:ea typeface="Consolas" charset="0"/>
                  <a:cs typeface="Consolas" charset="0"/>
                </a:rPr>
                <a:t>% java Demo9</a:t>
              </a:r>
            </a:p>
            <a:p>
              <a:pPr>
                <a:spcBef>
                  <a:spcPts val="1000"/>
                </a:spcBef>
              </a:pPr>
              <a:r>
                <a:rPr kumimoji="1" lang="en-US" dirty="0">
                  <a:latin typeface="Consolas" charset="0"/>
                  <a:ea typeface="Consolas" charset="0"/>
                  <a:cs typeface="Consolas" charset="0"/>
                </a:rPr>
                <a:t>-1530494976</a:t>
              </a:r>
            </a:p>
            <a:p>
              <a:pPr>
                <a:spcBef>
                  <a:spcPts val="600"/>
                </a:spcBef>
              </a:pPr>
              <a:r>
                <a:rPr kumimoji="1" lang="en-US" dirty="0">
                  <a:latin typeface="Consolas" charset="0"/>
                  <a:ea typeface="Consolas" charset="0"/>
                  <a:cs typeface="Consolas" charset="0"/>
                </a:rPr>
                <a:t>0.6100000000000001</a:t>
              </a:r>
            </a:p>
            <a:p>
              <a:pPr>
                <a:spcBef>
                  <a:spcPts val="600"/>
                </a:spcBef>
              </a:pPr>
              <a:r>
                <a:rPr kumimoji="1" lang="en-US" dirty="0">
                  <a:latin typeface="Consolas" charset="0"/>
                  <a:ea typeface="Consolas" charset="0"/>
                  <a:cs typeface="Consolas" charset="0"/>
                </a:rPr>
                <a:t>0.09999999999999998</a:t>
              </a:r>
            </a:p>
            <a:p>
              <a:pPr>
                <a:spcBef>
                  <a:spcPts val="600"/>
                </a:spcBef>
              </a:pPr>
              <a:r>
                <a:rPr kumimoji="1" lang="en-US" dirty="0">
                  <a:latin typeface="Consolas" charset="0"/>
                  <a:ea typeface="Consolas" charset="0"/>
                  <a:cs typeface="Consolas" charset="0"/>
                </a:rPr>
                <a:t>false</a:t>
              </a:r>
            </a:p>
          </p:txBody>
        </p:sp>
      </p:grpSp>
      <p:grpSp>
        <p:nvGrpSpPr>
          <p:cNvPr id="3" name="Group 2"/>
          <p:cNvGrpSpPr/>
          <p:nvPr/>
        </p:nvGrpSpPr>
        <p:grpSpPr>
          <a:xfrm>
            <a:off x="138683" y="3098247"/>
            <a:ext cx="2286000" cy="1808048"/>
            <a:chOff x="137372" y="2877751"/>
            <a:chExt cx="2286000" cy="1808048"/>
          </a:xfrm>
        </p:grpSpPr>
        <p:sp>
          <p:nvSpPr>
            <p:cNvPr id="21" name="Rectangle 9"/>
            <p:cNvSpPr>
              <a:spLocks noChangeArrowheads="1"/>
            </p:cNvSpPr>
            <p:nvPr/>
          </p:nvSpPr>
          <p:spPr bwMode="auto">
            <a:xfrm>
              <a:off x="137372" y="2877751"/>
              <a:ext cx="2286000" cy="444569"/>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algn="ctr">
                <a:spcBef>
                  <a:spcPct val="15000"/>
                </a:spcBef>
                <a:buClr>
                  <a:srgbClr val="006600"/>
                </a:buClr>
                <a:buSzPct val="85000"/>
                <a:buFont typeface="Wingdings" charset="0"/>
                <a:buNone/>
              </a:pPr>
              <a:r>
                <a:rPr lang="en-US" sz="1600" dirty="0">
                  <a:latin typeface="Times New Roman"/>
                  <a:cs typeface="Times New Roman"/>
                </a:rPr>
                <a:t>Expected results</a:t>
              </a:r>
            </a:p>
          </p:txBody>
        </p:sp>
        <p:sp>
          <p:nvSpPr>
            <p:cNvPr id="26" name="Rectangle 5"/>
            <p:cNvSpPr>
              <a:spLocks noChangeArrowheads="1"/>
            </p:cNvSpPr>
            <p:nvPr/>
          </p:nvSpPr>
          <p:spPr bwMode="auto">
            <a:xfrm>
              <a:off x="577979" y="3219295"/>
              <a:ext cx="1845393" cy="1466504"/>
            </a:xfrm>
            <a:prstGeom prst="rect">
              <a:avLst/>
            </a:prstGeom>
            <a:solidFill>
              <a:schemeClr val="bg1">
                <a:lumMod val="95000"/>
              </a:schemeClr>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180000" tIns="93600" rIns="92075" bIns="43200" anchor="t" anchorCtr="0">
              <a:prstTxWarp prst="textNoShape">
                <a:avLst/>
              </a:prstTxWarp>
              <a:noAutofit/>
            </a:bodyPr>
            <a:lstStyle/>
            <a:p>
              <a:pPr>
                <a:spcBef>
                  <a:spcPts val="1000"/>
                </a:spcBef>
              </a:pPr>
              <a:r>
                <a:rPr kumimoji="1" lang="en-US" b="1" dirty="0">
                  <a:latin typeface="Consolas" charset="0"/>
                  <a:ea typeface="Consolas" charset="0"/>
                  <a:cs typeface="Consolas" charset="0"/>
                </a:rPr>
                <a:t>% java Demo9</a:t>
              </a:r>
            </a:p>
            <a:p>
              <a:pPr>
                <a:spcBef>
                  <a:spcPts val="1000"/>
                </a:spcBef>
              </a:pPr>
              <a:r>
                <a:rPr kumimoji="1" lang="en-US" dirty="0">
                  <a:latin typeface="Consolas" charset="0"/>
                  <a:ea typeface="Consolas" charset="0"/>
                  <a:cs typeface="Consolas" charset="0"/>
                </a:rPr>
                <a:t>1000000000000000</a:t>
              </a:r>
            </a:p>
            <a:p>
              <a:pPr>
                <a:spcBef>
                  <a:spcPts val="600"/>
                </a:spcBef>
              </a:pPr>
              <a:r>
                <a:rPr kumimoji="1" lang="en-US" dirty="0">
                  <a:latin typeface="Consolas" charset="0"/>
                  <a:ea typeface="Consolas" charset="0"/>
                  <a:cs typeface="Consolas" charset="0"/>
                </a:rPr>
                <a:t>0.61</a:t>
              </a:r>
            </a:p>
            <a:p>
              <a:pPr>
                <a:spcBef>
                  <a:spcPts val="600"/>
                </a:spcBef>
              </a:pPr>
              <a:r>
                <a:rPr kumimoji="1" lang="en-US" dirty="0">
                  <a:latin typeface="Consolas" charset="0"/>
                  <a:ea typeface="Consolas" charset="0"/>
                  <a:cs typeface="Consolas" charset="0"/>
                </a:rPr>
                <a:t>0.1</a:t>
              </a:r>
            </a:p>
            <a:p>
              <a:pPr>
                <a:spcBef>
                  <a:spcPts val="600"/>
                </a:spcBef>
              </a:pPr>
              <a:r>
                <a:rPr kumimoji="1" lang="en-US" dirty="0">
                  <a:latin typeface="Consolas" charset="0"/>
                  <a:ea typeface="Consolas" charset="0"/>
                  <a:cs typeface="Consolas" charset="0"/>
                </a:rPr>
                <a:t>true</a:t>
              </a:r>
            </a:p>
          </p:txBody>
        </p:sp>
      </p:grpSp>
      <p:grpSp>
        <p:nvGrpSpPr>
          <p:cNvPr id="28" name="Group 28"/>
          <p:cNvGrpSpPr>
            <a:grpSpLocks/>
          </p:cNvGrpSpPr>
          <p:nvPr/>
        </p:nvGrpSpPr>
        <p:grpSpPr bwMode="auto">
          <a:xfrm>
            <a:off x="6255231" y="432138"/>
            <a:ext cx="2741613" cy="2324100"/>
            <a:chOff x="3739" y="2485"/>
            <a:chExt cx="1727" cy="1464"/>
          </a:xfrm>
        </p:grpSpPr>
        <p:pic>
          <p:nvPicPr>
            <p:cNvPr id="29" name="Picture 29" descr="Bouquet"/>
            <p:cNvPicPr>
              <a:picLocks noChangeAspect="1" noChangeArrowheads="1"/>
            </p:cNvPicPr>
            <p:nvPr/>
          </p:nvPicPr>
          <p:blipFill>
            <a:blip r:embed="rId2">
              <a:extLst>
                <a:ext uri="{28A0092B-C50C-407E-A947-70E740481C1C}">
                  <a14:useLocalDpi xmlns:a14="http://schemas.microsoft.com/office/drawing/2010/main" val="0"/>
                </a:ext>
              </a:extLst>
            </a:blip>
            <a:srcRect l="4546" r="4546"/>
            <a:stretch>
              <a:fillRect/>
            </a:stretch>
          </p:blipFill>
          <p:spPr bwMode="auto">
            <a:xfrm>
              <a:off x="3739" y="3210"/>
              <a:ext cx="895" cy="739"/>
            </a:xfrm>
            <a:prstGeom prst="rect">
              <a:avLst/>
            </a:prstGeom>
            <a:noFill/>
            <a:ln>
              <a:noFill/>
            </a:ln>
            <a:effectLst/>
            <a:extLst>
              <a:ext uri="{909E8E84-426E-40dd-AFC4-6F175D3DCCD1}">
                <a14:hiddenFill xmlns:a14="http://schemas.microsoft.com/office/drawing/2010/main" xmlns="">
                  <a:blipFill dpi="0" rotWithShape="0">
                    <a:blip r:embed="rId3"/>
                    <a:srcRect l="4546" r="4546"/>
                    <a:tile tx="0" ty="0" sx="100000" sy="100000" flip="none" algn="tl"/>
                  </a:blip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pic>
          <p:nvPicPr>
            <p:cNvPr id="30" name="Picture 30" descr="Bouquet"/>
            <p:cNvPicPr>
              <a:picLocks noChangeAspect="1" noChangeArrowheads="1"/>
            </p:cNvPicPr>
            <p:nvPr/>
          </p:nvPicPr>
          <p:blipFill>
            <a:blip r:embed="rId4">
              <a:extLst>
                <a:ext uri="{28A0092B-C50C-407E-A947-70E740481C1C}">
                  <a14:useLocalDpi xmlns:a14="http://schemas.microsoft.com/office/drawing/2010/main" val="0"/>
                </a:ext>
              </a:extLst>
            </a:blip>
            <a:srcRect t="13446" r="3725" b="24522"/>
            <a:stretch>
              <a:fillRect/>
            </a:stretch>
          </p:blipFill>
          <p:spPr bwMode="auto">
            <a:xfrm>
              <a:off x="4128" y="2485"/>
              <a:ext cx="1338" cy="683"/>
            </a:xfrm>
            <a:prstGeom prst="rect">
              <a:avLst/>
            </a:prstGeom>
            <a:noFill/>
            <a:ln>
              <a:noFill/>
            </a:ln>
            <a:effectLst/>
            <a:extLst>
              <a:ext uri="{909E8E84-426E-40dd-AFC4-6F175D3DCCD1}">
                <a14:hiddenFill xmlns:a14="http://schemas.microsoft.com/office/drawing/2010/main" xmlns="">
                  <a:blipFill dpi="0" rotWithShape="0">
                    <a:blip r:embed="rId3"/>
                    <a:srcRect t="13446" r="3725" b="24522"/>
                    <a:tile tx="0" ty="0" sx="100000" sy="100000" flip="none" algn="tl"/>
                  </a:blip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31" name="Rectangle 31"/>
            <p:cNvSpPr>
              <a:spLocks noChangeArrowheads="1"/>
            </p:cNvSpPr>
            <p:nvPr/>
          </p:nvSpPr>
          <p:spPr bwMode="auto">
            <a:xfrm>
              <a:off x="4416" y="2544"/>
              <a:ext cx="864" cy="24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82550" indent="15875">
                <a:spcBef>
                  <a:spcPct val="15000"/>
                </a:spcBef>
                <a:buClr>
                  <a:srgbClr val="006600"/>
                </a:buClr>
                <a:buSzPct val="85000"/>
                <a:buFont typeface="Wingdings" charset="0"/>
                <a:buNone/>
              </a:pPr>
              <a:r>
                <a:rPr lang="en-US" sz="1600" dirty="0">
                  <a:cs typeface="Arial Unicode MS" charset="0"/>
                </a:rPr>
                <a:t>what’s going on?</a:t>
              </a:r>
            </a:p>
          </p:txBody>
        </p:sp>
      </p:grpSp>
    </p:spTree>
    <p:extLst>
      <p:ext uri="{BB962C8B-B14F-4D97-AF65-F5344CB8AC3E}">
        <p14:creationId xmlns:p14="http://schemas.microsoft.com/office/powerpoint/2010/main" val="2853765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Lecture plan</a:t>
            </a:r>
          </a:p>
        </p:txBody>
      </p:sp>
      <p:sp>
        <p:nvSpPr>
          <p:cNvPr id="5" name="Content Placeholder 2"/>
          <p:cNvSpPr>
            <a:spLocks noGrp="1"/>
          </p:cNvSpPr>
          <p:nvPr>
            <p:ph idx="1"/>
          </p:nvPr>
        </p:nvSpPr>
        <p:spPr>
          <a:xfrm>
            <a:off x="1820778" y="1321219"/>
            <a:ext cx="5889599" cy="3878180"/>
          </a:xfrm>
        </p:spPr>
        <p:txBody>
          <a:bodyPr>
            <a:noAutofit/>
          </a:bodyPr>
          <a:lstStyle/>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Variables</a:t>
            </a:r>
            <a:endParaRPr lang="en-US" sz="1600" dirty="0">
              <a:solidFill>
                <a:schemeClr val="tx1"/>
              </a:solidFill>
              <a:latin typeface="Consolas"/>
              <a:cs typeface="Consolas"/>
            </a:endParaRPr>
          </a:p>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Representing whole, signed numbers: </a:t>
            </a:r>
            <a:r>
              <a:rPr lang="en-US" sz="1400" dirty="0">
                <a:solidFill>
                  <a:schemeClr val="tx1"/>
                </a:solidFill>
                <a:latin typeface="Consolas"/>
                <a:cs typeface="Consolas"/>
              </a:rPr>
              <a:t>int</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text: </a:t>
            </a:r>
            <a:r>
              <a:rPr lang="en-US" sz="1400" dirty="0">
                <a:solidFill>
                  <a:schemeClr val="tx1"/>
                </a:solidFill>
                <a:latin typeface="Consolas"/>
                <a:cs typeface="Consolas"/>
              </a:rPr>
              <a:t>String</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real numbers: </a:t>
            </a:r>
            <a:r>
              <a:rPr lang="en-US" sz="1400" dirty="0">
                <a:solidFill>
                  <a:schemeClr val="tx1"/>
                </a:solidFill>
                <a:latin typeface="Consolas"/>
                <a:cs typeface="Consolas"/>
              </a:rPr>
              <a:t>double</a:t>
            </a:r>
          </a:p>
          <a:p>
            <a:pPr>
              <a:lnSpc>
                <a:spcPct val="100000"/>
              </a:lnSpc>
              <a:spcBef>
                <a:spcPts val="3000"/>
              </a:spcBef>
              <a:buClr>
                <a:schemeClr val="tx1"/>
              </a:buClr>
              <a:buFont typeface="Arial" charset="0"/>
              <a:buChar char="•"/>
            </a:pPr>
            <a:r>
              <a:rPr lang="en-US" sz="2000" dirty="0">
                <a:solidFill>
                  <a:schemeClr val="tx1"/>
                </a:solidFill>
                <a:cs typeface="Times New Roman"/>
              </a:rPr>
              <a:t>Representing logical values: </a:t>
            </a:r>
            <a:r>
              <a:rPr lang="en-US" sz="1400" dirty="0">
                <a:solidFill>
                  <a:schemeClr val="tx1"/>
                </a:solidFill>
                <a:latin typeface="Consolas"/>
                <a:cs typeface="Consolas"/>
              </a:rPr>
              <a:t>boolean</a:t>
            </a:r>
          </a:p>
          <a:p>
            <a:pPr>
              <a:lnSpc>
                <a:spcPct val="100000"/>
              </a:lnSpc>
              <a:spcBef>
                <a:spcPts val="3000"/>
              </a:spcBef>
              <a:buClr>
                <a:schemeClr val="tx1"/>
              </a:buClr>
              <a:buFont typeface="Arial" charset="0"/>
              <a:buChar char="•"/>
            </a:pPr>
            <a:r>
              <a:rPr lang="en-US" sz="2000" dirty="0">
                <a:solidFill>
                  <a:schemeClr val="tx1"/>
                </a:solidFill>
                <a:cs typeface="Times New Roman"/>
              </a:rPr>
              <a:t>Casting (“data type conversions”)</a:t>
            </a:r>
            <a:endParaRPr lang="en-US" sz="2000" dirty="0">
              <a:solidFill>
                <a:schemeClr val="tx1"/>
              </a:solidFill>
              <a:latin typeface="Times New Roman"/>
              <a:cs typeface="Times New Roman"/>
            </a:endParaRPr>
          </a:p>
          <a:p>
            <a:pPr>
              <a:lnSpc>
                <a:spcPct val="100000"/>
              </a:lnSpc>
              <a:spcBef>
                <a:spcPts val="2400"/>
              </a:spcBef>
            </a:pPr>
            <a:endParaRPr lang="en-US" sz="2000" dirty="0">
              <a:solidFill>
                <a:schemeClr val="tx1"/>
              </a:solidFill>
            </a:endParaRPr>
          </a:p>
          <a:p>
            <a:pPr>
              <a:lnSpc>
                <a:spcPct val="100000"/>
              </a:lnSpc>
              <a:spcBef>
                <a:spcPts val="2400"/>
              </a:spcBef>
            </a:pPr>
            <a:endParaRPr lang="en-US" sz="2000" dirty="0"/>
          </a:p>
          <a:p>
            <a:pPr marL="0" indent="0">
              <a:lnSpc>
                <a:spcPct val="100000"/>
              </a:lnSpc>
              <a:spcBef>
                <a:spcPts val="2400"/>
              </a:spcBef>
              <a:buNone/>
            </a:pPr>
            <a:endParaRPr lang="en-US" sz="2000" dirty="0"/>
          </a:p>
          <a:p>
            <a:pPr>
              <a:lnSpc>
                <a:spcPct val="100000"/>
              </a:lnSpc>
              <a:spcBef>
                <a:spcPts val="2400"/>
              </a:spcBef>
            </a:pPr>
            <a:endParaRPr lang="en-US" sz="2000" dirty="0"/>
          </a:p>
        </p:txBody>
      </p:sp>
      <p:pic>
        <p:nvPicPr>
          <p:cNvPr id="6" name="Picture 5"/>
          <p:cNvPicPr>
            <a:picLocks noChangeAspect="1"/>
          </p:cNvPicPr>
          <p:nvPr/>
        </p:nvPicPr>
        <p:blipFill rotWithShape="1">
          <a:blip r:embed="rId2"/>
          <a:srcRect l="24869" r="17798"/>
          <a:stretch/>
        </p:blipFill>
        <p:spPr>
          <a:xfrm>
            <a:off x="1692191" y="1257719"/>
            <a:ext cx="497332" cy="486587"/>
          </a:xfrm>
          <a:prstGeom prst="rect">
            <a:avLst/>
          </a:prstGeom>
        </p:spPr>
      </p:pic>
      <p:pic>
        <p:nvPicPr>
          <p:cNvPr id="8" name="Picture 7"/>
          <p:cNvPicPr>
            <a:picLocks noChangeAspect="1"/>
          </p:cNvPicPr>
          <p:nvPr/>
        </p:nvPicPr>
        <p:blipFill rotWithShape="1">
          <a:blip r:embed="rId2"/>
          <a:srcRect l="24869" r="17798"/>
          <a:stretch/>
        </p:blipFill>
        <p:spPr>
          <a:xfrm>
            <a:off x="1692191" y="1935306"/>
            <a:ext cx="497332" cy="486587"/>
          </a:xfrm>
          <a:prstGeom prst="rect">
            <a:avLst/>
          </a:prstGeom>
        </p:spPr>
      </p:pic>
      <p:pic>
        <p:nvPicPr>
          <p:cNvPr id="9" name="Picture 8"/>
          <p:cNvPicPr>
            <a:picLocks noChangeAspect="1"/>
          </p:cNvPicPr>
          <p:nvPr/>
        </p:nvPicPr>
        <p:blipFill rotWithShape="1">
          <a:blip r:embed="rId2"/>
          <a:srcRect l="24869" r="17798"/>
          <a:stretch/>
        </p:blipFill>
        <p:spPr>
          <a:xfrm>
            <a:off x="1692191" y="2630080"/>
            <a:ext cx="497332" cy="486587"/>
          </a:xfrm>
          <a:prstGeom prst="rect">
            <a:avLst/>
          </a:prstGeom>
        </p:spPr>
      </p:pic>
      <p:pic>
        <p:nvPicPr>
          <p:cNvPr id="10" name="Picture 9"/>
          <p:cNvPicPr>
            <a:picLocks noChangeAspect="1"/>
          </p:cNvPicPr>
          <p:nvPr/>
        </p:nvPicPr>
        <p:blipFill rotWithShape="1">
          <a:blip r:embed="rId2"/>
          <a:srcRect l="24869" r="17798"/>
          <a:stretch/>
        </p:blipFill>
        <p:spPr>
          <a:xfrm>
            <a:off x="1692191" y="3307667"/>
            <a:ext cx="497332" cy="486587"/>
          </a:xfrm>
          <a:prstGeom prst="rect">
            <a:avLst/>
          </a:prstGeom>
        </p:spPr>
      </p:pic>
      <p:pic>
        <p:nvPicPr>
          <p:cNvPr id="11" name="Picture 10"/>
          <p:cNvPicPr>
            <a:picLocks noChangeAspect="1"/>
          </p:cNvPicPr>
          <p:nvPr/>
        </p:nvPicPr>
        <p:blipFill rotWithShape="1">
          <a:blip r:embed="rId2"/>
          <a:srcRect l="24869" r="17798"/>
          <a:stretch/>
        </p:blipFill>
        <p:spPr>
          <a:xfrm>
            <a:off x="1692191" y="4035225"/>
            <a:ext cx="497332" cy="486587"/>
          </a:xfrm>
          <a:prstGeom prst="rect">
            <a:avLst/>
          </a:prstGeom>
        </p:spPr>
      </p:pic>
      <p:pic>
        <p:nvPicPr>
          <p:cNvPr id="12" name="Picture 11"/>
          <p:cNvPicPr>
            <a:picLocks noChangeAspect="1"/>
          </p:cNvPicPr>
          <p:nvPr/>
        </p:nvPicPr>
        <p:blipFill rotWithShape="1">
          <a:blip r:embed="rId2"/>
          <a:srcRect l="24869" r="17798"/>
          <a:stretch/>
        </p:blipFill>
        <p:spPr>
          <a:xfrm>
            <a:off x="1692191" y="4712812"/>
            <a:ext cx="497332" cy="486587"/>
          </a:xfrm>
          <a:prstGeom prst="rect">
            <a:avLst/>
          </a:prstGeom>
        </p:spPr>
      </p:pic>
    </p:spTree>
    <p:extLst>
      <p:ext uri="{BB962C8B-B14F-4D97-AF65-F5344CB8AC3E}">
        <p14:creationId xmlns:p14="http://schemas.microsoft.com/office/powerpoint/2010/main" val="60086250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2978" name="Picture 2" descr="OPENO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1650"/>
          </a:xfrm>
          <a:prstGeom prst="rect">
            <a:avLst/>
          </a:prstGeom>
          <a:noFill/>
          <a:extLst>
            <a:ext uri="{909E8E84-426E-40dd-AFC4-6F175D3DCCD1}">
              <a14:hiddenFill xmlns:a14="http://schemas.microsoft.com/office/drawing/2010/main" xmlns="">
                <a:solidFill>
                  <a:srgbClr val="FFFFFF"/>
                </a:solidFill>
              </a14:hiddenFill>
            </a:ext>
          </a:extLst>
        </p:spPr>
      </p:pic>
      <p:sp>
        <p:nvSpPr>
          <p:cNvPr id="1022979" name="Rectangle 3"/>
          <p:cNvSpPr>
            <a:spLocks noGrp="1" noChangeArrowheads="1"/>
          </p:cNvSpPr>
          <p:nvPr>
            <p:ph type="ctrTitle"/>
          </p:nvPr>
        </p:nvSpPr>
        <p:spPr>
          <a:xfrm>
            <a:off x="1487974" y="2423288"/>
            <a:ext cx="6172200" cy="1447800"/>
          </a:xfrm>
          <a:noFill/>
          <a:ln/>
        </p:spPr>
        <p:txBody>
          <a:bodyPr wrap="none"/>
          <a:lstStyle/>
          <a:p>
            <a:pPr algn="ctr">
              <a:spcBef>
                <a:spcPct val="100000"/>
              </a:spcBef>
              <a:spcAft>
                <a:spcPct val="35000"/>
              </a:spcAft>
            </a:pPr>
            <a:r>
              <a:rPr lang="en-US" sz="2800" dirty="0">
                <a:solidFill>
                  <a:schemeClr val="tx1"/>
                </a:solidFill>
                <a:latin typeface="Times New Roman"/>
                <a:cs typeface="Times New Roman"/>
              </a:rPr>
              <a:t>Data Types</a:t>
            </a:r>
            <a:br>
              <a:rPr lang="en-US" sz="2800" dirty="0">
                <a:solidFill>
                  <a:schemeClr val="tx1"/>
                </a:solidFill>
                <a:latin typeface="Times New Roman"/>
                <a:cs typeface="Times New Roman"/>
              </a:rPr>
            </a:br>
            <a:endParaRPr lang="en-US" sz="2800" dirty="0">
              <a:solidFill>
                <a:schemeClr val="tx1"/>
              </a:solidFill>
              <a:latin typeface="Times New Roman"/>
              <a:cs typeface="Times New Roman"/>
            </a:endParaRPr>
          </a:p>
        </p:txBody>
      </p:sp>
      <p:sp>
        <p:nvSpPr>
          <p:cNvPr id="1022980" name="Rectangle 4"/>
          <p:cNvSpPr>
            <a:spLocks noChangeArrowheads="1"/>
          </p:cNvSpPr>
          <p:nvPr/>
        </p:nvSpPr>
        <p:spPr bwMode="auto">
          <a:xfrm>
            <a:off x="152400" y="76200"/>
            <a:ext cx="2895600" cy="685800"/>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pPr algn="l"/>
            <a:r>
              <a:rPr lang="en-US" sz="1400" dirty="0">
                <a:latin typeface="Arial" charset="0"/>
              </a:rPr>
              <a:t>Introduction to Computer Science</a:t>
            </a:r>
          </a:p>
          <a:p>
            <a:pPr algn="l"/>
            <a:r>
              <a:rPr lang="en-US" sz="1400" dirty="0">
                <a:latin typeface="Arial" charset="0"/>
              </a:rPr>
              <a:t>IDC Herzliya</a:t>
            </a:r>
          </a:p>
        </p:txBody>
      </p:sp>
      <p:sp>
        <p:nvSpPr>
          <p:cNvPr id="1022981" name="Rectangle 5"/>
          <p:cNvSpPr>
            <a:spLocks noChangeArrowheads="1"/>
          </p:cNvSpPr>
          <p:nvPr/>
        </p:nvSpPr>
        <p:spPr bwMode="auto">
          <a:xfrm>
            <a:off x="1523625" y="2149883"/>
            <a:ext cx="6172200" cy="5334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algn="ctr"/>
            <a:r>
              <a:rPr lang="en-US" sz="2000" dirty="0">
                <a:solidFill>
                  <a:srgbClr val="737373"/>
                </a:solidFill>
                <a:latin typeface="Times New Roman"/>
                <a:cs typeface="Times New Roman"/>
              </a:rPr>
              <a:t>Lecture 1-2:</a:t>
            </a:r>
            <a:r>
              <a:rPr lang="en-US" sz="2800" dirty="0">
                <a:latin typeface="Times New Roman"/>
                <a:cs typeface="Times New Roman"/>
              </a:rPr>
              <a:t> </a:t>
            </a:r>
          </a:p>
        </p:txBody>
      </p:sp>
      <p:pic>
        <p:nvPicPr>
          <p:cNvPr id="6" name="Picture 5"/>
          <p:cNvPicPr>
            <a:picLocks noChangeAspect="1"/>
          </p:cNvPicPr>
          <p:nvPr/>
        </p:nvPicPr>
        <p:blipFill>
          <a:blip r:embed="rId4"/>
          <a:stretch>
            <a:fillRect/>
          </a:stretch>
        </p:blipFill>
        <p:spPr>
          <a:xfrm>
            <a:off x="2981565" y="3661482"/>
            <a:ext cx="3207200" cy="2501615"/>
          </a:xfrm>
          <a:prstGeom prst="rect">
            <a:avLst/>
          </a:prstGeom>
        </p:spPr>
      </p:pic>
    </p:spTree>
    <p:extLst>
      <p:ext uri="{BB962C8B-B14F-4D97-AF65-F5344CB8AC3E}">
        <p14:creationId xmlns:p14="http://schemas.microsoft.com/office/powerpoint/2010/main" val="7500808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29122" name="Rectangle 2"/>
          <p:cNvSpPr>
            <a:spLocks noChangeArrowheads="1"/>
          </p:cNvSpPr>
          <p:nvPr/>
        </p:nvSpPr>
        <p:spPr bwMode="auto">
          <a:xfrm>
            <a:off x="728459" y="1384456"/>
            <a:ext cx="3998144" cy="1999600"/>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37600" tIns="226800" rIns="165600" bIns="262800" anchor="ctr" anchorCtr="0"/>
          <a:lstStyle/>
          <a:p>
            <a:pPr>
              <a:spcBef>
                <a:spcPts val="200"/>
              </a:spcBef>
            </a:pPr>
            <a:r>
              <a:rPr lang="en-US" dirty="0">
                <a:solidFill>
                  <a:srgbClr val="7F0055"/>
                </a:solidFill>
                <a:latin typeface="Consolas" panose="020B0609020204030204" pitchFamily="49" charset="0"/>
                <a:cs typeface="Consolas" panose="020B0609020204030204" pitchFamily="49" charset="0"/>
              </a:rPr>
              <a:t>public</a:t>
            </a:r>
            <a:r>
              <a:rPr lang="en-US" dirty="0">
                <a:solidFill>
                  <a:srgbClr val="000000"/>
                </a:solidFill>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class</a:t>
            </a:r>
            <a:r>
              <a:rPr lang="en-US" dirty="0">
                <a:solidFill>
                  <a:srgbClr val="000000"/>
                </a:solidFill>
                <a:latin typeface="Consolas" panose="020B0609020204030204" pitchFamily="49" charset="0"/>
                <a:cs typeface="Consolas" panose="020B0609020204030204" pitchFamily="49" charset="0"/>
              </a:rPr>
              <a:t> Demo1 {</a:t>
            </a:r>
            <a:endParaRPr lang="en-US" dirty="0">
              <a:solidFill>
                <a:srgbClr val="7F0055"/>
              </a:solidFill>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static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void</a:t>
            </a:r>
            <a:r>
              <a:rPr lang="en-US" dirty="0">
                <a:latin typeface="Consolas" panose="020B0609020204030204" pitchFamily="49" charset="0"/>
                <a:cs typeface="Consolas" panose="020B0609020204030204" pitchFamily="49" charset="0"/>
              </a:rPr>
              <a:t> main(String[] </a:t>
            </a:r>
            <a:r>
              <a:rPr lang="en-US" dirty="0">
                <a:solidFill>
                  <a:srgbClr val="6A3E3E"/>
                </a:solidFill>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 {</a:t>
            </a:r>
          </a:p>
          <a:p>
            <a:pPr>
              <a:spcBef>
                <a:spcPts val="2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state 0</a:t>
            </a:r>
            <a:endParaRPr lang="en-US" dirty="0">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 -13;       </a:t>
            </a:r>
            <a:r>
              <a:rPr lang="en-US" dirty="0">
                <a:solidFill>
                  <a:srgbClr val="3F7F5F"/>
                </a:solidFill>
                <a:latin typeface="Consolas" panose="020B0609020204030204" pitchFamily="49" charset="0"/>
                <a:cs typeface="Consolas" panose="020B0609020204030204" pitchFamily="49" charset="0"/>
              </a:rPr>
              <a:t>// state 1</a:t>
            </a:r>
            <a:endParaRPr lang="en-US" dirty="0">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 25;        </a:t>
            </a:r>
            <a:r>
              <a:rPr lang="en-US" dirty="0">
                <a:solidFill>
                  <a:srgbClr val="3F7F5F"/>
                </a:solidFill>
                <a:latin typeface="Consolas" panose="020B0609020204030204" pitchFamily="49" charset="0"/>
                <a:cs typeface="Consolas" panose="020B0609020204030204" pitchFamily="49" charset="0"/>
              </a:rPr>
              <a:t>// state 2</a:t>
            </a:r>
            <a:endParaRPr lang="en-US" dirty="0">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+ 1;     </a:t>
            </a:r>
            <a:r>
              <a:rPr lang="en-US" dirty="0">
                <a:solidFill>
                  <a:srgbClr val="3F7F5F"/>
                </a:solidFill>
                <a:latin typeface="Consolas" panose="020B0609020204030204" pitchFamily="49" charset="0"/>
                <a:cs typeface="Consolas" panose="020B0609020204030204" pitchFamily="49" charset="0"/>
              </a:rPr>
              <a:t>// state 3</a:t>
            </a:r>
            <a:endParaRPr lang="en-US" dirty="0">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y</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- 5; </a:t>
            </a:r>
            <a:r>
              <a:rPr lang="en-US" dirty="0">
                <a:solidFill>
                  <a:srgbClr val="3F7F5F"/>
                </a:solidFill>
                <a:latin typeface="Consolas" panose="020B0609020204030204" pitchFamily="49" charset="0"/>
                <a:cs typeface="Consolas" panose="020B0609020204030204" pitchFamily="49" charset="0"/>
              </a:rPr>
              <a:t>// state 4</a:t>
            </a:r>
            <a:endParaRPr lang="en-US" dirty="0">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p>
          <a:p>
            <a:pPr>
              <a:spcBef>
                <a:spcPts val="200"/>
              </a:spcBef>
            </a:pPr>
            <a:r>
              <a:rPr lang="en-US" dirty="0">
                <a:latin typeface="Consolas" panose="020B0609020204030204" pitchFamily="49" charset="0"/>
                <a:cs typeface="Consolas" panose="020B0609020204030204" pitchFamily="49" charset="0"/>
              </a:rPr>
              <a:t>}</a:t>
            </a:r>
          </a:p>
        </p:txBody>
      </p:sp>
      <p:sp>
        <p:nvSpPr>
          <p:cNvPr id="1029123" name="Rectangle 3"/>
          <p:cNvSpPr>
            <a:spLocks noGrp="1" noChangeArrowheads="1"/>
          </p:cNvSpPr>
          <p:nvPr>
            <p:ph type="title"/>
          </p:nvPr>
        </p:nvSpPr>
        <p:spPr/>
        <p:txBody>
          <a:bodyPr/>
          <a:lstStyle/>
          <a:p>
            <a:r>
              <a:rPr lang="en-US" dirty="0"/>
              <a:t>Variables</a:t>
            </a:r>
            <a:endParaRPr lang="en-US" sz="1800" dirty="0"/>
          </a:p>
        </p:txBody>
      </p:sp>
      <p:sp>
        <p:nvSpPr>
          <p:cNvPr id="3" name="TextBox 2"/>
          <p:cNvSpPr txBox="1"/>
          <p:nvPr/>
        </p:nvSpPr>
        <p:spPr>
          <a:xfrm>
            <a:off x="-1452880" y="3637280"/>
            <a:ext cx="184666" cy="276999"/>
          </a:xfrm>
          <a:prstGeom prst="rect">
            <a:avLst/>
          </a:prstGeom>
          <a:noFill/>
        </p:spPr>
        <p:txBody>
          <a:bodyPr wrap="none" rtlCol="0">
            <a:spAutoFit/>
          </a:bodyPr>
          <a:lstStyle/>
          <a:p>
            <a:endParaRPr lang="en-US" dirty="0"/>
          </a:p>
        </p:txBody>
      </p:sp>
      <p:grpSp>
        <p:nvGrpSpPr>
          <p:cNvPr id="14" name="Group 13">
            <a:extLst>
              <a:ext uri="{FF2B5EF4-FFF2-40B4-BE49-F238E27FC236}">
                <a16:creationId xmlns:a16="http://schemas.microsoft.com/office/drawing/2014/main" id="{A95B02FE-CB9E-868A-7B3A-09DC9F656443}"/>
              </a:ext>
            </a:extLst>
          </p:cNvPr>
          <p:cNvGrpSpPr/>
          <p:nvPr/>
        </p:nvGrpSpPr>
        <p:grpSpPr>
          <a:xfrm>
            <a:off x="-262141" y="3486414"/>
            <a:ext cx="9181129" cy="2896754"/>
            <a:chOff x="-262141" y="3486414"/>
            <a:chExt cx="9181129" cy="2896754"/>
          </a:xfrm>
        </p:grpSpPr>
        <p:grpSp>
          <p:nvGrpSpPr>
            <p:cNvPr id="50" name="Group 49">
              <a:extLst>
                <a:ext uri="{FF2B5EF4-FFF2-40B4-BE49-F238E27FC236}">
                  <a16:creationId xmlns:a16="http://schemas.microsoft.com/office/drawing/2014/main" id="{A37C5514-C01B-A64D-85D0-516B89CAA26D}"/>
                </a:ext>
              </a:extLst>
            </p:cNvPr>
            <p:cNvGrpSpPr/>
            <p:nvPr/>
          </p:nvGrpSpPr>
          <p:grpSpPr>
            <a:xfrm>
              <a:off x="-262141" y="4162501"/>
              <a:ext cx="2165350" cy="2220667"/>
              <a:chOff x="273050" y="4426732"/>
              <a:chExt cx="2165350" cy="2220667"/>
            </a:xfrm>
          </p:grpSpPr>
          <p:grpSp>
            <p:nvGrpSpPr>
              <p:cNvPr id="51" name="Group 6">
                <a:extLst>
                  <a:ext uri="{FF2B5EF4-FFF2-40B4-BE49-F238E27FC236}">
                    <a16:creationId xmlns:a16="http://schemas.microsoft.com/office/drawing/2014/main" id="{ACF770AE-06E8-744A-91E2-120A21018A44}"/>
                  </a:ext>
                </a:extLst>
              </p:cNvPr>
              <p:cNvGrpSpPr>
                <a:grpSpLocks/>
              </p:cNvGrpSpPr>
              <p:nvPr/>
            </p:nvGrpSpPr>
            <p:grpSpPr bwMode="auto">
              <a:xfrm>
                <a:off x="273050" y="4732874"/>
                <a:ext cx="2165350" cy="1914525"/>
                <a:chOff x="220" y="2877"/>
                <a:chExt cx="1364" cy="1206"/>
              </a:xfrm>
            </p:grpSpPr>
            <p:sp>
              <p:nvSpPr>
                <p:cNvPr id="61" name="Text Box 7">
                  <a:extLst>
                    <a:ext uri="{FF2B5EF4-FFF2-40B4-BE49-F238E27FC236}">
                      <a16:creationId xmlns:a16="http://schemas.microsoft.com/office/drawing/2014/main" id="{0ACF4C1B-42BC-124B-B592-B9B3530D3E0E}"/>
                    </a:ext>
                  </a:extLst>
                </p:cNvPr>
                <p:cNvSpPr txBox="1">
                  <a:spLocks noChangeArrowheads="1"/>
                </p:cNvSpPr>
                <p:nvPr/>
              </p:nvSpPr>
              <p:spPr bwMode="auto">
                <a:xfrm>
                  <a:off x="864" y="3078"/>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63" name="Text Box 9">
                  <a:extLst>
                    <a:ext uri="{FF2B5EF4-FFF2-40B4-BE49-F238E27FC236}">
                      <a16:creationId xmlns:a16="http://schemas.microsoft.com/office/drawing/2014/main" id="{061173B5-E568-5D44-88DA-0DB8ACB07322}"/>
                    </a:ext>
                  </a:extLst>
                </p:cNvPr>
                <p:cNvSpPr txBox="1">
                  <a:spLocks noChangeArrowheads="1"/>
                </p:cNvSpPr>
                <p:nvPr/>
              </p:nvSpPr>
              <p:spPr bwMode="auto">
                <a:xfrm>
                  <a:off x="864" y="326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0" rIns="72000">
                  <a:spAutoFit/>
                </a:bodyPr>
                <a:lstStyle/>
                <a:p>
                  <a:pPr algn="r">
                    <a:spcBef>
                      <a:spcPct val="50000"/>
                    </a:spcBef>
                  </a:pPr>
                  <a:r>
                    <a:rPr lang="en-US" sz="1400" dirty="0">
                      <a:latin typeface="Arial" charset="0"/>
                    </a:rPr>
                    <a:t> </a:t>
                  </a:r>
                  <a:r>
                    <a:rPr lang="en-US" sz="1400" dirty="0">
                      <a:latin typeface="Consolas" panose="020B0609020204030204" pitchFamily="49" charset="0"/>
                      <a:cs typeface="Consolas" panose="020B0609020204030204" pitchFamily="49" charset="0"/>
                    </a:rPr>
                    <a:t>0</a:t>
                  </a:r>
                </a:p>
              </p:txBody>
            </p:sp>
            <p:sp>
              <p:nvSpPr>
                <p:cNvPr id="64" name="Text Box 11">
                  <a:extLst>
                    <a:ext uri="{FF2B5EF4-FFF2-40B4-BE49-F238E27FC236}">
                      <a16:creationId xmlns:a16="http://schemas.microsoft.com/office/drawing/2014/main" id="{6F503032-0C81-374C-B01C-1CC5AADBEB29}"/>
                    </a:ext>
                  </a:extLst>
                </p:cNvPr>
                <p:cNvSpPr txBox="1">
                  <a:spLocks noChangeArrowheads="1"/>
                </p:cNvSpPr>
                <p:nvPr/>
              </p:nvSpPr>
              <p:spPr bwMode="auto">
                <a:xfrm>
                  <a:off x="864" y="3462"/>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65" name="Text Box 12">
                  <a:extLst>
                    <a:ext uri="{FF2B5EF4-FFF2-40B4-BE49-F238E27FC236}">
                      <a16:creationId xmlns:a16="http://schemas.microsoft.com/office/drawing/2014/main" id="{AB47FCA5-3440-6341-90C6-2180739CA0D3}"/>
                    </a:ext>
                  </a:extLst>
                </p:cNvPr>
                <p:cNvSpPr txBox="1">
                  <a:spLocks noChangeArrowheads="1"/>
                </p:cNvSpPr>
                <p:nvPr/>
              </p:nvSpPr>
              <p:spPr bwMode="auto">
                <a:xfrm>
                  <a:off x="240" y="3462"/>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66" name="Text Box 13">
                  <a:extLst>
                    <a:ext uri="{FF2B5EF4-FFF2-40B4-BE49-F238E27FC236}">
                      <a16:creationId xmlns:a16="http://schemas.microsoft.com/office/drawing/2014/main" id="{7DF243A3-0D9A-1E49-AEBE-C321BF631355}"/>
                    </a:ext>
                  </a:extLst>
                </p:cNvPr>
                <p:cNvSpPr txBox="1">
                  <a:spLocks noChangeArrowheads="1"/>
                </p:cNvSpPr>
                <p:nvPr/>
              </p:nvSpPr>
              <p:spPr bwMode="auto">
                <a:xfrm>
                  <a:off x="864" y="365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400" b="1" dirty="0">
                    <a:latin typeface="Arial" charset="0"/>
                  </a:endParaRPr>
                </a:p>
              </p:txBody>
            </p:sp>
            <p:sp>
              <p:nvSpPr>
                <p:cNvPr id="67" name="Text Box 14">
                  <a:extLst>
                    <a:ext uri="{FF2B5EF4-FFF2-40B4-BE49-F238E27FC236}">
                      <a16:creationId xmlns:a16="http://schemas.microsoft.com/office/drawing/2014/main" id="{6F7E0B72-D361-D44A-9103-656D66CA4FC7}"/>
                    </a:ext>
                  </a:extLst>
                </p:cNvPr>
                <p:cNvSpPr txBox="1">
                  <a:spLocks noChangeArrowheads="1"/>
                </p:cNvSpPr>
                <p:nvPr/>
              </p:nvSpPr>
              <p:spPr bwMode="auto">
                <a:xfrm>
                  <a:off x="864" y="2880"/>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68" name="Text Box 15">
                  <a:extLst>
                    <a:ext uri="{FF2B5EF4-FFF2-40B4-BE49-F238E27FC236}">
                      <a16:creationId xmlns:a16="http://schemas.microsoft.com/office/drawing/2014/main" id="{378C27AE-300B-D64C-96AD-51B335E24FB5}"/>
                    </a:ext>
                  </a:extLst>
                </p:cNvPr>
                <p:cNvSpPr txBox="1">
                  <a:spLocks noChangeArrowheads="1"/>
                </p:cNvSpPr>
                <p:nvPr/>
              </p:nvSpPr>
              <p:spPr bwMode="auto">
                <a:xfrm>
                  <a:off x="1392" y="3052"/>
                  <a:ext cx="192"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a:spcBef>
                      <a:spcPct val="50000"/>
                    </a:spcBef>
                  </a:pPr>
                  <a:endParaRPr lang="en-US" sz="1600" b="1" dirty="0">
                    <a:latin typeface="Arial" charset="0"/>
                  </a:endParaRPr>
                </a:p>
              </p:txBody>
            </p:sp>
            <p:sp>
              <p:nvSpPr>
                <p:cNvPr id="69" name="Text Box 16">
                  <a:extLst>
                    <a:ext uri="{FF2B5EF4-FFF2-40B4-BE49-F238E27FC236}">
                      <a16:creationId xmlns:a16="http://schemas.microsoft.com/office/drawing/2014/main" id="{2FC5D09D-3AEC-084F-98FA-A0E43FE0ED29}"/>
                    </a:ext>
                  </a:extLst>
                </p:cNvPr>
                <p:cNvSpPr txBox="1">
                  <a:spLocks noChangeArrowheads="1"/>
                </p:cNvSpPr>
                <p:nvPr/>
              </p:nvSpPr>
              <p:spPr bwMode="auto">
                <a:xfrm>
                  <a:off x="892" y="3891"/>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400" dirty="0">
                      <a:latin typeface="Arial" charset="0"/>
                    </a:rPr>
                    <a:t>state 0</a:t>
                  </a:r>
                </a:p>
              </p:txBody>
            </p:sp>
            <p:sp>
              <p:nvSpPr>
                <p:cNvPr id="70" name="Text Box 17">
                  <a:extLst>
                    <a:ext uri="{FF2B5EF4-FFF2-40B4-BE49-F238E27FC236}">
                      <a16:creationId xmlns:a16="http://schemas.microsoft.com/office/drawing/2014/main" id="{18F5DF1A-6EB5-8743-9403-28F680FC511C}"/>
                    </a:ext>
                  </a:extLst>
                </p:cNvPr>
                <p:cNvSpPr txBox="1">
                  <a:spLocks noChangeArrowheads="1"/>
                </p:cNvSpPr>
                <p:nvPr/>
              </p:nvSpPr>
              <p:spPr bwMode="auto">
                <a:xfrm>
                  <a:off x="240" y="2877"/>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600" dirty="0">
                    <a:latin typeface="Arial" charset="0"/>
                  </a:endParaRPr>
                </a:p>
              </p:txBody>
            </p:sp>
            <p:sp>
              <p:nvSpPr>
                <p:cNvPr id="71" name="Text Box 18">
                  <a:extLst>
                    <a:ext uri="{FF2B5EF4-FFF2-40B4-BE49-F238E27FC236}">
                      <a16:creationId xmlns:a16="http://schemas.microsoft.com/office/drawing/2014/main" id="{ED2F4664-46E9-7740-9674-BBF3288B709E}"/>
                    </a:ext>
                  </a:extLst>
                </p:cNvPr>
                <p:cNvSpPr txBox="1">
                  <a:spLocks noChangeArrowheads="1"/>
                </p:cNvSpPr>
                <p:nvPr/>
              </p:nvSpPr>
              <p:spPr bwMode="auto">
                <a:xfrm>
                  <a:off x="240" y="3089"/>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600" dirty="0">
                    <a:latin typeface="Arial" charset="0"/>
                  </a:endParaRPr>
                </a:p>
              </p:txBody>
            </p:sp>
            <p:sp>
              <p:nvSpPr>
                <p:cNvPr id="73" name="Text Box 20">
                  <a:extLst>
                    <a:ext uri="{FF2B5EF4-FFF2-40B4-BE49-F238E27FC236}">
                      <a16:creationId xmlns:a16="http://schemas.microsoft.com/office/drawing/2014/main" id="{A8F2F380-3D31-9F45-90D8-8A7A826EE71F}"/>
                    </a:ext>
                  </a:extLst>
                </p:cNvPr>
                <p:cNvSpPr txBox="1">
                  <a:spLocks noChangeArrowheads="1"/>
                </p:cNvSpPr>
                <p:nvPr/>
              </p:nvSpPr>
              <p:spPr bwMode="auto">
                <a:xfrm>
                  <a:off x="220" y="3575"/>
                  <a:ext cx="624" cy="25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rtl="0" eaLnBrk="0" fontAlgn="base" hangingPunct="0">
                    <a:spcBef>
                      <a:spcPct val="50000"/>
                    </a:spcBef>
                    <a:spcAft>
                      <a:spcPct val="0"/>
                    </a:spcAft>
                  </a:pPr>
                  <a:r>
                    <a:rPr lang="en-US" sz="2000" dirty="0">
                      <a:latin typeface="Arial" charset="0"/>
                    </a:rPr>
                    <a:t>…</a:t>
                  </a:r>
                </a:p>
              </p:txBody>
            </p:sp>
            <p:sp>
              <p:nvSpPr>
                <p:cNvPr id="74" name="Text Box 21">
                  <a:extLst>
                    <a:ext uri="{FF2B5EF4-FFF2-40B4-BE49-F238E27FC236}">
                      <a16:creationId xmlns:a16="http://schemas.microsoft.com/office/drawing/2014/main" id="{2D2D263D-9727-7F49-8E64-DF02E20C39E9}"/>
                    </a:ext>
                  </a:extLst>
                </p:cNvPr>
                <p:cNvSpPr txBox="1">
                  <a:spLocks noChangeArrowheads="1"/>
                </p:cNvSpPr>
                <p:nvPr/>
              </p:nvSpPr>
              <p:spPr bwMode="auto">
                <a:xfrm>
                  <a:off x="220" y="3244"/>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b="1" dirty="0">
                      <a:latin typeface="Arial" charset="0"/>
                    </a:rPr>
                    <a:t> </a:t>
                  </a:r>
                  <a:r>
                    <a:rPr lang="en-US" sz="1600" dirty="0">
                      <a:latin typeface="Consolas" charset="0"/>
                      <a:ea typeface="Consolas" charset="0"/>
                      <a:cs typeface="Consolas" charset="0"/>
                    </a:rPr>
                    <a:t>x</a:t>
                  </a:r>
                </a:p>
              </p:txBody>
            </p:sp>
          </p:grpSp>
          <p:sp>
            <p:nvSpPr>
              <p:cNvPr id="60" name="Rectangle 4">
                <a:extLst>
                  <a:ext uri="{FF2B5EF4-FFF2-40B4-BE49-F238E27FC236}">
                    <a16:creationId xmlns:a16="http://schemas.microsoft.com/office/drawing/2014/main" id="{31A73E35-30F6-444B-84A2-267C40A0D5FE}"/>
                  </a:ext>
                </a:extLst>
              </p:cNvPr>
              <p:cNvSpPr>
                <a:spLocks noChangeArrowheads="1"/>
              </p:cNvSpPr>
              <p:nvPr/>
            </p:nvSpPr>
            <p:spPr bwMode="auto">
              <a:xfrm>
                <a:off x="1314451" y="4426732"/>
                <a:ext cx="875752" cy="381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342900" indent="-342900" algn="just">
                  <a:spcBef>
                    <a:spcPct val="15000"/>
                  </a:spcBef>
                  <a:buClr>
                    <a:srgbClr val="006600"/>
                  </a:buClr>
                  <a:buSzPct val="85000"/>
                  <a:buFont typeface="Wingdings" charset="0"/>
                  <a:buNone/>
                </a:pPr>
                <a:r>
                  <a:rPr lang="en-US" sz="1400" dirty="0">
                    <a:latin typeface="Times New Roman" charset="0"/>
                    <a:ea typeface="Times New Roman" charset="0"/>
                    <a:cs typeface="Times New Roman" charset="0"/>
                  </a:rPr>
                  <a:t>Memory</a:t>
                </a:r>
                <a:endParaRPr lang="en-US" sz="900" dirty="0">
                  <a:latin typeface="Times New Roman" charset="0"/>
                  <a:ea typeface="Times New Roman" charset="0"/>
                  <a:cs typeface="Times New Roman" charset="0"/>
                </a:endParaRPr>
              </a:p>
            </p:txBody>
          </p:sp>
        </p:grpSp>
        <p:grpSp>
          <p:nvGrpSpPr>
            <p:cNvPr id="4" name="Group 3">
              <a:extLst>
                <a:ext uri="{FF2B5EF4-FFF2-40B4-BE49-F238E27FC236}">
                  <a16:creationId xmlns:a16="http://schemas.microsoft.com/office/drawing/2014/main" id="{99A98B78-12CD-9747-8678-E829AA0EC387}"/>
                </a:ext>
              </a:extLst>
            </p:cNvPr>
            <p:cNvGrpSpPr/>
            <p:nvPr/>
          </p:nvGrpSpPr>
          <p:grpSpPr>
            <a:xfrm>
              <a:off x="1661648" y="4468643"/>
              <a:ext cx="2133600" cy="1914525"/>
              <a:chOff x="1661648" y="4468643"/>
              <a:chExt cx="2133600" cy="1914525"/>
            </a:xfrm>
          </p:grpSpPr>
          <p:grpSp>
            <p:nvGrpSpPr>
              <p:cNvPr id="1029126" name="Group 6"/>
              <p:cNvGrpSpPr>
                <a:grpSpLocks/>
              </p:cNvGrpSpPr>
              <p:nvPr/>
            </p:nvGrpSpPr>
            <p:grpSpPr bwMode="auto">
              <a:xfrm>
                <a:off x="1661648" y="4468643"/>
                <a:ext cx="2133600" cy="1914525"/>
                <a:chOff x="240" y="2877"/>
                <a:chExt cx="1344" cy="1206"/>
              </a:xfrm>
            </p:grpSpPr>
            <p:sp>
              <p:nvSpPr>
                <p:cNvPr id="1029127" name="Text Box 7"/>
                <p:cNvSpPr txBox="1">
                  <a:spLocks noChangeArrowheads="1"/>
                </p:cNvSpPr>
                <p:nvPr/>
              </p:nvSpPr>
              <p:spPr bwMode="auto">
                <a:xfrm>
                  <a:off x="864" y="3078"/>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1029128" name="Text Box 8"/>
                <p:cNvSpPr txBox="1">
                  <a:spLocks noChangeArrowheads="1"/>
                </p:cNvSpPr>
                <p:nvPr/>
              </p:nvSpPr>
              <p:spPr bwMode="auto">
                <a:xfrm>
                  <a:off x="240" y="3244"/>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b="1" dirty="0">
                      <a:latin typeface="Arial" charset="0"/>
                    </a:rPr>
                    <a:t> </a:t>
                  </a:r>
                  <a:endParaRPr lang="en-US" sz="1600" dirty="0">
                    <a:latin typeface="Arial" charset="0"/>
                  </a:endParaRPr>
                </a:p>
              </p:txBody>
            </p:sp>
            <p:sp>
              <p:nvSpPr>
                <p:cNvPr id="1029129" name="Text Box 9"/>
                <p:cNvSpPr txBox="1">
                  <a:spLocks noChangeArrowheads="1"/>
                </p:cNvSpPr>
                <p:nvPr/>
              </p:nvSpPr>
              <p:spPr bwMode="auto">
                <a:xfrm>
                  <a:off x="864" y="326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400" dirty="0">
                      <a:latin typeface="Consolas" panose="020B0609020204030204" pitchFamily="49" charset="0"/>
                      <a:cs typeface="Consolas" panose="020B0609020204030204" pitchFamily="49" charset="0"/>
                    </a:rPr>
                    <a:t>-13</a:t>
                  </a:r>
                </a:p>
              </p:txBody>
            </p:sp>
            <p:sp>
              <p:nvSpPr>
                <p:cNvPr id="1029131" name="Text Box 11"/>
                <p:cNvSpPr txBox="1">
                  <a:spLocks noChangeArrowheads="1"/>
                </p:cNvSpPr>
                <p:nvPr/>
              </p:nvSpPr>
              <p:spPr bwMode="auto">
                <a:xfrm>
                  <a:off x="864" y="3462"/>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1029132" name="Text Box 12"/>
                <p:cNvSpPr txBox="1">
                  <a:spLocks noChangeArrowheads="1"/>
                </p:cNvSpPr>
                <p:nvPr/>
              </p:nvSpPr>
              <p:spPr bwMode="auto">
                <a:xfrm>
                  <a:off x="240" y="3462"/>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1029133" name="Text Box 13"/>
                <p:cNvSpPr txBox="1">
                  <a:spLocks noChangeArrowheads="1"/>
                </p:cNvSpPr>
                <p:nvPr/>
              </p:nvSpPr>
              <p:spPr bwMode="auto">
                <a:xfrm>
                  <a:off x="864" y="365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400" b="1" dirty="0">
                    <a:latin typeface="Arial" charset="0"/>
                  </a:endParaRPr>
                </a:p>
              </p:txBody>
            </p:sp>
            <p:sp>
              <p:nvSpPr>
                <p:cNvPr id="1029134" name="Text Box 14"/>
                <p:cNvSpPr txBox="1">
                  <a:spLocks noChangeArrowheads="1"/>
                </p:cNvSpPr>
                <p:nvPr/>
              </p:nvSpPr>
              <p:spPr bwMode="auto">
                <a:xfrm>
                  <a:off x="864" y="2880"/>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1029135" name="Text Box 15"/>
                <p:cNvSpPr txBox="1">
                  <a:spLocks noChangeArrowheads="1"/>
                </p:cNvSpPr>
                <p:nvPr/>
              </p:nvSpPr>
              <p:spPr bwMode="auto">
                <a:xfrm>
                  <a:off x="1392" y="3052"/>
                  <a:ext cx="192"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a:spcBef>
                      <a:spcPct val="50000"/>
                    </a:spcBef>
                  </a:pPr>
                  <a:endParaRPr lang="en-US" sz="1600" b="1" dirty="0">
                    <a:latin typeface="Arial" charset="0"/>
                  </a:endParaRPr>
                </a:p>
              </p:txBody>
            </p:sp>
            <p:sp>
              <p:nvSpPr>
                <p:cNvPr id="1029136" name="Text Box 16"/>
                <p:cNvSpPr txBox="1">
                  <a:spLocks noChangeArrowheads="1"/>
                </p:cNvSpPr>
                <p:nvPr/>
              </p:nvSpPr>
              <p:spPr bwMode="auto">
                <a:xfrm>
                  <a:off x="892" y="3891"/>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400" dirty="0">
                      <a:latin typeface="Arial" charset="0"/>
                    </a:rPr>
                    <a:t>state 1</a:t>
                  </a:r>
                </a:p>
              </p:txBody>
            </p:sp>
            <p:sp>
              <p:nvSpPr>
                <p:cNvPr id="1029137" name="Text Box 17"/>
                <p:cNvSpPr txBox="1">
                  <a:spLocks noChangeArrowheads="1"/>
                </p:cNvSpPr>
                <p:nvPr/>
              </p:nvSpPr>
              <p:spPr bwMode="auto">
                <a:xfrm>
                  <a:off x="240" y="2877"/>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600" dirty="0">
                    <a:latin typeface="Arial" charset="0"/>
                  </a:endParaRPr>
                </a:p>
              </p:txBody>
            </p:sp>
            <p:sp>
              <p:nvSpPr>
                <p:cNvPr id="1029138" name="Text Box 18"/>
                <p:cNvSpPr txBox="1">
                  <a:spLocks noChangeArrowheads="1"/>
                </p:cNvSpPr>
                <p:nvPr/>
              </p:nvSpPr>
              <p:spPr bwMode="auto">
                <a:xfrm>
                  <a:off x="240" y="3089"/>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600" dirty="0">
                    <a:latin typeface="Arial" charset="0"/>
                  </a:endParaRPr>
                </a:p>
              </p:txBody>
            </p:sp>
            <p:sp>
              <p:nvSpPr>
                <p:cNvPr id="1029139" name="Text Box 19"/>
                <p:cNvSpPr txBox="1">
                  <a:spLocks noChangeArrowheads="1"/>
                </p:cNvSpPr>
                <p:nvPr/>
              </p:nvSpPr>
              <p:spPr bwMode="auto">
                <a:xfrm>
                  <a:off x="240" y="3436"/>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600" dirty="0">
                    <a:latin typeface="Arial" charset="0"/>
                  </a:endParaRPr>
                </a:p>
              </p:txBody>
            </p:sp>
            <p:sp>
              <p:nvSpPr>
                <p:cNvPr id="1029141" name="Text Box 21"/>
                <p:cNvSpPr txBox="1">
                  <a:spLocks noChangeArrowheads="1"/>
                </p:cNvSpPr>
                <p:nvPr/>
              </p:nvSpPr>
              <p:spPr bwMode="auto">
                <a:xfrm>
                  <a:off x="246" y="3244"/>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b="1" dirty="0">
                      <a:latin typeface="Arial" charset="0"/>
                    </a:rPr>
                    <a:t> </a:t>
                  </a:r>
                  <a:r>
                    <a:rPr lang="en-US" sz="1600" dirty="0">
                      <a:latin typeface="Consolas" charset="0"/>
                      <a:ea typeface="Consolas" charset="0"/>
                      <a:cs typeface="Consolas" charset="0"/>
                    </a:rPr>
                    <a:t>x</a:t>
                  </a:r>
                  <a:endParaRPr lang="en-US" sz="1400" dirty="0">
                    <a:latin typeface="Consolas" charset="0"/>
                    <a:ea typeface="Consolas" charset="0"/>
                    <a:cs typeface="Consolas" charset="0"/>
                  </a:endParaRPr>
                </a:p>
              </p:txBody>
            </p:sp>
          </p:grpSp>
          <p:sp>
            <p:nvSpPr>
              <p:cNvPr id="75" name="Text Box 20">
                <a:extLst>
                  <a:ext uri="{FF2B5EF4-FFF2-40B4-BE49-F238E27FC236}">
                    <a16:creationId xmlns:a16="http://schemas.microsoft.com/office/drawing/2014/main" id="{79697FF0-89D5-7C45-B1A5-A1BE93B10678}"/>
                  </a:ext>
                </a:extLst>
              </p:cNvPr>
              <p:cNvSpPr txBox="1">
                <a:spLocks noChangeArrowheads="1"/>
              </p:cNvSpPr>
              <p:nvPr/>
            </p:nvSpPr>
            <p:spPr bwMode="auto">
              <a:xfrm>
                <a:off x="1671173" y="5564018"/>
                <a:ext cx="990600" cy="400050"/>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rtl="0" eaLnBrk="0" fontAlgn="base" hangingPunct="0">
                  <a:spcBef>
                    <a:spcPct val="50000"/>
                  </a:spcBef>
                  <a:spcAft>
                    <a:spcPct val="0"/>
                  </a:spcAft>
                </a:pPr>
                <a:r>
                  <a:rPr lang="en-US" sz="2000" dirty="0">
                    <a:latin typeface="Arial" charset="0"/>
                  </a:rPr>
                  <a:t>…</a:t>
                </a:r>
              </a:p>
            </p:txBody>
          </p:sp>
        </p:grpSp>
        <p:grpSp>
          <p:nvGrpSpPr>
            <p:cNvPr id="5" name="Group 4">
              <a:extLst>
                <a:ext uri="{FF2B5EF4-FFF2-40B4-BE49-F238E27FC236}">
                  <a16:creationId xmlns:a16="http://schemas.microsoft.com/office/drawing/2014/main" id="{1638AE96-F145-5545-8D27-71FF1ACC9D43}"/>
                </a:ext>
              </a:extLst>
            </p:cNvPr>
            <p:cNvGrpSpPr/>
            <p:nvPr/>
          </p:nvGrpSpPr>
          <p:grpSpPr>
            <a:xfrm>
              <a:off x="3382294" y="4468643"/>
              <a:ext cx="2025651" cy="1881188"/>
              <a:chOff x="3382294" y="4468643"/>
              <a:chExt cx="2025651" cy="1881188"/>
            </a:xfrm>
          </p:grpSpPr>
          <p:grpSp>
            <p:nvGrpSpPr>
              <p:cNvPr id="52" name="Group 32"/>
              <p:cNvGrpSpPr>
                <a:grpSpLocks/>
              </p:cNvGrpSpPr>
              <p:nvPr/>
            </p:nvGrpSpPr>
            <p:grpSpPr bwMode="auto">
              <a:xfrm>
                <a:off x="3382294" y="4468643"/>
                <a:ext cx="2025651" cy="1881188"/>
                <a:chOff x="3024" y="3120"/>
                <a:chExt cx="1276" cy="1185"/>
              </a:xfrm>
            </p:grpSpPr>
            <p:sp>
              <p:nvSpPr>
                <p:cNvPr id="53" name="Text Box 33"/>
                <p:cNvSpPr txBox="1">
                  <a:spLocks noChangeArrowheads="1"/>
                </p:cNvSpPr>
                <p:nvPr/>
              </p:nvSpPr>
              <p:spPr bwMode="auto">
                <a:xfrm>
                  <a:off x="3648" y="3318"/>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54" name="Text Box 34"/>
                <p:cNvSpPr txBox="1">
                  <a:spLocks noChangeArrowheads="1"/>
                </p:cNvSpPr>
                <p:nvPr/>
              </p:nvSpPr>
              <p:spPr bwMode="auto">
                <a:xfrm>
                  <a:off x="3648" y="350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400" dirty="0">
                      <a:latin typeface="Arial" charset="0"/>
                    </a:rPr>
                    <a:t>25</a:t>
                  </a:r>
                </a:p>
              </p:txBody>
            </p:sp>
            <p:sp>
              <p:nvSpPr>
                <p:cNvPr id="55" name="Text Box 35"/>
                <p:cNvSpPr txBox="1">
                  <a:spLocks noChangeArrowheads="1"/>
                </p:cNvSpPr>
                <p:nvPr/>
              </p:nvSpPr>
              <p:spPr bwMode="auto">
                <a:xfrm>
                  <a:off x="3648" y="3702"/>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56" name="Text Box 36"/>
                <p:cNvSpPr txBox="1">
                  <a:spLocks noChangeArrowheads="1"/>
                </p:cNvSpPr>
                <p:nvPr/>
              </p:nvSpPr>
              <p:spPr bwMode="auto">
                <a:xfrm>
                  <a:off x="3648" y="389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57" name="Text Box 37"/>
                <p:cNvSpPr txBox="1">
                  <a:spLocks noChangeArrowheads="1"/>
                </p:cNvSpPr>
                <p:nvPr/>
              </p:nvSpPr>
              <p:spPr bwMode="auto">
                <a:xfrm>
                  <a:off x="3648" y="3120"/>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58" name="Text Box 38"/>
                <p:cNvSpPr txBox="1">
                  <a:spLocks noChangeArrowheads="1"/>
                </p:cNvSpPr>
                <p:nvPr/>
              </p:nvSpPr>
              <p:spPr bwMode="auto">
                <a:xfrm>
                  <a:off x="3676" y="4113"/>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400" dirty="0">
                      <a:latin typeface="Arial" charset="0"/>
                    </a:rPr>
                    <a:t>state 2</a:t>
                  </a:r>
                </a:p>
              </p:txBody>
            </p:sp>
            <p:sp>
              <p:nvSpPr>
                <p:cNvPr id="59" name="Text Box 39"/>
                <p:cNvSpPr txBox="1">
                  <a:spLocks noChangeArrowheads="1"/>
                </p:cNvSpPr>
                <p:nvPr/>
              </p:nvSpPr>
              <p:spPr bwMode="auto">
                <a:xfrm>
                  <a:off x="3024" y="3484"/>
                  <a:ext cx="624" cy="194"/>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400" dirty="0">
                      <a:latin typeface="Consolas" charset="0"/>
                      <a:ea typeface="Consolas" charset="0"/>
                      <a:cs typeface="Consolas" charset="0"/>
                    </a:rPr>
                    <a:t>x</a:t>
                  </a:r>
                </a:p>
              </p:txBody>
            </p:sp>
          </p:grpSp>
          <p:sp>
            <p:nvSpPr>
              <p:cNvPr id="76" name="Text Box 20">
                <a:extLst>
                  <a:ext uri="{FF2B5EF4-FFF2-40B4-BE49-F238E27FC236}">
                    <a16:creationId xmlns:a16="http://schemas.microsoft.com/office/drawing/2014/main" id="{111CEAE0-D473-8745-BEEF-A3EA61F14017}"/>
                  </a:ext>
                </a:extLst>
              </p:cNvPr>
              <p:cNvSpPr txBox="1">
                <a:spLocks noChangeArrowheads="1"/>
              </p:cNvSpPr>
              <p:nvPr/>
            </p:nvSpPr>
            <p:spPr bwMode="auto">
              <a:xfrm>
                <a:off x="3419782" y="5552455"/>
                <a:ext cx="990600" cy="400050"/>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rtl="0" eaLnBrk="0" fontAlgn="base" hangingPunct="0">
                  <a:spcBef>
                    <a:spcPct val="50000"/>
                  </a:spcBef>
                  <a:spcAft>
                    <a:spcPct val="0"/>
                  </a:spcAft>
                </a:pPr>
                <a:r>
                  <a:rPr lang="en-US" sz="2000" dirty="0">
                    <a:latin typeface="Arial" charset="0"/>
                  </a:rPr>
                  <a:t>…</a:t>
                </a:r>
              </a:p>
            </p:txBody>
          </p:sp>
        </p:grpSp>
        <p:grpSp>
          <p:nvGrpSpPr>
            <p:cNvPr id="6" name="Group 5">
              <a:extLst>
                <a:ext uri="{FF2B5EF4-FFF2-40B4-BE49-F238E27FC236}">
                  <a16:creationId xmlns:a16="http://schemas.microsoft.com/office/drawing/2014/main" id="{EAF52488-1E15-6C49-83CE-1913A1D5C2F1}"/>
                </a:ext>
              </a:extLst>
            </p:cNvPr>
            <p:cNvGrpSpPr/>
            <p:nvPr/>
          </p:nvGrpSpPr>
          <p:grpSpPr>
            <a:xfrm>
              <a:off x="5093112" y="4473406"/>
              <a:ext cx="2025651" cy="1881188"/>
              <a:chOff x="5093112" y="4473406"/>
              <a:chExt cx="2025651" cy="1881188"/>
            </a:xfrm>
          </p:grpSpPr>
          <p:grpSp>
            <p:nvGrpSpPr>
              <p:cNvPr id="1029152" name="Group 32"/>
              <p:cNvGrpSpPr>
                <a:grpSpLocks/>
              </p:cNvGrpSpPr>
              <p:nvPr/>
            </p:nvGrpSpPr>
            <p:grpSpPr bwMode="auto">
              <a:xfrm>
                <a:off x="5093112" y="4473406"/>
                <a:ext cx="2025651" cy="1881188"/>
                <a:chOff x="3024" y="3120"/>
                <a:chExt cx="1276" cy="1185"/>
              </a:xfrm>
            </p:grpSpPr>
            <p:sp>
              <p:nvSpPr>
                <p:cNvPr id="1029153" name="Text Box 33"/>
                <p:cNvSpPr txBox="1">
                  <a:spLocks noChangeArrowheads="1"/>
                </p:cNvSpPr>
                <p:nvPr/>
              </p:nvSpPr>
              <p:spPr bwMode="auto">
                <a:xfrm>
                  <a:off x="3648" y="3318"/>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1029154" name="Text Box 34"/>
                <p:cNvSpPr txBox="1">
                  <a:spLocks noChangeArrowheads="1"/>
                </p:cNvSpPr>
                <p:nvPr/>
              </p:nvSpPr>
              <p:spPr bwMode="auto">
                <a:xfrm>
                  <a:off x="3648" y="350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400" dirty="0">
                      <a:latin typeface="Arial" charset="0"/>
                    </a:rPr>
                    <a:t>26</a:t>
                  </a:r>
                </a:p>
              </p:txBody>
            </p:sp>
            <p:sp>
              <p:nvSpPr>
                <p:cNvPr id="1029155" name="Text Box 35"/>
                <p:cNvSpPr txBox="1">
                  <a:spLocks noChangeArrowheads="1"/>
                </p:cNvSpPr>
                <p:nvPr/>
              </p:nvSpPr>
              <p:spPr bwMode="auto">
                <a:xfrm>
                  <a:off x="3648" y="3702"/>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1029156" name="Text Box 36"/>
                <p:cNvSpPr txBox="1">
                  <a:spLocks noChangeArrowheads="1"/>
                </p:cNvSpPr>
                <p:nvPr/>
              </p:nvSpPr>
              <p:spPr bwMode="auto">
                <a:xfrm>
                  <a:off x="3648" y="389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1029157" name="Text Box 37"/>
                <p:cNvSpPr txBox="1">
                  <a:spLocks noChangeArrowheads="1"/>
                </p:cNvSpPr>
                <p:nvPr/>
              </p:nvSpPr>
              <p:spPr bwMode="auto">
                <a:xfrm>
                  <a:off x="3648" y="3120"/>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1029158" name="Text Box 38"/>
                <p:cNvSpPr txBox="1">
                  <a:spLocks noChangeArrowheads="1"/>
                </p:cNvSpPr>
                <p:nvPr/>
              </p:nvSpPr>
              <p:spPr bwMode="auto">
                <a:xfrm>
                  <a:off x="3676" y="4113"/>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400" dirty="0">
                      <a:latin typeface="Arial" charset="0"/>
                    </a:rPr>
                    <a:t>state 3</a:t>
                  </a:r>
                </a:p>
              </p:txBody>
            </p:sp>
            <p:sp>
              <p:nvSpPr>
                <p:cNvPr id="1029159" name="Text Box 39"/>
                <p:cNvSpPr txBox="1">
                  <a:spLocks noChangeArrowheads="1"/>
                </p:cNvSpPr>
                <p:nvPr/>
              </p:nvSpPr>
              <p:spPr bwMode="auto">
                <a:xfrm>
                  <a:off x="3024" y="3484"/>
                  <a:ext cx="624" cy="213"/>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dirty="0">
                      <a:latin typeface="Consolas" charset="0"/>
                      <a:ea typeface="Consolas" charset="0"/>
                      <a:cs typeface="Consolas" charset="0"/>
                    </a:rPr>
                    <a:t>x</a:t>
                  </a:r>
                </a:p>
              </p:txBody>
            </p:sp>
          </p:grpSp>
          <p:sp>
            <p:nvSpPr>
              <p:cNvPr id="77" name="Text Box 20">
                <a:extLst>
                  <a:ext uri="{FF2B5EF4-FFF2-40B4-BE49-F238E27FC236}">
                    <a16:creationId xmlns:a16="http://schemas.microsoft.com/office/drawing/2014/main" id="{C14F9E04-F24B-144A-8B43-CDBE5A8B5EA4}"/>
                  </a:ext>
                </a:extLst>
              </p:cNvPr>
              <p:cNvSpPr txBox="1">
                <a:spLocks noChangeArrowheads="1"/>
              </p:cNvSpPr>
              <p:nvPr/>
            </p:nvSpPr>
            <p:spPr bwMode="auto">
              <a:xfrm>
                <a:off x="5093112" y="5599773"/>
                <a:ext cx="990600" cy="400050"/>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rtl="0" eaLnBrk="0" fontAlgn="base" hangingPunct="0">
                  <a:spcBef>
                    <a:spcPct val="50000"/>
                  </a:spcBef>
                  <a:spcAft>
                    <a:spcPct val="0"/>
                  </a:spcAft>
                </a:pPr>
                <a:r>
                  <a:rPr lang="en-US" sz="2000" dirty="0">
                    <a:latin typeface="Arial" charset="0"/>
                  </a:rPr>
                  <a:t>…</a:t>
                </a:r>
              </a:p>
            </p:txBody>
          </p:sp>
        </p:grpSp>
        <p:grpSp>
          <p:nvGrpSpPr>
            <p:cNvPr id="7" name="Group 6">
              <a:extLst>
                <a:ext uri="{FF2B5EF4-FFF2-40B4-BE49-F238E27FC236}">
                  <a16:creationId xmlns:a16="http://schemas.microsoft.com/office/drawing/2014/main" id="{44BF45FF-96C8-0748-94E5-9A71C3292B0F}"/>
                </a:ext>
              </a:extLst>
            </p:cNvPr>
            <p:cNvGrpSpPr/>
            <p:nvPr/>
          </p:nvGrpSpPr>
          <p:grpSpPr>
            <a:xfrm>
              <a:off x="6818672" y="4473406"/>
              <a:ext cx="2100316" cy="1862138"/>
              <a:chOff x="6818672" y="4473406"/>
              <a:chExt cx="2100316" cy="1862138"/>
            </a:xfrm>
          </p:grpSpPr>
          <p:grpSp>
            <p:nvGrpSpPr>
              <p:cNvPr id="1029160" name="Group 40"/>
              <p:cNvGrpSpPr>
                <a:grpSpLocks/>
              </p:cNvGrpSpPr>
              <p:nvPr/>
            </p:nvGrpSpPr>
            <p:grpSpPr bwMode="auto">
              <a:xfrm>
                <a:off x="6845712" y="4473406"/>
                <a:ext cx="2073276" cy="1862138"/>
                <a:chOff x="3600" y="2880"/>
                <a:chExt cx="1306" cy="1173"/>
              </a:xfrm>
            </p:grpSpPr>
            <p:sp>
              <p:nvSpPr>
                <p:cNvPr id="1029161" name="Text Box 41"/>
                <p:cNvSpPr txBox="1">
                  <a:spLocks noChangeArrowheads="1"/>
                </p:cNvSpPr>
                <p:nvPr/>
              </p:nvSpPr>
              <p:spPr bwMode="auto">
                <a:xfrm>
                  <a:off x="4224" y="3078"/>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1029162" name="Text Box 42"/>
                <p:cNvSpPr txBox="1">
                  <a:spLocks noChangeArrowheads="1"/>
                </p:cNvSpPr>
                <p:nvPr/>
              </p:nvSpPr>
              <p:spPr bwMode="auto">
                <a:xfrm>
                  <a:off x="4224" y="326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400" dirty="0">
                      <a:latin typeface="Arial" charset="0"/>
                    </a:rPr>
                    <a:t>26</a:t>
                  </a:r>
                </a:p>
              </p:txBody>
            </p:sp>
            <p:sp>
              <p:nvSpPr>
                <p:cNvPr id="1029163" name="Text Box 43"/>
                <p:cNvSpPr txBox="1">
                  <a:spLocks noChangeArrowheads="1"/>
                </p:cNvSpPr>
                <p:nvPr/>
              </p:nvSpPr>
              <p:spPr bwMode="auto">
                <a:xfrm>
                  <a:off x="4224" y="3456"/>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400" dirty="0">
                      <a:latin typeface="Arial" charset="0"/>
                    </a:rPr>
                    <a:t>21</a:t>
                  </a:r>
                </a:p>
              </p:txBody>
            </p:sp>
            <p:sp>
              <p:nvSpPr>
                <p:cNvPr id="1029164" name="Text Box 44"/>
                <p:cNvSpPr txBox="1">
                  <a:spLocks noChangeArrowheads="1"/>
                </p:cNvSpPr>
                <p:nvPr/>
              </p:nvSpPr>
              <p:spPr bwMode="auto">
                <a:xfrm>
                  <a:off x="4224" y="365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1029165" name="Text Box 45"/>
                <p:cNvSpPr txBox="1">
                  <a:spLocks noChangeArrowheads="1"/>
                </p:cNvSpPr>
                <p:nvPr/>
              </p:nvSpPr>
              <p:spPr bwMode="auto">
                <a:xfrm>
                  <a:off x="4224" y="2880"/>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1029166" name="Text Box 46"/>
                <p:cNvSpPr txBox="1">
                  <a:spLocks noChangeArrowheads="1"/>
                </p:cNvSpPr>
                <p:nvPr/>
              </p:nvSpPr>
              <p:spPr bwMode="auto">
                <a:xfrm>
                  <a:off x="4282" y="3861"/>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400" dirty="0">
                      <a:latin typeface="Arial" charset="0"/>
                    </a:rPr>
                    <a:t>state 4</a:t>
                  </a:r>
                </a:p>
              </p:txBody>
            </p:sp>
            <p:sp>
              <p:nvSpPr>
                <p:cNvPr id="1029167" name="Text Box 47"/>
                <p:cNvSpPr txBox="1">
                  <a:spLocks noChangeArrowheads="1"/>
                </p:cNvSpPr>
                <p:nvPr/>
              </p:nvSpPr>
              <p:spPr bwMode="auto">
                <a:xfrm>
                  <a:off x="3600" y="3244"/>
                  <a:ext cx="624" cy="213"/>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dirty="0">
                      <a:latin typeface="Consolas" charset="0"/>
                      <a:ea typeface="Consolas" charset="0"/>
                      <a:cs typeface="Consolas" charset="0"/>
                    </a:rPr>
                    <a:t>x</a:t>
                  </a:r>
                </a:p>
              </p:txBody>
            </p:sp>
            <p:sp>
              <p:nvSpPr>
                <p:cNvPr id="1029168" name="Text Box 48"/>
                <p:cNvSpPr txBox="1">
                  <a:spLocks noChangeArrowheads="1"/>
                </p:cNvSpPr>
                <p:nvPr/>
              </p:nvSpPr>
              <p:spPr bwMode="auto">
                <a:xfrm>
                  <a:off x="3600" y="3436"/>
                  <a:ext cx="624" cy="213"/>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dirty="0">
                      <a:latin typeface="Consolas" charset="0"/>
                      <a:ea typeface="Consolas" charset="0"/>
                      <a:cs typeface="Consolas" charset="0"/>
                    </a:rPr>
                    <a:t>y</a:t>
                  </a:r>
                </a:p>
              </p:txBody>
            </p:sp>
          </p:grpSp>
          <p:sp>
            <p:nvSpPr>
              <p:cNvPr id="78" name="Text Box 20">
                <a:extLst>
                  <a:ext uri="{FF2B5EF4-FFF2-40B4-BE49-F238E27FC236}">
                    <a16:creationId xmlns:a16="http://schemas.microsoft.com/office/drawing/2014/main" id="{06AB66FC-CFBA-7443-9ECD-8D97D0169D85}"/>
                  </a:ext>
                </a:extLst>
              </p:cNvPr>
              <p:cNvSpPr txBox="1">
                <a:spLocks noChangeArrowheads="1"/>
              </p:cNvSpPr>
              <p:nvPr/>
            </p:nvSpPr>
            <p:spPr bwMode="auto">
              <a:xfrm>
                <a:off x="6818672" y="5589419"/>
                <a:ext cx="990600" cy="400050"/>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rtl="0" eaLnBrk="0" fontAlgn="base" hangingPunct="0">
                  <a:spcBef>
                    <a:spcPct val="50000"/>
                  </a:spcBef>
                  <a:spcAft>
                    <a:spcPct val="0"/>
                  </a:spcAft>
                </a:pPr>
                <a:r>
                  <a:rPr lang="en-US" sz="2000" dirty="0">
                    <a:latin typeface="Arial" charset="0"/>
                  </a:rPr>
                  <a:t>…</a:t>
                </a:r>
              </a:p>
            </p:txBody>
          </p:sp>
        </p:grpSp>
        <p:sp>
          <p:nvSpPr>
            <p:cNvPr id="10" name="TextBox 9">
              <a:extLst>
                <a:ext uri="{FF2B5EF4-FFF2-40B4-BE49-F238E27FC236}">
                  <a16:creationId xmlns:a16="http://schemas.microsoft.com/office/drawing/2014/main" id="{5BEE803F-F352-EACC-9498-5EBC9C3521E6}"/>
                </a:ext>
              </a:extLst>
            </p:cNvPr>
            <p:cNvSpPr txBox="1"/>
            <p:nvPr/>
          </p:nvSpPr>
          <p:spPr>
            <a:xfrm>
              <a:off x="682009" y="3486414"/>
              <a:ext cx="7867547" cy="692497"/>
            </a:xfrm>
            <a:prstGeom prst="rect">
              <a:avLst/>
            </a:prstGeom>
            <a:noFill/>
          </p:spPr>
          <p:txBody>
            <a:bodyPr wrap="square">
              <a:spAutoFit/>
            </a:bodyPr>
            <a:lstStyle/>
            <a:p>
              <a:pPr>
                <a:lnSpc>
                  <a:spcPct val="100000"/>
                </a:lnSpc>
                <a:spcBef>
                  <a:spcPts val="600"/>
                </a:spcBef>
                <a:buClr>
                  <a:srgbClr val="006600"/>
                </a:buClr>
                <a:buSzPct val="85000"/>
                <a:buFont typeface="Wingdings" charset="0"/>
                <a:buNone/>
              </a:pPr>
              <a:r>
                <a:rPr lang="en-US" sz="1800" u="sng" kern="1200" dirty="0">
                  <a:solidFill>
                    <a:srgbClr val="000000"/>
                  </a:solidFill>
                  <a:latin typeface="Times New Roman" panose="02020603050405020304" pitchFamily="18" charset="0"/>
                  <a:cs typeface="Times New Roman" panose="02020603050405020304" pitchFamily="18" charset="0"/>
                </a:rPr>
                <a:t>Implementation</a:t>
              </a:r>
              <a:endParaRPr lang="en-US" sz="1800" b="1" u="sng" dirty="0">
                <a:solidFill>
                  <a:srgbClr val="000000"/>
                </a:solidFill>
                <a:latin typeface="Times New Roman" panose="02020603050405020304" pitchFamily="18" charset="0"/>
                <a:cs typeface="Times New Roman" panose="02020603050405020304" pitchFamily="18" charset="0"/>
              </a:endParaRPr>
            </a:p>
            <a:p>
              <a:pPr>
                <a:lnSpc>
                  <a:spcPct val="100000"/>
                </a:lnSpc>
                <a:spcBef>
                  <a:spcPts val="600"/>
                </a:spcBef>
                <a:buClr>
                  <a:srgbClr val="006600"/>
                </a:buClr>
                <a:buSzPct val="85000"/>
                <a:buFont typeface="Wingdings" charset="0"/>
                <a:buNone/>
              </a:pPr>
              <a:r>
                <a:rPr lang="en-US" sz="1600" kern="1200" dirty="0">
                  <a:solidFill>
                    <a:schemeClr val="tx1"/>
                  </a:solidFill>
                  <a:latin typeface="Times New Roman" panose="02020603050405020304" pitchFamily="18" charset="0"/>
                  <a:cs typeface="Times New Roman" panose="02020603050405020304" pitchFamily="18" charset="0"/>
                </a:rPr>
                <a:t>A physical memory location, assigned to represent the variable</a:t>
              </a:r>
            </a:p>
          </p:txBody>
        </p:sp>
      </p:grpSp>
      <p:sp>
        <p:nvSpPr>
          <p:cNvPr id="11" name="TextBox 10">
            <a:extLst>
              <a:ext uri="{FF2B5EF4-FFF2-40B4-BE49-F238E27FC236}">
                <a16:creationId xmlns:a16="http://schemas.microsoft.com/office/drawing/2014/main" id="{C64A52EB-FB40-D49C-59CD-36B721CEFD4B}"/>
              </a:ext>
            </a:extLst>
          </p:cNvPr>
          <p:cNvSpPr txBox="1"/>
          <p:nvPr/>
        </p:nvSpPr>
        <p:spPr>
          <a:xfrm>
            <a:off x="682010" y="655645"/>
            <a:ext cx="7867547" cy="692497"/>
          </a:xfrm>
          <a:prstGeom prst="rect">
            <a:avLst/>
          </a:prstGeom>
          <a:noFill/>
        </p:spPr>
        <p:txBody>
          <a:bodyPr wrap="square">
            <a:spAutoFit/>
          </a:bodyPr>
          <a:lstStyle/>
          <a:p>
            <a:pPr>
              <a:lnSpc>
                <a:spcPct val="100000"/>
              </a:lnSpc>
              <a:spcBef>
                <a:spcPts val="600"/>
              </a:spcBef>
              <a:buClr>
                <a:srgbClr val="006600"/>
              </a:buClr>
              <a:buSzPct val="85000"/>
              <a:buFont typeface="Wingdings" charset="0"/>
              <a:buNone/>
            </a:pPr>
            <a:r>
              <a:rPr lang="en-US" sz="1800" u="sng" kern="1200" dirty="0">
                <a:solidFill>
                  <a:srgbClr val="000000"/>
                </a:solidFill>
                <a:latin typeface="Times New Roman" panose="02020603050405020304" pitchFamily="18" charset="0"/>
                <a:cs typeface="Times New Roman" panose="02020603050405020304" pitchFamily="18" charset="0"/>
              </a:rPr>
              <a:t>Abstraction</a:t>
            </a:r>
            <a:endParaRPr lang="en-US" sz="1800" b="1" i="1" u="sng" dirty="0">
              <a:solidFill>
                <a:srgbClr val="000000"/>
              </a:solidFill>
              <a:latin typeface="Times New Roman" panose="02020603050405020304" pitchFamily="18" charset="0"/>
              <a:cs typeface="Times New Roman" panose="02020603050405020304" pitchFamily="18" charset="0"/>
            </a:endParaRPr>
          </a:p>
          <a:p>
            <a:pPr>
              <a:lnSpc>
                <a:spcPct val="100000"/>
              </a:lnSpc>
              <a:spcBef>
                <a:spcPts val="600"/>
              </a:spcBef>
              <a:buClr>
                <a:srgbClr val="006600"/>
              </a:buClr>
              <a:buSzPct val="85000"/>
              <a:buFont typeface="Wingdings" charset="0"/>
              <a:buNone/>
            </a:pPr>
            <a:r>
              <a:rPr lang="en-US" sz="1600" kern="1200" dirty="0">
                <a:solidFill>
                  <a:schemeClr val="tx1"/>
                </a:solidFill>
                <a:latin typeface="Times New Roman" panose="02020603050405020304" pitchFamily="18" charset="0"/>
                <a:cs typeface="Times New Roman" panose="02020603050405020304" pitchFamily="18" charset="0"/>
              </a:rPr>
              <a:t>A container that has three properties: </a:t>
            </a:r>
            <a:r>
              <a:rPr lang="en-US" sz="1600" i="1" kern="1200" dirty="0">
                <a:solidFill>
                  <a:schemeClr val="tx1"/>
                </a:solidFill>
                <a:latin typeface="Times New Roman" panose="02020603050405020304" pitchFamily="18" charset="0"/>
                <a:cs typeface="Times New Roman" panose="02020603050405020304" pitchFamily="18" charset="0"/>
              </a:rPr>
              <a:t>name</a:t>
            </a:r>
            <a:r>
              <a:rPr lang="en-US" sz="1600" kern="1200" dirty="0">
                <a:solidFill>
                  <a:schemeClr val="tx1"/>
                </a:solidFill>
                <a:latin typeface="Times New Roman" panose="02020603050405020304" pitchFamily="18" charset="0"/>
                <a:cs typeface="Times New Roman" panose="02020603050405020304" pitchFamily="18" charset="0"/>
              </a:rPr>
              <a:t>, </a:t>
            </a:r>
            <a:r>
              <a:rPr lang="en-US" sz="1600" i="1" kern="1200" dirty="0">
                <a:solidFill>
                  <a:schemeClr val="tx1"/>
                </a:solidFill>
                <a:latin typeface="Times New Roman" panose="02020603050405020304" pitchFamily="18" charset="0"/>
                <a:cs typeface="Times New Roman" panose="02020603050405020304" pitchFamily="18" charset="0"/>
              </a:rPr>
              <a:t>type</a:t>
            </a:r>
            <a:r>
              <a:rPr lang="en-US" sz="1600" kern="1200" dirty="0">
                <a:solidFill>
                  <a:schemeClr val="tx1"/>
                </a:solidFill>
                <a:latin typeface="Times New Roman" panose="02020603050405020304" pitchFamily="18" charset="0"/>
                <a:cs typeface="Times New Roman" panose="02020603050405020304" pitchFamily="18" charset="0"/>
              </a:rPr>
              <a:t>, </a:t>
            </a:r>
            <a:r>
              <a:rPr lang="en-US" sz="1600" i="1" kern="1200" dirty="0">
                <a:solidFill>
                  <a:schemeClr val="tx1"/>
                </a:solidFill>
                <a:latin typeface="Times New Roman" panose="02020603050405020304" pitchFamily="18" charset="0"/>
                <a:cs typeface="Times New Roman" panose="02020603050405020304" pitchFamily="18" charset="0"/>
              </a:rPr>
              <a:t>value</a:t>
            </a:r>
            <a:endParaRPr lang="en-US" sz="1600" kern="12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72926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29122" name="Rectangle 2"/>
          <p:cNvSpPr>
            <a:spLocks noChangeArrowheads="1"/>
          </p:cNvSpPr>
          <p:nvPr/>
        </p:nvSpPr>
        <p:spPr bwMode="auto">
          <a:xfrm>
            <a:off x="728459" y="1384456"/>
            <a:ext cx="3998144" cy="1999600"/>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37600" tIns="226800" rIns="165600" bIns="262800" anchor="ctr" anchorCtr="0"/>
          <a:lstStyle/>
          <a:p>
            <a:pPr>
              <a:spcBef>
                <a:spcPts val="200"/>
              </a:spcBef>
            </a:pPr>
            <a:r>
              <a:rPr lang="en-US" dirty="0">
                <a:solidFill>
                  <a:srgbClr val="7F0055"/>
                </a:solidFill>
                <a:latin typeface="Consolas" panose="020B0609020204030204" pitchFamily="49" charset="0"/>
                <a:cs typeface="Consolas" panose="020B0609020204030204" pitchFamily="49" charset="0"/>
              </a:rPr>
              <a:t>public</a:t>
            </a:r>
            <a:r>
              <a:rPr lang="en-US" dirty="0">
                <a:solidFill>
                  <a:srgbClr val="000000"/>
                </a:solidFill>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class</a:t>
            </a:r>
            <a:r>
              <a:rPr lang="en-US" dirty="0">
                <a:solidFill>
                  <a:srgbClr val="000000"/>
                </a:solidFill>
                <a:latin typeface="Consolas" panose="020B0609020204030204" pitchFamily="49" charset="0"/>
                <a:cs typeface="Consolas" panose="020B0609020204030204" pitchFamily="49" charset="0"/>
              </a:rPr>
              <a:t> Demo1 {</a:t>
            </a:r>
            <a:endParaRPr lang="en-US" dirty="0">
              <a:solidFill>
                <a:srgbClr val="7F0055"/>
              </a:solidFill>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static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void</a:t>
            </a:r>
            <a:r>
              <a:rPr lang="en-US" dirty="0">
                <a:latin typeface="Consolas" panose="020B0609020204030204" pitchFamily="49" charset="0"/>
                <a:cs typeface="Consolas" panose="020B0609020204030204" pitchFamily="49" charset="0"/>
              </a:rPr>
              <a:t> main(String[] </a:t>
            </a:r>
            <a:r>
              <a:rPr lang="en-US" dirty="0">
                <a:solidFill>
                  <a:srgbClr val="6A3E3E"/>
                </a:solidFill>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 {</a:t>
            </a:r>
          </a:p>
          <a:p>
            <a:pPr>
              <a:spcBef>
                <a:spcPts val="2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state 0</a:t>
            </a:r>
            <a:endParaRPr lang="en-US" dirty="0">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 -13;       </a:t>
            </a:r>
            <a:r>
              <a:rPr lang="en-US" dirty="0">
                <a:solidFill>
                  <a:srgbClr val="3F7F5F"/>
                </a:solidFill>
                <a:latin typeface="Consolas" panose="020B0609020204030204" pitchFamily="49" charset="0"/>
                <a:cs typeface="Consolas" panose="020B0609020204030204" pitchFamily="49" charset="0"/>
              </a:rPr>
              <a:t>// state 1</a:t>
            </a:r>
            <a:endParaRPr lang="en-US" dirty="0">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 25;        </a:t>
            </a:r>
            <a:r>
              <a:rPr lang="en-US" dirty="0">
                <a:solidFill>
                  <a:srgbClr val="3F7F5F"/>
                </a:solidFill>
                <a:latin typeface="Consolas" panose="020B0609020204030204" pitchFamily="49" charset="0"/>
                <a:cs typeface="Consolas" panose="020B0609020204030204" pitchFamily="49" charset="0"/>
              </a:rPr>
              <a:t>// state 2</a:t>
            </a:r>
            <a:endParaRPr lang="en-US" dirty="0">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+ 1;     </a:t>
            </a:r>
            <a:r>
              <a:rPr lang="en-US" dirty="0">
                <a:solidFill>
                  <a:srgbClr val="3F7F5F"/>
                </a:solidFill>
                <a:latin typeface="Consolas" panose="020B0609020204030204" pitchFamily="49" charset="0"/>
                <a:cs typeface="Consolas" panose="020B0609020204030204" pitchFamily="49" charset="0"/>
              </a:rPr>
              <a:t>// state 3</a:t>
            </a:r>
            <a:endParaRPr lang="en-US" dirty="0">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y</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- 5; </a:t>
            </a:r>
            <a:r>
              <a:rPr lang="en-US" dirty="0">
                <a:solidFill>
                  <a:srgbClr val="3F7F5F"/>
                </a:solidFill>
                <a:latin typeface="Consolas" panose="020B0609020204030204" pitchFamily="49" charset="0"/>
                <a:cs typeface="Consolas" panose="020B0609020204030204" pitchFamily="49" charset="0"/>
              </a:rPr>
              <a:t>// state 4</a:t>
            </a:r>
            <a:endParaRPr lang="en-US" dirty="0">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p>
          <a:p>
            <a:pPr>
              <a:spcBef>
                <a:spcPts val="200"/>
              </a:spcBef>
            </a:pPr>
            <a:r>
              <a:rPr lang="en-US" dirty="0">
                <a:latin typeface="Consolas" panose="020B0609020204030204" pitchFamily="49" charset="0"/>
                <a:cs typeface="Consolas" panose="020B0609020204030204" pitchFamily="49" charset="0"/>
              </a:rPr>
              <a:t>}</a:t>
            </a:r>
          </a:p>
        </p:txBody>
      </p:sp>
      <p:sp>
        <p:nvSpPr>
          <p:cNvPr id="1029123" name="Rectangle 3"/>
          <p:cNvSpPr>
            <a:spLocks noGrp="1" noChangeArrowheads="1"/>
          </p:cNvSpPr>
          <p:nvPr>
            <p:ph type="title"/>
          </p:nvPr>
        </p:nvSpPr>
        <p:spPr/>
        <p:txBody>
          <a:bodyPr/>
          <a:lstStyle/>
          <a:p>
            <a:r>
              <a:rPr lang="en-US" dirty="0"/>
              <a:t>Variables</a:t>
            </a:r>
            <a:endParaRPr lang="en-US" sz="1800" dirty="0"/>
          </a:p>
        </p:txBody>
      </p:sp>
      <p:sp>
        <p:nvSpPr>
          <p:cNvPr id="3" name="TextBox 2"/>
          <p:cNvSpPr txBox="1"/>
          <p:nvPr/>
        </p:nvSpPr>
        <p:spPr>
          <a:xfrm>
            <a:off x="-1452880" y="3637280"/>
            <a:ext cx="184666" cy="276999"/>
          </a:xfrm>
          <a:prstGeom prst="rect">
            <a:avLst/>
          </a:prstGeom>
          <a:noFill/>
        </p:spPr>
        <p:txBody>
          <a:bodyPr wrap="none" rtlCol="0">
            <a:spAutoFit/>
          </a:bodyPr>
          <a:lstStyle/>
          <a:p>
            <a:endParaRPr lang="en-US" dirty="0"/>
          </a:p>
        </p:txBody>
      </p:sp>
      <p:sp>
        <p:nvSpPr>
          <p:cNvPr id="10" name="TextBox 9">
            <a:extLst>
              <a:ext uri="{FF2B5EF4-FFF2-40B4-BE49-F238E27FC236}">
                <a16:creationId xmlns:a16="http://schemas.microsoft.com/office/drawing/2014/main" id="{5BEE803F-F352-EACC-9498-5EBC9C3521E6}"/>
              </a:ext>
            </a:extLst>
          </p:cNvPr>
          <p:cNvSpPr txBox="1"/>
          <p:nvPr/>
        </p:nvSpPr>
        <p:spPr>
          <a:xfrm>
            <a:off x="682009" y="3486414"/>
            <a:ext cx="7867547" cy="692497"/>
          </a:xfrm>
          <a:prstGeom prst="rect">
            <a:avLst/>
          </a:prstGeom>
          <a:noFill/>
        </p:spPr>
        <p:txBody>
          <a:bodyPr wrap="square">
            <a:spAutoFit/>
          </a:bodyPr>
          <a:lstStyle/>
          <a:p>
            <a:pPr>
              <a:lnSpc>
                <a:spcPct val="100000"/>
              </a:lnSpc>
              <a:spcBef>
                <a:spcPts val="600"/>
              </a:spcBef>
              <a:buClr>
                <a:srgbClr val="006600"/>
              </a:buClr>
              <a:buSzPct val="85000"/>
              <a:buFont typeface="Wingdings" charset="0"/>
              <a:buNone/>
            </a:pPr>
            <a:r>
              <a:rPr lang="en-US" sz="1800" u="sng" kern="1200" dirty="0">
                <a:solidFill>
                  <a:srgbClr val="000000"/>
                </a:solidFill>
                <a:latin typeface="Times New Roman" panose="02020603050405020304" pitchFamily="18" charset="0"/>
                <a:cs typeface="Times New Roman" panose="02020603050405020304" pitchFamily="18" charset="0"/>
              </a:rPr>
              <a:t>Implementation</a:t>
            </a:r>
            <a:r>
              <a:rPr lang="en-US" sz="1800" kern="1200" dirty="0">
                <a:solidFill>
                  <a:srgbClr val="000000"/>
                </a:solidFill>
                <a:latin typeface="Times New Roman" panose="02020603050405020304" pitchFamily="18" charset="0"/>
                <a:cs typeface="Times New Roman" panose="02020603050405020304" pitchFamily="18" charset="0"/>
              </a:rPr>
              <a:t> (bits...)</a:t>
            </a:r>
            <a:endParaRPr lang="en-US" sz="1800" b="1" dirty="0">
              <a:solidFill>
                <a:srgbClr val="000000"/>
              </a:solidFill>
              <a:latin typeface="Times New Roman" panose="02020603050405020304" pitchFamily="18" charset="0"/>
              <a:cs typeface="Times New Roman" panose="02020603050405020304" pitchFamily="18" charset="0"/>
            </a:endParaRPr>
          </a:p>
          <a:p>
            <a:pPr>
              <a:lnSpc>
                <a:spcPct val="100000"/>
              </a:lnSpc>
              <a:spcBef>
                <a:spcPts val="600"/>
              </a:spcBef>
              <a:buClr>
                <a:srgbClr val="006600"/>
              </a:buClr>
              <a:buSzPct val="85000"/>
              <a:buFont typeface="Wingdings" charset="0"/>
              <a:buNone/>
            </a:pPr>
            <a:r>
              <a:rPr lang="en-US" sz="1600" kern="1200" dirty="0">
                <a:solidFill>
                  <a:schemeClr val="tx1"/>
                </a:solidFill>
                <a:latin typeface="Times New Roman" panose="02020603050405020304" pitchFamily="18" charset="0"/>
                <a:cs typeface="Times New Roman" panose="02020603050405020304" pitchFamily="18" charset="0"/>
              </a:rPr>
              <a:t>A physical memory location, assigned to represent the variable, contains bits</a:t>
            </a:r>
          </a:p>
        </p:txBody>
      </p:sp>
      <p:sp>
        <p:nvSpPr>
          <p:cNvPr id="11" name="TextBox 10">
            <a:extLst>
              <a:ext uri="{FF2B5EF4-FFF2-40B4-BE49-F238E27FC236}">
                <a16:creationId xmlns:a16="http://schemas.microsoft.com/office/drawing/2014/main" id="{C64A52EB-FB40-D49C-59CD-36B721CEFD4B}"/>
              </a:ext>
            </a:extLst>
          </p:cNvPr>
          <p:cNvSpPr txBox="1"/>
          <p:nvPr/>
        </p:nvSpPr>
        <p:spPr>
          <a:xfrm>
            <a:off x="682010" y="655645"/>
            <a:ext cx="7867547" cy="692497"/>
          </a:xfrm>
          <a:prstGeom prst="rect">
            <a:avLst/>
          </a:prstGeom>
          <a:noFill/>
        </p:spPr>
        <p:txBody>
          <a:bodyPr wrap="square">
            <a:spAutoFit/>
          </a:bodyPr>
          <a:lstStyle/>
          <a:p>
            <a:pPr>
              <a:lnSpc>
                <a:spcPct val="100000"/>
              </a:lnSpc>
              <a:spcBef>
                <a:spcPts val="600"/>
              </a:spcBef>
              <a:buClr>
                <a:srgbClr val="006600"/>
              </a:buClr>
              <a:buSzPct val="85000"/>
              <a:buFont typeface="Wingdings" charset="0"/>
              <a:buNone/>
            </a:pPr>
            <a:r>
              <a:rPr lang="en-US" sz="1800" u="sng" kern="1200" dirty="0">
                <a:solidFill>
                  <a:srgbClr val="000000"/>
                </a:solidFill>
                <a:latin typeface="Times New Roman" panose="02020603050405020304" pitchFamily="18" charset="0"/>
                <a:cs typeface="Times New Roman" panose="02020603050405020304" pitchFamily="18" charset="0"/>
              </a:rPr>
              <a:t>Abstraction</a:t>
            </a:r>
            <a:endParaRPr lang="en-US" sz="1800" b="1" i="1" u="sng" dirty="0">
              <a:solidFill>
                <a:srgbClr val="000000"/>
              </a:solidFill>
              <a:latin typeface="Times New Roman" panose="02020603050405020304" pitchFamily="18" charset="0"/>
              <a:cs typeface="Times New Roman" panose="02020603050405020304" pitchFamily="18" charset="0"/>
            </a:endParaRPr>
          </a:p>
          <a:p>
            <a:pPr>
              <a:lnSpc>
                <a:spcPct val="100000"/>
              </a:lnSpc>
              <a:spcBef>
                <a:spcPts val="600"/>
              </a:spcBef>
              <a:buClr>
                <a:srgbClr val="006600"/>
              </a:buClr>
              <a:buSzPct val="85000"/>
              <a:buFont typeface="Wingdings" charset="0"/>
              <a:buNone/>
            </a:pPr>
            <a:r>
              <a:rPr lang="en-US" sz="1600" kern="1200" dirty="0">
                <a:solidFill>
                  <a:schemeClr val="tx1"/>
                </a:solidFill>
                <a:latin typeface="Times New Roman" panose="02020603050405020304" pitchFamily="18" charset="0"/>
                <a:cs typeface="Times New Roman" panose="02020603050405020304" pitchFamily="18" charset="0"/>
              </a:rPr>
              <a:t>A container that has three properties: </a:t>
            </a:r>
            <a:r>
              <a:rPr lang="en-US" sz="1600" i="1" kern="1200" dirty="0">
                <a:solidFill>
                  <a:schemeClr val="tx1"/>
                </a:solidFill>
                <a:latin typeface="Times New Roman" panose="02020603050405020304" pitchFamily="18" charset="0"/>
                <a:cs typeface="Times New Roman" panose="02020603050405020304" pitchFamily="18" charset="0"/>
              </a:rPr>
              <a:t>name</a:t>
            </a:r>
            <a:r>
              <a:rPr lang="en-US" sz="1600" kern="1200" dirty="0">
                <a:solidFill>
                  <a:schemeClr val="tx1"/>
                </a:solidFill>
                <a:latin typeface="Times New Roman" panose="02020603050405020304" pitchFamily="18" charset="0"/>
                <a:cs typeface="Times New Roman" panose="02020603050405020304" pitchFamily="18" charset="0"/>
              </a:rPr>
              <a:t>, </a:t>
            </a:r>
            <a:r>
              <a:rPr lang="en-US" sz="1600" i="1" kern="1200" dirty="0">
                <a:solidFill>
                  <a:schemeClr val="tx1"/>
                </a:solidFill>
                <a:latin typeface="Times New Roman" panose="02020603050405020304" pitchFamily="18" charset="0"/>
                <a:cs typeface="Times New Roman" panose="02020603050405020304" pitchFamily="18" charset="0"/>
              </a:rPr>
              <a:t>type</a:t>
            </a:r>
            <a:r>
              <a:rPr lang="en-US" sz="1600" kern="1200" dirty="0">
                <a:solidFill>
                  <a:schemeClr val="tx1"/>
                </a:solidFill>
                <a:latin typeface="Times New Roman" panose="02020603050405020304" pitchFamily="18" charset="0"/>
                <a:cs typeface="Times New Roman" panose="02020603050405020304" pitchFamily="18" charset="0"/>
              </a:rPr>
              <a:t>, </a:t>
            </a:r>
            <a:r>
              <a:rPr lang="en-US" sz="1600" i="1" kern="1200" dirty="0">
                <a:solidFill>
                  <a:schemeClr val="tx1"/>
                </a:solidFill>
                <a:latin typeface="Times New Roman" panose="02020603050405020304" pitchFamily="18" charset="0"/>
                <a:cs typeface="Times New Roman" panose="02020603050405020304" pitchFamily="18" charset="0"/>
              </a:rPr>
              <a:t>value</a:t>
            </a:r>
            <a:endParaRPr lang="en-US" sz="1600" kern="1200" dirty="0">
              <a:solidFill>
                <a:schemeClr val="tx1"/>
              </a:solidFill>
              <a:latin typeface="Times New Roman" panose="02020603050405020304" pitchFamily="18" charset="0"/>
              <a:cs typeface="Times New Roman" panose="02020603050405020304" pitchFamily="18" charset="0"/>
            </a:endParaRPr>
          </a:p>
        </p:txBody>
      </p:sp>
      <p:grpSp>
        <p:nvGrpSpPr>
          <p:cNvPr id="2" name="Group 32">
            <a:extLst>
              <a:ext uri="{FF2B5EF4-FFF2-40B4-BE49-F238E27FC236}">
                <a16:creationId xmlns:a16="http://schemas.microsoft.com/office/drawing/2014/main" id="{01E5088B-50EE-8EDB-6E4A-41E8BC742524}"/>
              </a:ext>
            </a:extLst>
          </p:cNvPr>
          <p:cNvGrpSpPr>
            <a:grpSpLocks/>
          </p:cNvGrpSpPr>
          <p:nvPr/>
        </p:nvGrpSpPr>
        <p:grpSpPr bwMode="auto">
          <a:xfrm>
            <a:off x="5093112" y="4473406"/>
            <a:ext cx="2025651" cy="1881188"/>
            <a:chOff x="3024" y="3120"/>
            <a:chExt cx="1276" cy="1185"/>
          </a:xfrm>
        </p:grpSpPr>
        <p:sp>
          <p:nvSpPr>
            <p:cNvPr id="8" name="Text Box 33">
              <a:extLst>
                <a:ext uri="{FF2B5EF4-FFF2-40B4-BE49-F238E27FC236}">
                  <a16:creationId xmlns:a16="http://schemas.microsoft.com/office/drawing/2014/main" id="{93E29318-72A8-659C-B618-F4691C613287}"/>
                </a:ext>
              </a:extLst>
            </p:cNvPr>
            <p:cNvSpPr txBox="1">
              <a:spLocks noChangeArrowheads="1"/>
            </p:cNvSpPr>
            <p:nvPr/>
          </p:nvSpPr>
          <p:spPr bwMode="auto">
            <a:xfrm>
              <a:off x="3648" y="3318"/>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9" name="Text Box 34">
              <a:extLst>
                <a:ext uri="{FF2B5EF4-FFF2-40B4-BE49-F238E27FC236}">
                  <a16:creationId xmlns:a16="http://schemas.microsoft.com/office/drawing/2014/main" id="{55E237F6-8F3D-148B-10FC-85A2BCD68059}"/>
                </a:ext>
              </a:extLst>
            </p:cNvPr>
            <p:cNvSpPr txBox="1">
              <a:spLocks noChangeArrowheads="1"/>
            </p:cNvSpPr>
            <p:nvPr/>
          </p:nvSpPr>
          <p:spPr bwMode="auto">
            <a:xfrm>
              <a:off x="3648" y="350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0" rIns="0">
              <a:noAutofit/>
            </a:bodyPr>
            <a:lstStyle/>
            <a:p>
              <a:pPr algn="ctr">
                <a:spcBef>
                  <a:spcPct val="50000"/>
                </a:spcBef>
              </a:pPr>
              <a:r>
                <a:rPr lang="en-US" dirty="0">
                  <a:latin typeface="Consolas" panose="020B0609020204030204" pitchFamily="49" charset="0"/>
                  <a:cs typeface="Consolas" panose="020B0609020204030204" pitchFamily="49" charset="0"/>
                </a:rPr>
                <a:t>00011010</a:t>
              </a:r>
            </a:p>
          </p:txBody>
        </p:sp>
        <p:sp>
          <p:nvSpPr>
            <p:cNvPr id="12" name="Text Box 35">
              <a:extLst>
                <a:ext uri="{FF2B5EF4-FFF2-40B4-BE49-F238E27FC236}">
                  <a16:creationId xmlns:a16="http://schemas.microsoft.com/office/drawing/2014/main" id="{342F60B1-0840-AB27-2206-2A0F7F544F7D}"/>
                </a:ext>
              </a:extLst>
            </p:cNvPr>
            <p:cNvSpPr txBox="1">
              <a:spLocks noChangeArrowheads="1"/>
            </p:cNvSpPr>
            <p:nvPr/>
          </p:nvSpPr>
          <p:spPr bwMode="auto">
            <a:xfrm>
              <a:off x="3648" y="3702"/>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13" name="Text Box 36">
              <a:extLst>
                <a:ext uri="{FF2B5EF4-FFF2-40B4-BE49-F238E27FC236}">
                  <a16:creationId xmlns:a16="http://schemas.microsoft.com/office/drawing/2014/main" id="{6E183563-963A-E29D-36CF-CF55578D1CBD}"/>
                </a:ext>
              </a:extLst>
            </p:cNvPr>
            <p:cNvSpPr txBox="1">
              <a:spLocks noChangeArrowheads="1"/>
            </p:cNvSpPr>
            <p:nvPr/>
          </p:nvSpPr>
          <p:spPr bwMode="auto">
            <a:xfrm>
              <a:off x="3648" y="389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14" name="Text Box 37">
              <a:extLst>
                <a:ext uri="{FF2B5EF4-FFF2-40B4-BE49-F238E27FC236}">
                  <a16:creationId xmlns:a16="http://schemas.microsoft.com/office/drawing/2014/main" id="{B1129655-857B-167B-4A2E-3EC288F17355}"/>
                </a:ext>
              </a:extLst>
            </p:cNvPr>
            <p:cNvSpPr txBox="1">
              <a:spLocks noChangeArrowheads="1"/>
            </p:cNvSpPr>
            <p:nvPr/>
          </p:nvSpPr>
          <p:spPr bwMode="auto">
            <a:xfrm>
              <a:off x="3648" y="3120"/>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15" name="Text Box 38">
              <a:extLst>
                <a:ext uri="{FF2B5EF4-FFF2-40B4-BE49-F238E27FC236}">
                  <a16:creationId xmlns:a16="http://schemas.microsoft.com/office/drawing/2014/main" id="{60B6C441-A0C4-4359-FAD2-493150A64E23}"/>
                </a:ext>
              </a:extLst>
            </p:cNvPr>
            <p:cNvSpPr txBox="1">
              <a:spLocks noChangeArrowheads="1"/>
            </p:cNvSpPr>
            <p:nvPr/>
          </p:nvSpPr>
          <p:spPr bwMode="auto">
            <a:xfrm>
              <a:off x="3676" y="4113"/>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400" dirty="0">
                  <a:latin typeface="Arial" charset="0"/>
                </a:rPr>
                <a:t>state 3</a:t>
              </a:r>
            </a:p>
          </p:txBody>
        </p:sp>
        <p:sp>
          <p:nvSpPr>
            <p:cNvPr id="16" name="Text Box 39">
              <a:extLst>
                <a:ext uri="{FF2B5EF4-FFF2-40B4-BE49-F238E27FC236}">
                  <a16:creationId xmlns:a16="http://schemas.microsoft.com/office/drawing/2014/main" id="{D00869A0-4FE5-088E-51D0-D8F9462740F1}"/>
                </a:ext>
              </a:extLst>
            </p:cNvPr>
            <p:cNvSpPr txBox="1">
              <a:spLocks noChangeArrowheads="1"/>
            </p:cNvSpPr>
            <p:nvPr/>
          </p:nvSpPr>
          <p:spPr bwMode="auto">
            <a:xfrm>
              <a:off x="3024" y="3484"/>
              <a:ext cx="624" cy="213"/>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dirty="0">
                  <a:latin typeface="Consolas" charset="0"/>
                  <a:ea typeface="Consolas" charset="0"/>
                  <a:cs typeface="Consolas" charset="0"/>
                </a:rPr>
                <a:t>x</a:t>
              </a:r>
            </a:p>
          </p:txBody>
        </p:sp>
      </p:grpSp>
      <p:grpSp>
        <p:nvGrpSpPr>
          <p:cNvPr id="17" name="Group 40">
            <a:extLst>
              <a:ext uri="{FF2B5EF4-FFF2-40B4-BE49-F238E27FC236}">
                <a16:creationId xmlns:a16="http://schemas.microsoft.com/office/drawing/2014/main" id="{CB7EACD8-A5EE-70CD-4181-553203D569ED}"/>
              </a:ext>
            </a:extLst>
          </p:cNvPr>
          <p:cNvGrpSpPr>
            <a:grpSpLocks/>
          </p:cNvGrpSpPr>
          <p:nvPr/>
        </p:nvGrpSpPr>
        <p:grpSpPr bwMode="auto">
          <a:xfrm>
            <a:off x="6845712" y="4473406"/>
            <a:ext cx="2073276" cy="1862138"/>
            <a:chOff x="3600" y="2880"/>
            <a:chExt cx="1306" cy="1173"/>
          </a:xfrm>
        </p:grpSpPr>
        <p:sp>
          <p:nvSpPr>
            <p:cNvPr id="18" name="Text Box 41">
              <a:extLst>
                <a:ext uri="{FF2B5EF4-FFF2-40B4-BE49-F238E27FC236}">
                  <a16:creationId xmlns:a16="http://schemas.microsoft.com/office/drawing/2014/main" id="{F9FCFA35-44D2-2EF9-7220-EFD3842C56E8}"/>
                </a:ext>
              </a:extLst>
            </p:cNvPr>
            <p:cNvSpPr txBox="1">
              <a:spLocks noChangeArrowheads="1"/>
            </p:cNvSpPr>
            <p:nvPr/>
          </p:nvSpPr>
          <p:spPr bwMode="auto">
            <a:xfrm>
              <a:off x="4224" y="3078"/>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19" name="Text Box 42">
              <a:extLst>
                <a:ext uri="{FF2B5EF4-FFF2-40B4-BE49-F238E27FC236}">
                  <a16:creationId xmlns:a16="http://schemas.microsoft.com/office/drawing/2014/main" id="{277A80C0-9EF7-C860-E037-7821CE9B938C}"/>
                </a:ext>
              </a:extLst>
            </p:cNvPr>
            <p:cNvSpPr txBox="1">
              <a:spLocks noChangeArrowheads="1"/>
            </p:cNvSpPr>
            <p:nvPr/>
          </p:nvSpPr>
          <p:spPr bwMode="auto">
            <a:xfrm>
              <a:off x="4224" y="326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0" rIns="0">
              <a:noAutofit/>
            </a:bodyPr>
            <a:lstStyle/>
            <a:p>
              <a:pPr algn="ctr">
                <a:spcBef>
                  <a:spcPct val="50000"/>
                </a:spcBef>
              </a:pPr>
              <a:r>
                <a:rPr lang="en-US" dirty="0">
                  <a:latin typeface="Consolas" panose="020B0609020204030204" pitchFamily="49" charset="0"/>
                  <a:cs typeface="Consolas" panose="020B0609020204030204" pitchFamily="49" charset="0"/>
                </a:rPr>
                <a:t>00011010</a:t>
              </a:r>
            </a:p>
          </p:txBody>
        </p:sp>
        <p:sp>
          <p:nvSpPr>
            <p:cNvPr id="20" name="Text Box 43">
              <a:extLst>
                <a:ext uri="{FF2B5EF4-FFF2-40B4-BE49-F238E27FC236}">
                  <a16:creationId xmlns:a16="http://schemas.microsoft.com/office/drawing/2014/main" id="{8CEB8169-D1B8-FB40-CFB1-979EB398E163}"/>
                </a:ext>
              </a:extLst>
            </p:cNvPr>
            <p:cNvSpPr txBox="1">
              <a:spLocks noChangeArrowheads="1"/>
            </p:cNvSpPr>
            <p:nvPr/>
          </p:nvSpPr>
          <p:spPr bwMode="auto">
            <a:xfrm>
              <a:off x="4224" y="3456"/>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0" rIns="0">
              <a:noAutofit/>
            </a:bodyPr>
            <a:lstStyle/>
            <a:p>
              <a:pPr algn="ctr">
                <a:spcBef>
                  <a:spcPct val="50000"/>
                </a:spcBef>
              </a:pPr>
              <a:r>
                <a:rPr lang="en-US" dirty="0">
                  <a:latin typeface="Consolas" panose="020B0609020204030204" pitchFamily="49" charset="0"/>
                  <a:cs typeface="Consolas" panose="020B0609020204030204" pitchFamily="49" charset="0"/>
                </a:rPr>
                <a:t>00011011</a:t>
              </a:r>
            </a:p>
          </p:txBody>
        </p:sp>
        <p:sp>
          <p:nvSpPr>
            <p:cNvPr id="21" name="Text Box 44">
              <a:extLst>
                <a:ext uri="{FF2B5EF4-FFF2-40B4-BE49-F238E27FC236}">
                  <a16:creationId xmlns:a16="http://schemas.microsoft.com/office/drawing/2014/main" id="{7EB44CB5-0001-E005-5F33-8BF8733445E9}"/>
                </a:ext>
              </a:extLst>
            </p:cNvPr>
            <p:cNvSpPr txBox="1">
              <a:spLocks noChangeArrowheads="1"/>
            </p:cNvSpPr>
            <p:nvPr/>
          </p:nvSpPr>
          <p:spPr bwMode="auto">
            <a:xfrm>
              <a:off x="4224" y="365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22" name="Text Box 45">
              <a:extLst>
                <a:ext uri="{FF2B5EF4-FFF2-40B4-BE49-F238E27FC236}">
                  <a16:creationId xmlns:a16="http://schemas.microsoft.com/office/drawing/2014/main" id="{86AE4216-5C60-39A7-9EEF-6F0139FE4BB2}"/>
                </a:ext>
              </a:extLst>
            </p:cNvPr>
            <p:cNvSpPr txBox="1">
              <a:spLocks noChangeArrowheads="1"/>
            </p:cNvSpPr>
            <p:nvPr/>
          </p:nvSpPr>
          <p:spPr bwMode="auto">
            <a:xfrm>
              <a:off x="4224" y="2880"/>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23" name="Text Box 46">
              <a:extLst>
                <a:ext uri="{FF2B5EF4-FFF2-40B4-BE49-F238E27FC236}">
                  <a16:creationId xmlns:a16="http://schemas.microsoft.com/office/drawing/2014/main" id="{71BE893C-9F99-F642-915D-9D404E41106C}"/>
                </a:ext>
              </a:extLst>
            </p:cNvPr>
            <p:cNvSpPr txBox="1">
              <a:spLocks noChangeArrowheads="1"/>
            </p:cNvSpPr>
            <p:nvPr/>
          </p:nvSpPr>
          <p:spPr bwMode="auto">
            <a:xfrm>
              <a:off x="4282" y="3861"/>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400" dirty="0">
                  <a:latin typeface="Arial" charset="0"/>
                </a:rPr>
                <a:t>state 4</a:t>
              </a:r>
            </a:p>
          </p:txBody>
        </p:sp>
        <p:sp>
          <p:nvSpPr>
            <p:cNvPr id="24" name="Text Box 47">
              <a:extLst>
                <a:ext uri="{FF2B5EF4-FFF2-40B4-BE49-F238E27FC236}">
                  <a16:creationId xmlns:a16="http://schemas.microsoft.com/office/drawing/2014/main" id="{58087706-04F1-9538-AC50-487262E5036E}"/>
                </a:ext>
              </a:extLst>
            </p:cNvPr>
            <p:cNvSpPr txBox="1">
              <a:spLocks noChangeArrowheads="1"/>
            </p:cNvSpPr>
            <p:nvPr/>
          </p:nvSpPr>
          <p:spPr bwMode="auto">
            <a:xfrm>
              <a:off x="3600" y="3244"/>
              <a:ext cx="624" cy="213"/>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dirty="0">
                  <a:latin typeface="Consolas" charset="0"/>
                  <a:ea typeface="Consolas" charset="0"/>
                  <a:cs typeface="Consolas" charset="0"/>
                </a:rPr>
                <a:t>x</a:t>
              </a:r>
            </a:p>
          </p:txBody>
        </p:sp>
        <p:sp>
          <p:nvSpPr>
            <p:cNvPr id="25" name="Text Box 48">
              <a:extLst>
                <a:ext uri="{FF2B5EF4-FFF2-40B4-BE49-F238E27FC236}">
                  <a16:creationId xmlns:a16="http://schemas.microsoft.com/office/drawing/2014/main" id="{1AC30E4A-ED43-2B2C-3CEC-5FE41DB06E35}"/>
                </a:ext>
              </a:extLst>
            </p:cNvPr>
            <p:cNvSpPr txBox="1">
              <a:spLocks noChangeArrowheads="1"/>
            </p:cNvSpPr>
            <p:nvPr/>
          </p:nvSpPr>
          <p:spPr bwMode="auto">
            <a:xfrm>
              <a:off x="3600" y="3436"/>
              <a:ext cx="624" cy="213"/>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dirty="0">
                  <a:latin typeface="Consolas" charset="0"/>
                  <a:ea typeface="Consolas" charset="0"/>
                  <a:cs typeface="Consolas" charset="0"/>
                </a:rPr>
                <a:t>y</a:t>
              </a:r>
            </a:p>
          </p:txBody>
        </p:sp>
      </p:grpSp>
      <p:grpSp>
        <p:nvGrpSpPr>
          <p:cNvPr id="26" name="Group 6">
            <a:extLst>
              <a:ext uri="{FF2B5EF4-FFF2-40B4-BE49-F238E27FC236}">
                <a16:creationId xmlns:a16="http://schemas.microsoft.com/office/drawing/2014/main" id="{69A942E8-C442-B4C3-E49E-43110D88BDE3}"/>
              </a:ext>
            </a:extLst>
          </p:cNvPr>
          <p:cNvGrpSpPr>
            <a:grpSpLocks/>
          </p:cNvGrpSpPr>
          <p:nvPr/>
        </p:nvGrpSpPr>
        <p:grpSpPr bwMode="auto">
          <a:xfrm>
            <a:off x="1661648" y="4468643"/>
            <a:ext cx="2133600" cy="1914525"/>
            <a:chOff x="240" y="2877"/>
            <a:chExt cx="1344" cy="1206"/>
          </a:xfrm>
        </p:grpSpPr>
        <p:sp>
          <p:nvSpPr>
            <p:cNvPr id="27" name="Text Box 7">
              <a:extLst>
                <a:ext uri="{FF2B5EF4-FFF2-40B4-BE49-F238E27FC236}">
                  <a16:creationId xmlns:a16="http://schemas.microsoft.com/office/drawing/2014/main" id="{9C07FE25-222B-0F9E-53D3-7420F16B4A79}"/>
                </a:ext>
              </a:extLst>
            </p:cNvPr>
            <p:cNvSpPr txBox="1">
              <a:spLocks noChangeArrowheads="1"/>
            </p:cNvSpPr>
            <p:nvPr/>
          </p:nvSpPr>
          <p:spPr bwMode="auto">
            <a:xfrm>
              <a:off x="864" y="3078"/>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28" name="Text Box 8">
              <a:extLst>
                <a:ext uri="{FF2B5EF4-FFF2-40B4-BE49-F238E27FC236}">
                  <a16:creationId xmlns:a16="http://schemas.microsoft.com/office/drawing/2014/main" id="{0FBB5586-2AAE-54D9-C724-E2849B768563}"/>
                </a:ext>
              </a:extLst>
            </p:cNvPr>
            <p:cNvSpPr txBox="1">
              <a:spLocks noChangeArrowheads="1"/>
            </p:cNvSpPr>
            <p:nvPr/>
          </p:nvSpPr>
          <p:spPr bwMode="auto">
            <a:xfrm>
              <a:off x="240" y="3244"/>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b="1" dirty="0">
                  <a:latin typeface="Arial" charset="0"/>
                </a:rPr>
                <a:t> </a:t>
              </a:r>
              <a:endParaRPr lang="en-US" sz="1600" dirty="0">
                <a:latin typeface="Arial" charset="0"/>
              </a:endParaRPr>
            </a:p>
          </p:txBody>
        </p:sp>
        <p:sp>
          <p:nvSpPr>
            <p:cNvPr id="29" name="Text Box 9">
              <a:extLst>
                <a:ext uri="{FF2B5EF4-FFF2-40B4-BE49-F238E27FC236}">
                  <a16:creationId xmlns:a16="http://schemas.microsoft.com/office/drawing/2014/main" id="{0E8AFE9A-D815-39C1-61B3-052BAA546B86}"/>
                </a:ext>
              </a:extLst>
            </p:cNvPr>
            <p:cNvSpPr txBox="1">
              <a:spLocks noChangeArrowheads="1"/>
            </p:cNvSpPr>
            <p:nvPr/>
          </p:nvSpPr>
          <p:spPr bwMode="auto">
            <a:xfrm>
              <a:off x="864" y="326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0" rIns="0">
              <a:noAutofit/>
            </a:bodyPr>
            <a:lstStyle/>
            <a:p>
              <a:pPr algn="ctr">
                <a:spcBef>
                  <a:spcPct val="50000"/>
                </a:spcBef>
              </a:pPr>
              <a:r>
                <a:rPr lang="en-US" dirty="0">
                  <a:latin typeface="Consolas" panose="020B0609020204030204" pitchFamily="49" charset="0"/>
                  <a:cs typeface="Consolas" panose="020B0609020204030204" pitchFamily="49" charset="0"/>
                </a:rPr>
                <a:t>11110011</a:t>
              </a:r>
            </a:p>
          </p:txBody>
        </p:sp>
        <p:sp>
          <p:nvSpPr>
            <p:cNvPr id="30" name="Text Box 11">
              <a:extLst>
                <a:ext uri="{FF2B5EF4-FFF2-40B4-BE49-F238E27FC236}">
                  <a16:creationId xmlns:a16="http://schemas.microsoft.com/office/drawing/2014/main" id="{BF87E855-657C-2B0C-4C87-948C25F43D04}"/>
                </a:ext>
              </a:extLst>
            </p:cNvPr>
            <p:cNvSpPr txBox="1">
              <a:spLocks noChangeArrowheads="1"/>
            </p:cNvSpPr>
            <p:nvPr/>
          </p:nvSpPr>
          <p:spPr bwMode="auto">
            <a:xfrm>
              <a:off x="864" y="3462"/>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31" name="Text Box 12">
              <a:extLst>
                <a:ext uri="{FF2B5EF4-FFF2-40B4-BE49-F238E27FC236}">
                  <a16:creationId xmlns:a16="http://schemas.microsoft.com/office/drawing/2014/main" id="{360F8C1A-9F49-AE5B-8FBE-3B52E5876AD1}"/>
                </a:ext>
              </a:extLst>
            </p:cNvPr>
            <p:cNvSpPr txBox="1">
              <a:spLocks noChangeArrowheads="1"/>
            </p:cNvSpPr>
            <p:nvPr/>
          </p:nvSpPr>
          <p:spPr bwMode="auto">
            <a:xfrm>
              <a:off x="240" y="3462"/>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32" name="Text Box 13">
              <a:extLst>
                <a:ext uri="{FF2B5EF4-FFF2-40B4-BE49-F238E27FC236}">
                  <a16:creationId xmlns:a16="http://schemas.microsoft.com/office/drawing/2014/main" id="{11B47175-18B6-BEB5-7076-E830A61B2765}"/>
                </a:ext>
              </a:extLst>
            </p:cNvPr>
            <p:cNvSpPr txBox="1">
              <a:spLocks noChangeArrowheads="1"/>
            </p:cNvSpPr>
            <p:nvPr/>
          </p:nvSpPr>
          <p:spPr bwMode="auto">
            <a:xfrm>
              <a:off x="864" y="365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400" b="1" dirty="0">
                <a:latin typeface="Arial" charset="0"/>
              </a:endParaRPr>
            </a:p>
          </p:txBody>
        </p:sp>
        <p:sp>
          <p:nvSpPr>
            <p:cNvPr id="33" name="Text Box 14">
              <a:extLst>
                <a:ext uri="{FF2B5EF4-FFF2-40B4-BE49-F238E27FC236}">
                  <a16:creationId xmlns:a16="http://schemas.microsoft.com/office/drawing/2014/main" id="{3543B674-2E1B-7F6D-F9C5-8A60F13C43FF}"/>
                </a:ext>
              </a:extLst>
            </p:cNvPr>
            <p:cNvSpPr txBox="1">
              <a:spLocks noChangeArrowheads="1"/>
            </p:cNvSpPr>
            <p:nvPr/>
          </p:nvSpPr>
          <p:spPr bwMode="auto">
            <a:xfrm>
              <a:off x="864" y="2880"/>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34" name="Text Box 15">
              <a:extLst>
                <a:ext uri="{FF2B5EF4-FFF2-40B4-BE49-F238E27FC236}">
                  <a16:creationId xmlns:a16="http://schemas.microsoft.com/office/drawing/2014/main" id="{CE2D92F6-670B-07CC-7EB0-F9CC29A87A37}"/>
                </a:ext>
              </a:extLst>
            </p:cNvPr>
            <p:cNvSpPr txBox="1">
              <a:spLocks noChangeArrowheads="1"/>
            </p:cNvSpPr>
            <p:nvPr/>
          </p:nvSpPr>
          <p:spPr bwMode="auto">
            <a:xfrm>
              <a:off x="1392" y="3052"/>
              <a:ext cx="192"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a:spcBef>
                  <a:spcPct val="50000"/>
                </a:spcBef>
              </a:pPr>
              <a:endParaRPr lang="en-US" sz="1600" b="1" dirty="0">
                <a:latin typeface="Arial" charset="0"/>
              </a:endParaRPr>
            </a:p>
          </p:txBody>
        </p:sp>
        <p:sp>
          <p:nvSpPr>
            <p:cNvPr id="35" name="Text Box 16">
              <a:extLst>
                <a:ext uri="{FF2B5EF4-FFF2-40B4-BE49-F238E27FC236}">
                  <a16:creationId xmlns:a16="http://schemas.microsoft.com/office/drawing/2014/main" id="{4730597B-12FB-4434-23DA-F2F5C3C0FF2A}"/>
                </a:ext>
              </a:extLst>
            </p:cNvPr>
            <p:cNvSpPr txBox="1">
              <a:spLocks noChangeArrowheads="1"/>
            </p:cNvSpPr>
            <p:nvPr/>
          </p:nvSpPr>
          <p:spPr bwMode="auto">
            <a:xfrm>
              <a:off x="892" y="3891"/>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400" dirty="0">
                  <a:latin typeface="Arial" charset="0"/>
                </a:rPr>
                <a:t>state 1</a:t>
              </a:r>
            </a:p>
          </p:txBody>
        </p:sp>
        <p:sp>
          <p:nvSpPr>
            <p:cNvPr id="36" name="Text Box 17">
              <a:extLst>
                <a:ext uri="{FF2B5EF4-FFF2-40B4-BE49-F238E27FC236}">
                  <a16:creationId xmlns:a16="http://schemas.microsoft.com/office/drawing/2014/main" id="{2743A75C-C6CB-8F15-9ECC-C2BD8270BFB2}"/>
                </a:ext>
              </a:extLst>
            </p:cNvPr>
            <p:cNvSpPr txBox="1">
              <a:spLocks noChangeArrowheads="1"/>
            </p:cNvSpPr>
            <p:nvPr/>
          </p:nvSpPr>
          <p:spPr bwMode="auto">
            <a:xfrm>
              <a:off x="240" y="2877"/>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600" dirty="0">
                <a:latin typeface="Arial" charset="0"/>
              </a:endParaRPr>
            </a:p>
          </p:txBody>
        </p:sp>
        <p:sp>
          <p:nvSpPr>
            <p:cNvPr id="37" name="Text Box 18">
              <a:extLst>
                <a:ext uri="{FF2B5EF4-FFF2-40B4-BE49-F238E27FC236}">
                  <a16:creationId xmlns:a16="http://schemas.microsoft.com/office/drawing/2014/main" id="{197003C5-E973-763D-81F8-0C40D1E03C6B}"/>
                </a:ext>
              </a:extLst>
            </p:cNvPr>
            <p:cNvSpPr txBox="1">
              <a:spLocks noChangeArrowheads="1"/>
            </p:cNvSpPr>
            <p:nvPr/>
          </p:nvSpPr>
          <p:spPr bwMode="auto">
            <a:xfrm>
              <a:off x="240" y="3089"/>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600" dirty="0">
                <a:latin typeface="Arial" charset="0"/>
              </a:endParaRPr>
            </a:p>
          </p:txBody>
        </p:sp>
        <p:sp>
          <p:nvSpPr>
            <p:cNvPr id="38" name="Text Box 19">
              <a:extLst>
                <a:ext uri="{FF2B5EF4-FFF2-40B4-BE49-F238E27FC236}">
                  <a16:creationId xmlns:a16="http://schemas.microsoft.com/office/drawing/2014/main" id="{6502BE1B-3298-20DC-8EF5-FE791B856A0B}"/>
                </a:ext>
              </a:extLst>
            </p:cNvPr>
            <p:cNvSpPr txBox="1">
              <a:spLocks noChangeArrowheads="1"/>
            </p:cNvSpPr>
            <p:nvPr/>
          </p:nvSpPr>
          <p:spPr bwMode="auto">
            <a:xfrm>
              <a:off x="240" y="3436"/>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600" dirty="0">
                <a:latin typeface="Arial" charset="0"/>
              </a:endParaRPr>
            </a:p>
          </p:txBody>
        </p:sp>
        <p:sp>
          <p:nvSpPr>
            <p:cNvPr id="39" name="Text Box 21">
              <a:extLst>
                <a:ext uri="{FF2B5EF4-FFF2-40B4-BE49-F238E27FC236}">
                  <a16:creationId xmlns:a16="http://schemas.microsoft.com/office/drawing/2014/main" id="{1DD6E7B9-06BB-123B-CBFF-C886EC87A30E}"/>
                </a:ext>
              </a:extLst>
            </p:cNvPr>
            <p:cNvSpPr txBox="1">
              <a:spLocks noChangeArrowheads="1"/>
            </p:cNvSpPr>
            <p:nvPr/>
          </p:nvSpPr>
          <p:spPr bwMode="auto">
            <a:xfrm>
              <a:off x="246" y="3244"/>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b="1" dirty="0">
                  <a:latin typeface="Arial" charset="0"/>
                </a:rPr>
                <a:t> </a:t>
              </a:r>
              <a:r>
                <a:rPr lang="en-US" sz="1600" dirty="0">
                  <a:latin typeface="Consolas" charset="0"/>
                  <a:ea typeface="Consolas" charset="0"/>
                  <a:cs typeface="Consolas" charset="0"/>
                </a:rPr>
                <a:t>x</a:t>
              </a:r>
              <a:endParaRPr lang="en-US" sz="1400" dirty="0">
                <a:latin typeface="Consolas" charset="0"/>
                <a:ea typeface="Consolas" charset="0"/>
                <a:cs typeface="Consolas" charset="0"/>
              </a:endParaRPr>
            </a:p>
          </p:txBody>
        </p:sp>
      </p:grpSp>
      <p:grpSp>
        <p:nvGrpSpPr>
          <p:cNvPr id="40" name="Group 32">
            <a:extLst>
              <a:ext uri="{FF2B5EF4-FFF2-40B4-BE49-F238E27FC236}">
                <a16:creationId xmlns:a16="http://schemas.microsoft.com/office/drawing/2014/main" id="{9A7E0506-5108-FF0A-A03E-94BBF6B149E0}"/>
              </a:ext>
            </a:extLst>
          </p:cNvPr>
          <p:cNvGrpSpPr>
            <a:grpSpLocks/>
          </p:cNvGrpSpPr>
          <p:nvPr/>
        </p:nvGrpSpPr>
        <p:grpSpPr bwMode="auto">
          <a:xfrm>
            <a:off x="3382294" y="4468643"/>
            <a:ext cx="2025651" cy="1881188"/>
            <a:chOff x="3024" y="3120"/>
            <a:chExt cx="1276" cy="1185"/>
          </a:xfrm>
        </p:grpSpPr>
        <p:sp>
          <p:nvSpPr>
            <p:cNvPr id="41" name="Text Box 33">
              <a:extLst>
                <a:ext uri="{FF2B5EF4-FFF2-40B4-BE49-F238E27FC236}">
                  <a16:creationId xmlns:a16="http://schemas.microsoft.com/office/drawing/2014/main" id="{33756BD1-81ED-136C-39CF-DDD1772B37EB}"/>
                </a:ext>
              </a:extLst>
            </p:cNvPr>
            <p:cNvSpPr txBox="1">
              <a:spLocks noChangeArrowheads="1"/>
            </p:cNvSpPr>
            <p:nvPr/>
          </p:nvSpPr>
          <p:spPr bwMode="auto">
            <a:xfrm>
              <a:off x="3648" y="3318"/>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42" name="Text Box 34">
              <a:extLst>
                <a:ext uri="{FF2B5EF4-FFF2-40B4-BE49-F238E27FC236}">
                  <a16:creationId xmlns:a16="http://schemas.microsoft.com/office/drawing/2014/main" id="{E3BB9F8C-0128-D4B7-EE40-F5FED0C7E5BB}"/>
                </a:ext>
              </a:extLst>
            </p:cNvPr>
            <p:cNvSpPr txBox="1">
              <a:spLocks noChangeArrowheads="1"/>
            </p:cNvSpPr>
            <p:nvPr/>
          </p:nvSpPr>
          <p:spPr bwMode="auto">
            <a:xfrm>
              <a:off x="3648" y="3504"/>
              <a:ext cx="528" cy="201"/>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0" rIns="0">
              <a:noAutofit/>
            </a:bodyPr>
            <a:lstStyle/>
            <a:p>
              <a:pPr algn="ctr">
                <a:spcBef>
                  <a:spcPct val="50000"/>
                </a:spcBef>
              </a:pPr>
              <a:r>
                <a:rPr lang="en-US" dirty="0">
                  <a:latin typeface="Consolas" panose="020B0609020204030204" pitchFamily="49" charset="0"/>
                  <a:cs typeface="Consolas" panose="020B0609020204030204" pitchFamily="49" charset="0"/>
                </a:rPr>
                <a:t>00011001</a:t>
              </a:r>
            </a:p>
          </p:txBody>
        </p:sp>
        <p:sp>
          <p:nvSpPr>
            <p:cNvPr id="43" name="Text Box 35">
              <a:extLst>
                <a:ext uri="{FF2B5EF4-FFF2-40B4-BE49-F238E27FC236}">
                  <a16:creationId xmlns:a16="http://schemas.microsoft.com/office/drawing/2014/main" id="{F66CC4CB-1D24-BFE8-AD7D-714C45CDC25D}"/>
                </a:ext>
              </a:extLst>
            </p:cNvPr>
            <p:cNvSpPr txBox="1">
              <a:spLocks noChangeArrowheads="1"/>
            </p:cNvSpPr>
            <p:nvPr/>
          </p:nvSpPr>
          <p:spPr bwMode="auto">
            <a:xfrm>
              <a:off x="3648" y="3702"/>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44" name="Text Box 36">
              <a:extLst>
                <a:ext uri="{FF2B5EF4-FFF2-40B4-BE49-F238E27FC236}">
                  <a16:creationId xmlns:a16="http://schemas.microsoft.com/office/drawing/2014/main" id="{5E1F6141-C213-D412-BC82-862F62F4729E}"/>
                </a:ext>
              </a:extLst>
            </p:cNvPr>
            <p:cNvSpPr txBox="1">
              <a:spLocks noChangeArrowheads="1"/>
            </p:cNvSpPr>
            <p:nvPr/>
          </p:nvSpPr>
          <p:spPr bwMode="auto">
            <a:xfrm>
              <a:off x="3648" y="389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45" name="Text Box 37">
              <a:extLst>
                <a:ext uri="{FF2B5EF4-FFF2-40B4-BE49-F238E27FC236}">
                  <a16:creationId xmlns:a16="http://schemas.microsoft.com/office/drawing/2014/main" id="{AE8AB8E9-C725-ECC2-5B3E-70ABA576991D}"/>
                </a:ext>
              </a:extLst>
            </p:cNvPr>
            <p:cNvSpPr txBox="1">
              <a:spLocks noChangeArrowheads="1"/>
            </p:cNvSpPr>
            <p:nvPr/>
          </p:nvSpPr>
          <p:spPr bwMode="auto">
            <a:xfrm>
              <a:off x="3648" y="3120"/>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46" name="Text Box 38">
              <a:extLst>
                <a:ext uri="{FF2B5EF4-FFF2-40B4-BE49-F238E27FC236}">
                  <a16:creationId xmlns:a16="http://schemas.microsoft.com/office/drawing/2014/main" id="{BEF6B283-9B90-D146-83A1-2E4333987073}"/>
                </a:ext>
              </a:extLst>
            </p:cNvPr>
            <p:cNvSpPr txBox="1">
              <a:spLocks noChangeArrowheads="1"/>
            </p:cNvSpPr>
            <p:nvPr/>
          </p:nvSpPr>
          <p:spPr bwMode="auto">
            <a:xfrm>
              <a:off x="3676" y="4113"/>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400" dirty="0">
                  <a:latin typeface="Arial" charset="0"/>
                </a:rPr>
                <a:t>state 2</a:t>
              </a:r>
            </a:p>
          </p:txBody>
        </p:sp>
        <p:sp>
          <p:nvSpPr>
            <p:cNvPr id="47" name="Text Box 39">
              <a:extLst>
                <a:ext uri="{FF2B5EF4-FFF2-40B4-BE49-F238E27FC236}">
                  <a16:creationId xmlns:a16="http://schemas.microsoft.com/office/drawing/2014/main" id="{2B48E1EE-7D3E-26F3-CB60-FD9D3035D13A}"/>
                </a:ext>
              </a:extLst>
            </p:cNvPr>
            <p:cNvSpPr txBox="1">
              <a:spLocks noChangeArrowheads="1"/>
            </p:cNvSpPr>
            <p:nvPr/>
          </p:nvSpPr>
          <p:spPr bwMode="auto">
            <a:xfrm>
              <a:off x="3024" y="3484"/>
              <a:ext cx="624" cy="194"/>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400" dirty="0">
                  <a:latin typeface="Consolas" charset="0"/>
                  <a:ea typeface="Consolas" charset="0"/>
                  <a:cs typeface="Consolas" charset="0"/>
                </a:rPr>
                <a:t>x</a:t>
              </a:r>
            </a:p>
          </p:txBody>
        </p:sp>
      </p:grpSp>
      <p:grpSp>
        <p:nvGrpSpPr>
          <p:cNvPr id="48" name="Group 47">
            <a:extLst>
              <a:ext uri="{FF2B5EF4-FFF2-40B4-BE49-F238E27FC236}">
                <a16:creationId xmlns:a16="http://schemas.microsoft.com/office/drawing/2014/main" id="{B43BD1DD-0D31-B8C0-CF26-9D348635C1AC}"/>
              </a:ext>
            </a:extLst>
          </p:cNvPr>
          <p:cNvGrpSpPr/>
          <p:nvPr/>
        </p:nvGrpSpPr>
        <p:grpSpPr>
          <a:xfrm>
            <a:off x="-262141" y="4162501"/>
            <a:ext cx="2165350" cy="2220667"/>
            <a:chOff x="273050" y="4426732"/>
            <a:chExt cx="2165350" cy="2220667"/>
          </a:xfrm>
        </p:grpSpPr>
        <p:grpSp>
          <p:nvGrpSpPr>
            <p:cNvPr id="49" name="Group 6">
              <a:extLst>
                <a:ext uri="{FF2B5EF4-FFF2-40B4-BE49-F238E27FC236}">
                  <a16:creationId xmlns:a16="http://schemas.microsoft.com/office/drawing/2014/main" id="{278CDE6F-0C64-8B84-EF11-D3BF876D8315}"/>
                </a:ext>
              </a:extLst>
            </p:cNvPr>
            <p:cNvGrpSpPr>
              <a:grpSpLocks/>
            </p:cNvGrpSpPr>
            <p:nvPr/>
          </p:nvGrpSpPr>
          <p:grpSpPr bwMode="auto">
            <a:xfrm>
              <a:off x="273050" y="4732874"/>
              <a:ext cx="2165350" cy="1914525"/>
              <a:chOff x="220" y="2877"/>
              <a:chExt cx="1364" cy="1206"/>
            </a:xfrm>
          </p:grpSpPr>
          <p:sp>
            <p:nvSpPr>
              <p:cNvPr id="1029120" name="Text Box 7">
                <a:extLst>
                  <a:ext uri="{FF2B5EF4-FFF2-40B4-BE49-F238E27FC236}">
                    <a16:creationId xmlns:a16="http://schemas.microsoft.com/office/drawing/2014/main" id="{5442F4A4-83C4-69C6-E98E-048AF76D8EDE}"/>
                  </a:ext>
                </a:extLst>
              </p:cNvPr>
              <p:cNvSpPr txBox="1">
                <a:spLocks noChangeArrowheads="1"/>
              </p:cNvSpPr>
              <p:nvPr/>
            </p:nvSpPr>
            <p:spPr bwMode="auto">
              <a:xfrm>
                <a:off x="864" y="3078"/>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1029121" name="Text Box 9">
                <a:extLst>
                  <a:ext uri="{FF2B5EF4-FFF2-40B4-BE49-F238E27FC236}">
                    <a16:creationId xmlns:a16="http://schemas.microsoft.com/office/drawing/2014/main" id="{0DD3F8A2-EE3D-963F-B481-9DA838455B30}"/>
                  </a:ext>
                </a:extLst>
              </p:cNvPr>
              <p:cNvSpPr txBox="1">
                <a:spLocks noChangeArrowheads="1"/>
              </p:cNvSpPr>
              <p:nvPr/>
            </p:nvSpPr>
            <p:spPr bwMode="auto">
              <a:xfrm>
                <a:off x="864" y="326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36000" rIns="36000">
                <a:noAutofit/>
              </a:bodyPr>
              <a:lstStyle/>
              <a:p>
                <a:pPr algn="r">
                  <a:spcBef>
                    <a:spcPct val="50000"/>
                  </a:spcBef>
                </a:pPr>
                <a:r>
                  <a:rPr lang="en-US" dirty="0">
                    <a:latin typeface="Consolas" panose="020B0609020204030204" pitchFamily="49" charset="0"/>
                    <a:cs typeface="Consolas" panose="020B0609020204030204" pitchFamily="49" charset="0"/>
                  </a:rPr>
                  <a:t> 00000000</a:t>
                </a:r>
                <a:endParaRPr lang="en-US" sz="1400" dirty="0">
                  <a:latin typeface="Consolas" panose="020B0609020204030204" pitchFamily="49" charset="0"/>
                  <a:cs typeface="Consolas" panose="020B0609020204030204" pitchFamily="49" charset="0"/>
                </a:endParaRPr>
              </a:p>
            </p:txBody>
          </p:sp>
          <p:sp>
            <p:nvSpPr>
              <p:cNvPr id="1029124" name="Text Box 11">
                <a:extLst>
                  <a:ext uri="{FF2B5EF4-FFF2-40B4-BE49-F238E27FC236}">
                    <a16:creationId xmlns:a16="http://schemas.microsoft.com/office/drawing/2014/main" id="{072E1949-378B-8D8F-F3B9-1712C92C683E}"/>
                  </a:ext>
                </a:extLst>
              </p:cNvPr>
              <p:cNvSpPr txBox="1">
                <a:spLocks noChangeArrowheads="1"/>
              </p:cNvSpPr>
              <p:nvPr/>
            </p:nvSpPr>
            <p:spPr bwMode="auto">
              <a:xfrm>
                <a:off x="864" y="3462"/>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400" dirty="0">
                  <a:latin typeface="Arial" charset="0"/>
                </a:endParaRPr>
              </a:p>
            </p:txBody>
          </p:sp>
          <p:sp>
            <p:nvSpPr>
              <p:cNvPr id="1029125" name="Text Box 12">
                <a:extLst>
                  <a:ext uri="{FF2B5EF4-FFF2-40B4-BE49-F238E27FC236}">
                    <a16:creationId xmlns:a16="http://schemas.microsoft.com/office/drawing/2014/main" id="{636CBD46-058B-FE91-57B6-5C4E36EBEC87}"/>
                  </a:ext>
                </a:extLst>
              </p:cNvPr>
              <p:cNvSpPr txBox="1">
                <a:spLocks noChangeArrowheads="1"/>
              </p:cNvSpPr>
              <p:nvPr/>
            </p:nvSpPr>
            <p:spPr bwMode="auto">
              <a:xfrm>
                <a:off x="240" y="3462"/>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1029130" name="Text Box 13">
                <a:extLst>
                  <a:ext uri="{FF2B5EF4-FFF2-40B4-BE49-F238E27FC236}">
                    <a16:creationId xmlns:a16="http://schemas.microsoft.com/office/drawing/2014/main" id="{2A05FE3F-82D6-16B6-31E0-3BC9B6E3DE03}"/>
                  </a:ext>
                </a:extLst>
              </p:cNvPr>
              <p:cNvSpPr txBox="1">
                <a:spLocks noChangeArrowheads="1"/>
              </p:cNvSpPr>
              <p:nvPr/>
            </p:nvSpPr>
            <p:spPr bwMode="auto">
              <a:xfrm>
                <a:off x="864" y="365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400" b="1" dirty="0">
                  <a:latin typeface="Arial" charset="0"/>
                </a:endParaRPr>
              </a:p>
            </p:txBody>
          </p:sp>
          <p:sp>
            <p:nvSpPr>
              <p:cNvPr id="1029140" name="Text Box 14">
                <a:extLst>
                  <a:ext uri="{FF2B5EF4-FFF2-40B4-BE49-F238E27FC236}">
                    <a16:creationId xmlns:a16="http://schemas.microsoft.com/office/drawing/2014/main" id="{63D5099C-E598-1135-571B-AB6B7A1FE408}"/>
                  </a:ext>
                </a:extLst>
              </p:cNvPr>
              <p:cNvSpPr txBox="1">
                <a:spLocks noChangeArrowheads="1"/>
              </p:cNvSpPr>
              <p:nvPr/>
            </p:nvSpPr>
            <p:spPr bwMode="auto">
              <a:xfrm>
                <a:off x="864" y="2880"/>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1029142" name="Text Box 15">
                <a:extLst>
                  <a:ext uri="{FF2B5EF4-FFF2-40B4-BE49-F238E27FC236}">
                    <a16:creationId xmlns:a16="http://schemas.microsoft.com/office/drawing/2014/main" id="{6F4D78FE-75CC-985E-4FF6-B71B282393EB}"/>
                  </a:ext>
                </a:extLst>
              </p:cNvPr>
              <p:cNvSpPr txBox="1">
                <a:spLocks noChangeArrowheads="1"/>
              </p:cNvSpPr>
              <p:nvPr/>
            </p:nvSpPr>
            <p:spPr bwMode="auto">
              <a:xfrm>
                <a:off x="1392" y="3052"/>
                <a:ext cx="192"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a:spcBef>
                    <a:spcPct val="50000"/>
                  </a:spcBef>
                </a:pPr>
                <a:endParaRPr lang="en-US" sz="1600" b="1" dirty="0">
                  <a:latin typeface="Arial" charset="0"/>
                </a:endParaRPr>
              </a:p>
            </p:txBody>
          </p:sp>
          <p:sp>
            <p:nvSpPr>
              <p:cNvPr id="1029143" name="Text Box 16">
                <a:extLst>
                  <a:ext uri="{FF2B5EF4-FFF2-40B4-BE49-F238E27FC236}">
                    <a16:creationId xmlns:a16="http://schemas.microsoft.com/office/drawing/2014/main" id="{505F78C1-0C5F-5197-DDEA-26855282BB1E}"/>
                  </a:ext>
                </a:extLst>
              </p:cNvPr>
              <p:cNvSpPr txBox="1">
                <a:spLocks noChangeArrowheads="1"/>
              </p:cNvSpPr>
              <p:nvPr/>
            </p:nvSpPr>
            <p:spPr bwMode="auto">
              <a:xfrm>
                <a:off x="892" y="3891"/>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400" dirty="0">
                    <a:latin typeface="Arial" charset="0"/>
                  </a:rPr>
                  <a:t>state 0</a:t>
                </a:r>
              </a:p>
            </p:txBody>
          </p:sp>
          <p:sp>
            <p:nvSpPr>
              <p:cNvPr id="1029144" name="Text Box 17">
                <a:extLst>
                  <a:ext uri="{FF2B5EF4-FFF2-40B4-BE49-F238E27FC236}">
                    <a16:creationId xmlns:a16="http://schemas.microsoft.com/office/drawing/2014/main" id="{BD945A3D-D0E6-59A6-0902-419EA902889A}"/>
                  </a:ext>
                </a:extLst>
              </p:cNvPr>
              <p:cNvSpPr txBox="1">
                <a:spLocks noChangeArrowheads="1"/>
              </p:cNvSpPr>
              <p:nvPr/>
            </p:nvSpPr>
            <p:spPr bwMode="auto">
              <a:xfrm>
                <a:off x="240" y="2877"/>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600" dirty="0">
                  <a:latin typeface="Arial" charset="0"/>
                </a:endParaRPr>
              </a:p>
            </p:txBody>
          </p:sp>
          <p:sp>
            <p:nvSpPr>
              <p:cNvPr id="1029145" name="Text Box 18">
                <a:extLst>
                  <a:ext uri="{FF2B5EF4-FFF2-40B4-BE49-F238E27FC236}">
                    <a16:creationId xmlns:a16="http://schemas.microsoft.com/office/drawing/2014/main" id="{27FF9007-5A7D-6472-36B6-9E1382EA2409}"/>
                  </a:ext>
                </a:extLst>
              </p:cNvPr>
              <p:cNvSpPr txBox="1">
                <a:spLocks noChangeArrowheads="1"/>
              </p:cNvSpPr>
              <p:nvPr/>
            </p:nvSpPr>
            <p:spPr bwMode="auto">
              <a:xfrm>
                <a:off x="240" y="3089"/>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600" dirty="0">
                  <a:latin typeface="Arial" charset="0"/>
                </a:endParaRPr>
              </a:p>
            </p:txBody>
          </p:sp>
          <p:sp>
            <p:nvSpPr>
              <p:cNvPr id="1029146" name="Text Box 20">
                <a:extLst>
                  <a:ext uri="{FF2B5EF4-FFF2-40B4-BE49-F238E27FC236}">
                    <a16:creationId xmlns:a16="http://schemas.microsoft.com/office/drawing/2014/main" id="{2C392B85-CF71-55CC-C68B-7585A611A9DC}"/>
                  </a:ext>
                </a:extLst>
              </p:cNvPr>
              <p:cNvSpPr txBox="1">
                <a:spLocks noChangeArrowheads="1"/>
              </p:cNvSpPr>
              <p:nvPr/>
            </p:nvSpPr>
            <p:spPr bwMode="auto">
              <a:xfrm>
                <a:off x="220" y="3575"/>
                <a:ext cx="624" cy="25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rtl="0" eaLnBrk="0" fontAlgn="base" hangingPunct="0">
                  <a:spcBef>
                    <a:spcPct val="50000"/>
                  </a:spcBef>
                  <a:spcAft>
                    <a:spcPct val="0"/>
                  </a:spcAft>
                </a:pPr>
                <a:r>
                  <a:rPr lang="en-US" sz="2000" dirty="0">
                    <a:latin typeface="Arial" charset="0"/>
                  </a:rPr>
                  <a:t>…</a:t>
                </a:r>
              </a:p>
            </p:txBody>
          </p:sp>
          <p:sp>
            <p:nvSpPr>
              <p:cNvPr id="1029147" name="Text Box 21">
                <a:extLst>
                  <a:ext uri="{FF2B5EF4-FFF2-40B4-BE49-F238E27FC236}">
                    <a16:creationId xmlns:a16="http://schemas.microsoft.com/office/drawing/2014/main" id="{166E2884-EBCC-921B-2C40-3A692C0E096D}"/>
                  </a:ext>
                </a:extLst>
              </p:cNvPr>
              <p:cNvSpPr txBox="1">
                <a:spLocks noChangeArrowheads="1"/>
              </p:cNvSpPr>
              <p:nvPr/>
            </p:nvSpPr>
            <p:spPr bwMode="auto">
              <a:xfrm>
                <a:off x="220" y="3244"/>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b="1" dirty="0">
                    <a:latin typeface="Arial" charset="0"/>
                  </a:rPr>
                  <a:t> </a:t>
                </a:r>
                <a:r>
                  <a:rPr lang="en-US" sz="1600" dirty="0">
                    <a:latin typeface="Consolas" charset="0"/>
                    <a:ea typeface="Consolas" charset="0"/>
                    <a:cs typeface="Consolas" charset="0"/>
                  </a:rPr>
                  <a:t>x</a:t>
                </a:r>
              </a:p>
            </p:txBody>
          </p:sp>
        </p:grpSp>
        <p:sp>
          <p:nvSpPr>
            <p:cNvPr id="62" name="Rectangle 4">
              <a:extLst>
                <a:ext uri="{FF2B5EF4-FFF2-40B4-BE49-F238E27FC236}">
                  <a16:creationId xmlns:a16="http://schemas.microsoft.com/office/drawing/2014/main" id="{30E02929-8C9C-CB4D-2AF4-C747839CB779}"/>
                </a:ext>
              </a:extLst>
            </p:cNvPr>
            <p:cNvSpPr>
              <a:spLocks noChangeArrowheads="1"/>
            </p:cNvSpPr>
            <p:nvPr/>
          </p:nvSpPr>
          <p:spPr bwMode="auto">
            <a:xfrm>
              <a:off x="1314451" y="4426732"/>
              <a:ext cx="875752" cy="381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342900" indent="-342900" algn="just">
                <a:spcBef>
                  <a:spcPct val="15000"/>
                </a:spcBef>
                <a:buClr>
                  <a:srgbClr val="006600"/>
                </a:buClr>
                <a:buSzPct val="85000"/>
                <a:buFont typeface="Wingdings" charset="0"/>
                <a:buNone/>
              </a:pPr>
              <a:r>
                <a:rPr lang="en-US" sz="1400" dirty="0">
                  <a:latin typeface="Times New Roman" charset="0"/>
                  <a:ea typeface="Times New Roman" charset="0"/>
                  <a:cs typeface="Times New Roman" charset="0"/>
                </a:rPr>
                <a:t>Memory</a:t>
              </a:r>
              <a:endParaRPr lang="en-US" sz="900" dirty="0">
                <a:latin typeface="Times New Roman" charset="0"/>
                <a:ea typeface="Times New Roman" charset="0"/>
                <a:cs typeface="Times New Roman" charset="0"/>
              </a:endParaRPr>
            </a:p>
          </p:txBody>
        </p:sp>
      </p:grpSp>
      <p:sp>
        <p:nvSpPr>
          <p:cNvPr id="1029148" name="Text Box 20">
            <a:extLst>
              <a:ext uri="{FF2B5EF4-FFF2-40B4-BE49-F238E27FC236}">
                <a16:creationId xmlns:a16="http://schemas.microsoft.com/office/drawing/2014/main" id="{BD955677-6665-45EC-E00F-A9403220A987}"/>
              </a:ext>
            </a:extLst>
          </p:cNvPr>
          <p:cNvSpPr txBox="1">
            <a:spLocks noChangeArrowheads="1"/>
          </p:cNvSpPr>
          <p:nvPr/>
        </p:nvSpPr>
        <p:spPr bwMode="auto">
          <a:xfrm>
            <a:off x="1671173" y="5564018"/>
            <a:ext cx="990600" cy="400050"/>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rtl="0" eaLnBrk="0" fontAlgn="base" hangingPunct="0">
              <a:spcBef>
                <a:spcPct val="50000"/>
              </a:spcBef>
              <a:spcAft>
                <a:spcPct val="0"/>
              </a:spcAft>
            </a:pPr>
            <a:r>
              <a:rPr lang="en-US" sz="2000" dirty="0">
                <a:latin typeface="Arial" charset="0"/>
              </a:rPr>
              <a:t>…</a:t>
            </a:r>
          </a:p>
        </p:txBody>
      </p:sp>
      <p:sp>
        <p:nvSpPr>
          <p:cNvPr id="1029149" name="Text Box 20">
            <a:extLst>
              <a:ext uri="{FF2B5EF4-FFF2-40B4-BE49-F238E27FC236}">
                <a16:creationId xmlns:a16="http://schemas.microsoft.com/office/drawing/2014/main" id="{F64CF4BC-7D04-3C5D-32FE-935D82913814}"/>
              </a:ext>
            </a:extLst>
          </p:cNvPr>
          <p:cNvSpPr txBox="1">
            <a:spLocks noChangeArrowheads="1"/>
          </p:cNvSpPr>
          <p:nvPr/>
        </p:nvSpPr>
        <p:spPr bwMode="auto">
          <a:xfrm>
            <a:off x="3419782" y="5552455"/>
            <a:ext cx="990600" cy="400050"/>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rtl="0" eaLnBrk="0" fontAlgn="base" hangingPunct="0">
              <a:spcBef>
                <a:spcPct val="50000"/>
              </a:spcBef>
              <a:spcAft>
                <a:spcPct val="0"/>
              </a:spcAft>
            </a:pPr>
            <a:r>
              <a:rPr lang="en-US" sz="2000" dirty="0">
                <a:latin typeface="Arial" charset="0"/>
              </a:rPr>
              <a:t>…</a:t>
            </a:r>
          </a:p>
        </p:txBody>
      </p:sp>
      <p:sp>
        <p:nvSpPr>
          <p:cNvPr id="1029150" name="Text Box 20">
            <a:extLst>
              <a:ext uri="{FF2B5EF4-FFF2-40B4-BE49-F238E27FC236}">
                <a16:creationId xmlns:a16="http://schemas.microsoft.com/office/drawing/2014/main" id="{E9A794E1-F4D5-0F6A-AC4A-7270359B9AC6}"/>
              </a:ext>
            </a:extLst>
          </p:cNvPr>
          <p:cNvSpPr txBox="1">
            <a:spLocks noChangeArrowheads="1"/>
          </p:cNvSpPr>
          <p:nvPr/>
        </p:nvSpPr>
        <p:spPr bwMode="auto">
          <a:xfrm>
            <a:off x="5093112" y="5599773"/>
            <a:ext cx="990600" cy="400050"/>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rtl="0" eaLnBrk="0" fontAlgn="base" hangingPunct="0">
              <a:spcBef>
                <a:spcPct val="50000"/>
              </a:spcBef>
              <a:spcAft>
                <a:spcPct val="0"/>
              </a:spcAft>
            </a:pPr>
            <a:r>
              <a:rPr lang="en-US" sz="2000" dirty="0">
                <a:latin typeface="Arial" charset="0"/>
              </a:rPr>
              <a:t>…</a:t>
            </a:r>
          </a:p>
        </p:txBody>
      </p:sp>
      <p:sp>
        <p:nvSpPr>
          <p:cNvPr id="1029151" name="Text Box 20">
            <a:extLst>
              <a:ext uri="{FF2B5EF4-FFF2-40B4-BE49-F238E27FC236}">
                <a16:creationId xmlns:a16="http://schemas.microsoft.com/office/drawing/2014/main" id="{E38A552D-9CCD-1736-C2AD-F07D339EF981}"/>
              </a:ext>
            </a:extLst>
          </p:cNvPr>
          <p:cNvSpPr txBox="1">
            <a:spLocks noChangeArrowheads="1"/>
          </p:cNvSpPr>
          <p:nvPr/>
        </p:nvSpPr>
        <p:spPr bwMode="auto">
          <a:xfrm>
            <a:off x="6818672" y="5589419"/>
            <a:ext cx="990600" cy="400050"/>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rtl="0" eaLnBrk="0" fontAlgn="base" hangingPunct="0">
              <a:spcBef>
                <a:spcPct val="50000"/>
              </a:spcBef>
              <a:spcAft>
                <a:spcPct val="0"/>
              </a:spcAft>
            </a:pPr>
            <a:r>
              <a:rPr lang="en-US" sz="2000" dirty="0">
                <a:latin typeface="Arial" charset="0"/>
              </a:rPr>
              <a:t>…</a:t>
            </a:r>
          </a:p>
        </p:txBody>
      </p:sp>
    </p:spTree>
    <p:extLst>
      <p:ext uri="{BB962C8B-B14F-4D97-AF65-F5344CB8AC3E}">
        <p14:creationId xmlns:p14="http://schemas.microsoft.com/office/powerpoint/2010/main" val="41063935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33218" name="Rectangle 2"/>
          <p:cNvSpPr>
            <a:spLocks noGrp="1" noChangeArrowheads="1"/>
          </p:cNvSpPr>
          <p:nvPr>
            <p:ph type="title"/>
          </p:nvPr>
        </p:nvSpPr>
        <p:spPr/>
        <p:txBody>
          <a:bodyPr/>
          <a:lstStyle/>
          <a:p>
            <a:r>
              <a:rPr lang="en-US" dirty="0"/>
              <a:t>Variable declaration</a:t>
            </a:r>
          </a:p>
        </p:txBody>
      </p:sp>
      <p:sp>
        <p:nvSpPr>
          <p:cNvPr id="1033227" name="Rectangle 11"/>
          <p:cNvSpPr>
            <a:spLocks noGrp="1" noChangeArrowheads="1"/>
          </p:cNvSpPr>
          <p:nvPr>
            <p:ph type="body" idx="1"/>
          </p:nvPr>
        </p:nvSpPr>
        <p:spPr>
          <a:xfrm>
            <a:off x="558120" y="3699357"/>
            <a:ext cx="6833280" cy="1492076"/>
          </a:xfrm>
          <a:noFill/>
          <a:ln/>
        </p:spPr>
        <p:txBody>
          <a:bodyPr/>
          <a:lstStyle/>
          <a:p>
            <a:pPr>
              <a:lnSpc>
                <a:spcPct val="90000"/>
              </a:lnSpc>
              <a:spcBef>
                <a:spcPct val="75000"/>
              </a:spcBef>
              <a:buClr>
                <a:schemeClr val="tx1"/>
              </a:buClr>
              <a:buSzPct val="100000"/>
              <a:buFont typeface="Arial"/>
              <a:buChar char="•"/>
            </a:pPr>
            <a:r>
              <a:rPr lang="en-US" dirty="0">
                <a:solidFill>
                  <a:schemeClr val="tx1"/>
                </a:solidFill>
              </a:rPr>
              <a:t>Variables are declared (typed and and named) by the programmer, </a:t>
            </a:r>
            <a:br>
              <a:rPr lang="en-US" dirty="0">
                <a:solidFill>
                  <a:schemeClr val="tx1"/>
                </a:solidFill>
              </a:rPr>
            </a:br>
            <a:r>
              <a:rPr lang="en-US" dirty="0">
                <a:solidFill>
                  <a:schemeClr val="tx1"/>
                </a:solidFill>
              </a:rPr>
              <a:t>anywhere in the program, as needed</a:t>
            </a:r>
          </a:p>
          <a:p>
            <a:pPr>
              <a:lnSpc>
                <a:spcPct val="90000"/>
              </a:lnSpc>
              <a:spcBef>
                <a:spcPct val="75000"/>
              </a:spcBef>
              <a:buClr>
                <a:schemeClr val="tx1"/>
              </a:buClr>
              <a:buSzPct val="100000"/>
              <a:buFont typeface="Arial"/>
              <a:buChar char="•"/>
            </a:pPr>
            <a:r>
              <a:rPr lang="en-US" dirty="0">
                <a:solidFill>
                  <a:schemeClr val="tx1"/>
                </a:solidFill>
              </a:rPr>
              <a:t>Can only hold data of the declared type.</a:t>
            </a:r>
          </a:p>
        </p:txBody>
      </p:sp>
      <p:grpSp>
        <p:nvGrpSpPr>
          <p:cNvPr id="4" name="Group 3">
            <a:extLst>
              <a:ext uri="{FF2B5EF4-FFF2-40B4-BE49-F238E27FC236}">
                <a16:creationId xmlns:a16="http://schemas.microsoft.com/office/drawing/2014/main" id="{D5B935C1-2761-5B4A-87F2-AD5C5D647B0A}"/>
              </a:ext>
            </a:extLst>
          </p:cNvPr>
          <p:cNvGrpSpPr/>
          <p:nvPr/>
        </p:nvGrpSpPr>
        <p:grpSpPr>
          <a:xfrm>
            <a:off x="2825931" y="947158"/>
            <a:ext cx="3109687" cy="2162805"/>
            <a:chOff x="2455371" y="946859"/>
            <a:chExt cx="3109687" cy="2162805"/>
          </a:xfrm>
        </p:grpSpPr>
        <p:sp>
          <p:nvSpPr>
            <p:cNvPr id="1033220" name="Rectangle 4"/>
            <p:cNvSpPr>
              <a:spLocks noChangeArrowheads="1"/>
            </p:cNvSpPr>
            <p:nvPr/>
          </p:nvSpPr>
          <p:spPr bwMode="auto">
            <a:xfrm>
              <a:off x="2551237" y="2080738"/>
              <a:ext cx="3013821" cy="397290"/>
            </a:xfrm>
            <a:prstGeom prst="rect">
              <a:avLst/>
            </a:prstGeom>
            <a:solidFill>
              <a:schemeClr val="bg1">
                <a:lumMod val="95000"/>
              </a:schemeClr>
            </a:solidFill>
            <a:ln w="9525">
              <a:solidFill>
                <a:srgbClr val="293973"/>
              </a:solidFill>
              <a:miter lim="800000"/>
              <a:headEnd/>
              <a:tailEnd/>
            </a:ln>
            <a:effectLst>
              <a:outerShdw blurRad="50800" dist="38100" dir="2700000" algn="tl" rotWithShape="0">
                <a:prstClr val="black">
                  <a:alpha val="40000"/>
                </a:prstClr>
              </a:outerShdw>
            </a:effectLst>
          </p:spPr>
          <p:txBody>
            <a:bodyPr lIns="237600" tIns="226800" rIns="165600" bIns="262800" anchor="ctr"/>
            <a:lstStyle/>
            <a:p>
              <a:pPr marL="342900" indent="-342900">
                <a:spcBef>
                  <a:spcPct val="20000"/>
                </a:spcBef>
                <a:spcAft>
                  <a:spcPct val="20000"/>
                </a:spcAft>
                <a:buClr>
                  <a:srgbClr val="006600"/>
                </a:buClr>
                <a:buSzPct val="100000"/>
                <a:buFont typeface="Wingdings" charset="0"/>
                <a:buNone/>
              </a:pPr>
              <a:r>
                <a:rPr lang="en-US" sz="1600" i="1" dirty="0">
                  <a:latin typeface="Times New Roman"/>
                  <a:cs typeface="Times New Roman"/>
                </a:rPr>
                <a:t>type</a:t>
              </a:r>
              <a:r>
                <a:rPr lang="en-US" dirty="0">
                  <a:latin typeface="Courier"/>
                  <a:cs typeface="Courier"/>
                </a:rPr>
                <a:t> </a:t>
              </a:r>
              <a:r>
                <a:rPr lang="en-US" sz="1600" i="1" dirty="0">
                  <a:latin typeface="Times New Roman"/>
                  <a:cs typeface="Times New Roman"/>
                </a:rPr>
                <a:t>varName1</a:t>
              </a:r>
              <a:r>
                <a:rPr lang="en-US" dirty="0">
                  <a:latin typeface="Courier"/>
                  <a:cs typeface="Courier"/>
                </a:rPr>
                <a:t>, </a:t>
              </a:r>
              <a:r>
                <a:rPr lang="en-US" sz="1600" i="1" dirty="0">
                  <a:latin typeface="Times New Roman"/>
                  <a:cs typeface="Times New Roman"/>
                </a:rPr>
                <a:t>varName2</a:t>
              </a:r>
              <a:r>
                <a:rPr lang="en-US" dirty="0">
                  <a:latin typeface="Times New Roman" panose="02020603050405020304" pitchFamily="18" charset="0"/>
                  <a:cs typeface="Times New Roman" panose="02020603050405020304" pitchFamily="18" charset="0"/>
                </a:rPr>
                <a:t> ... </a:t>
              </a:r>
              <a:r>
                <a:rPr lang="en-US" dirty="0">
                  <a:latin typeface="Courier"/>
                  <a:cs typeface="Courier"/>
                </a:rPr>
                <a:t>;</a:t>
              </a:r>
            </a:p>
          </p:txBody>
        </p:sp>
        <p:grpSp>
          <p:nvGrpSpPr>
            <p:cNvPr id="5" name="Group 4"/>
            <p:cNvGrpSpPr/>
            <p:nvPr/>
          </p:nvGrpSpPr>
          <p:grpSpPr>
            <a:xfrm>
              <a:off x="2455371" y="946859"/>
              <a:ext cx="3109687" cy="805228"/>
              <a:chOff x="-688258" y="947371"/>
              <a:chExt cx="3109687" cy="805228"/>
            </a:xfrm>
          </p:grpSpPr>
          <p:sp>
            <p:nvSpPr>
              <p:cNvPr id="1033223" name="Rectangle 7"/>
              <p:cNvSpPr>
                <a:spLocks noChangeArrowheads="1"/>
              </p:cNvSpPr>
              <p:nvPr/>
            </p:nvSpPr>
            <p:spPr bwMode="auto">
              <a:xfrm>
                <a:off x="-610540" y="1387191"/>
                <a:ext cx="3031969" cy="365408"/>
              </a:xfrm>
              <a:prstGeom prst="rect">
                <a:avLst/>
              </a:prstGeom>
              <a:solidFill>
                <a:schemeClr val="bg1">
                  <a:lumMod val="95000"/>
                </a:schemeClr>
              </a:solidFill>
              <a:ln w="9525">
                <a:solidFill>
                  <a:srgbClr val="293973"/>
                </a:solidFill>
                <a:miter lim="800000"/>
                <a:headEnd/>
                <a:tailEnd/>
              </a:ln>
              <a:effectLst>
                <a:outerShdw blurRad="50800" dist="38100" dir="2700000" algn="tl" rotWithShape="0">
                  <a:prstClr val="black">
                    <a:alpha val="40000"/>
                  </a:prstClr>
                </a:outerShdw>
              </a:effectLst>
            </p:spPr>
            <p:txBody>
              <a:bodyPr lIns="237600" tIns="226800" rIns="165600" bIns="262800" anchor="ctr"/>
              <a:lstStyle/>
              <a:p>
                <a:pPr marL="342900" indent="-342900" algn="l">
                  <a:spcBef>
                    <a:spcPct val="20000"/>
                  </a:spcBef>
                  <a:spcAft>
                    <a:spcPct val="20000"/>
                  </a:spcAft>
                  <a:buClr>
                    <a:srgbClr val="006600"/>
                  </a:buClr>
                  <a:buSzPct val="100000"/>
                  <a:buFont typeface="Wingdings" charset="0"/>
                  <a:buNone/>
                </a:pPr>
                <a:r>
                  <a:rPr lang="en-US" sz="1600" i="1" dirty="0">
                    <a:latin typeface="Times New Roman"/>
                    <a:cs typeface="Times New Roman"/>
                  </a:rPr>
                  <a:t>type varName;</a:t>
                </a:r>
              </a:p>
            </p:txBody>
          </p:sp>
          <p:sp>
            <p:nvSpPr>
              <p:cNvPr id="1033224" name="Rectangle 8"/>
              <p:cNvSpPr>
                <a:spLocks noChangeArrowheads="1"/>
              </p:cNvSpPr>
              <p:nvPr/>
            </p:nvSpPr>
            <p:spPr bwMode="auto">
              <a:xfrm>
                <a:off x="-688258" y="947371"/>
                <a:ext cx="1028700" cy="381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342900" indent="-342900" algn="just">
                  <a:spcBef>
                    <a:spcPct val="15000"/>
                  </a:spcBef>
                  <a:buClr>
                    <a:srgbClr val="006600"/>
                  </a:buClr>
                  <a:buSzPct val="85000"/>
                  <a:buFont typeface="Wingdings" charset="0"/>
                  <a:buNone/>
                </a:pPr>
                <a:r>
                  <a:rPr lang="en-US" sz="1800" dirty="0">
                    <a:latin typeface="Times New Roman"/>
                    <a:cs typeface="Times New Roman"/>
                  </a:rPr>
                  <a:t>Syntax:</a:t>
                </a:r>
              </a:p>
            </p:txBody>
          </p:sp>
        </p:grpSp>
        <p:sp>
          <p:nvSpPr>
            <p:cNvPr id="1033229" name="Rectangle 13"/>
            <p:cNvSpPr>
              <a:spLocks noChangeArrowheads="1"/>
            </p:cNvSpPr>
            <p:nvPr/>
          </p:nvSpPr>
          <p:spPr bwMode="auto">
            <a:xfrm>
              <a:off x="2533089" y="2738675"/>
              <a:ext cx="3031969" cy="370989"/>
            </a:xfrm>
            <a:prstGeom prst="rect">
              <a:avLst/>
            </a:prstGeom>
            <a:solidFill>
              <a:schemeClr val="bg1">
                <a:lumMod val="95000"/>
              </a:schemeClr>
            </a:solidFill>
            <a:ln w="9525">
              <a:solidFill>
                <a:srgbClr val="293973"/>
              </a:solidFill>
              <a:miter lim="800000"/>
              <a:headEnd/>
              <a:tailEnd/>
            </a:ln>
            <a:effectLst>
              <a:outerShdw blurRad="50800" dist="38100" dir="2700000" algn="tl" rotWithShape="0">
                <a:prstClr val="black">
                  <a:alpha val="40000"/>
                </a:prstClr>
              </a:outerShdw>
            </a:effectLst>
          </p:spPr>
          <p:txBody>
            <a:bodyPr lIns="237600" tIns="226800" rIns="165600" bIns="262800" anchor="ctr"/>
            <a:lstStyle/>
            <a:p>
              <a:pPr marL="342900" indent="-342900">
                <a:spcBef>
                  <a:spcPct val="20000"/>
                </a:spcBef>
                <a:spcAft>
                  <a:spcPct val="20000"/>
                </a:spcAft>
                <a:buClr>
                  <a:srgbClr val="006600"/>
                </a:buClr>
                <a:buSzPct val="100000"/>
                <a:buFont typeface="Wingdings" charset="0"/>
                <a:buNone/>
              </a:pPr>
              <a:r>
                <a:rPr lang="en-US" sz="1600" i="1" dirty="0">
                  <a:latin typeface="Times New Roman"/>
                  <a:cs typeface="Times New Roman"/>
                </a:rPr>
                <a:t>type  varName</a:t>
              </a:r>
              <a:r>
                <a:rPr lang="en-US" dirty="0">
                  <a:latin typeface="Courier"/>
                  <a:cs typeface="Courier"/>
                </a:rPr>
                <a:t> = </a:t>
              </a:r>
              <a:r>
                <a:rPr lang="en-US" sz="1600" i="1" dirty="0">
                  <a:latin typeface="Times New Roman"/>
                  <a:cs typeface="Times New Roman"/>
                </a:rPr>
                <a:t>expression</a:t>
              </a:r>
              <a:r>
                <a:rPr lang="en-US" dirty="0">
                  <a:latin typeface="Courier"/>
                  <a:cs typeface="Courier"/>
                </a:rPr>
                <a:t>;</a:t>
              </a:r>
            </a:p>
          </p:txBody>
        </p:sp>
      </p:grpSp>
      <p:grpSp>
        <p:nvGrpSpPr>
          <p:cNvPr id="2" name="Group 1">
            <a:extLst>
              <a:ext uri="{FF2B5EF4-FFF2-40B4-BE49-F238E27FC236}">
                <a16:creationId xmlns:a16="http://schemas.microsoft.com/office/drawing/2014/main" id="{54EB310F-052C-4E4A-8FD3-F33D7C8C7ACE}"/>
              </a:ext>
            </a:extLst>
          </p:cNvPr>
          <p:cNvGrpSpPr/>
          <p:nvPr/>
        </p:nvGrpSpPr>
        <p:grpSpPr>
          <a:xfrm>
            <a:off x="558120" y="947158"/>
            <a:ext cx="1722965" cy="2162506"/>
            <a:chOff x="558120" y="947158"/>
            <a:chExt cx="1722965" cy="2162506"/>
          </a:xfrm>
        </p:grpSpPr>
        <p:sp>
          <p:nvSpPr>
            <p:cNvPr id="1033221" name="Rectangle 5"/>
            <p:cNvSpPr>
              <a:spLocks noChangeArrowheads="1"/>
            </p:cNvSpPr>
            <p:nvPr/>
          </p:nvSpPr>
          <p:spPr bwMode="auto">
            <a:xfrm>
              <a:off x="634320" y="2059630"/>
              <a:ext cx="1646764" cy="371501"/>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44000" tIns="226800" rIns="0" bIns="262800" anchor="ctr"/>
            <a:lstStyle/>
            <a:p>
              <a:pPr marL="342900" indent="-342900">
                <a:spcBef>
                  <a:spcPct val="20000"/>
                </a:spcBef>
                <a:spcAft>
                  <a:spcPct val="20000"/>
                </a:spcAft>
                <a:buClr>
                  <a:srgbClr val="006600"/>
                </a:buClr>
                <a:buSzPct val="100000"/>
                <a:buFont typeface="Wingdings" charset="0"/>
                <a:buNone/>
              </a:pPr>
              <a:r>
                <a:rPr lang="en-US" dirty="0">
                  <a:latin typeface="Consolas"/>
                  <a:cs typeface="Consolas"/>
                </a:rPr>
                <a:t>int x1, x2, n; </a:t>
              </a:r>
            </a:p>
          </p:txBody>
        </p:sp>
        <p:grpSp>
          <p:nvGrpSpPr>
            <p:cNvPr id="6" name="Group 5"/>
            <p:cNvGrpSpPr/>
            <p:nvPr/>
          </p:nvGrpSpPr>
          <p:grpSpPr>
            <a:xfrm>
              <a:off x="558120" y="947158"/>
              <a:ext cx="1722965" cy="804929"/>
              <a:chOff x="5486400" y="947670"/>
              <a:chExt cx="1722965" cy="804929"/>
            </a:xfrm>
          </p:grpSpPr>
          <p:sp>
            <p:nvSpPr>
              <p:cNvPr id="1033225" name="Rectangle 9"/>
              <p:cNvSpPr>
                <a:spLocks noChangeArrowheads="1"/>
              </p:cNvSpPr>
              <p:nvPr/>
            </p:nvSpPr>
            <p:spPr bwMode="auto">
              <a:xfrm>
                <a:off x="5562600" y="1396692"/>
                <a:ext cx="1646765" cy="355907"/>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44000" tIns="226800" rIns="0" bIns="262800" anchor="ctr"/>
              <a:lstStyle/>
              <a:p>
                <a:pPr marL="342900" indent="-342900" algn="l">
                  <a:spcBef>
                    <a:spcPct val="20000"/>
                  </a:spcBef>
                  <a:spcAft>
                    <a:spcPct val="20000"/>
                  </a:spcAft>
                  <a:buClr>
                    <a:srgbClr val="006600"/>
                  </a:buClr>
                  <a:buSzPct val="100000"/>
                  <a:buFont typeface="Wingdings" charset="0"/>
                  <a:buNone/>
                </a:pPr>
                <a:r>
                  <a:rPr lang="en-US" dirty="0">
                    <a:latin typeface="Consolas"/>
                    <a:cs typeface="Consolas"/>
                  </a:rPr>
                  <a:t>int weight;</a:t>
                </a:r>
              </a:p>
            </p:txBody>
          </p:sp>
          <p:sp>
            <p:nvSpPr>
              <p:cNvPr id="1033226" name="Rectangle 10"/>
              <p:cNvSpPr>
                <a:spLocks noChangeArrowheads="1"/>
              </p:cNvSpPr>
              <p:nvPr/>
            </p:nvSpPr>
            <p:spPr bwMode="auto">
              <a:xfrm>
                <a:off x="5486400" y="947670"/>
                <a:ext cx="1600200" cy="381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342900" indent="-342900" algn="just">
                  <a:spcBef>
                    <a:spcPct val="15000"/>
                  </a:spcBef>
                  <a:buClr>
                    <a:srgbClr val="006600"/>
                  </a:buClr>
                  <a:buSzPct val="85000"/>
                  <a:buFont typeface="Wingdings" charset="0"/>
                  <a:buNone/>
                </a:pPr>
                <a:r>
                  <a:rPr lang="en-US" sz="1800" dirty="0">
                    <a:latin typeface="Times New Roman"/>
                    <a:cs typeface="Times New Roman"/>
                  </a:rPr>
                  <a:t>Examples:</a:t>
                </a:r>
              </a:p>
            </p:txBody>
          </p:sp>
        </p:grpSp>
        <p:sp>
          <p:nvSpPr>
            <p:cNvPr id="15" name="Rectangle 5"/>
            <p:cNvSpPr>
              <a:spLocks noChangeArrowheads="1"/>
            </p:cNvSpPr>
            <p:nvPr/>
          </p:nvSpPr>
          <p:spPr bwMode="auto">
            <a:xfrm>
              <a:off x="634320" y="2738674"/>
              <a:ext cx="1643255" cy="370990"/>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44000" tIns="226800" rIns="0" bIns="262800" anchor="ctr"/>
            <a:lstStyle/>
            <a:p>
              <a:pPr marL="342900" indent="-342900">
                <a:spcBef>
                  <a:spcPct val="20000"/>
                </a:spcBef>
                <a:spcAft>
                  <a:spcPct val="20000"/>
                </a:spcAft>
                <a:buClr>
                  <a:srgbClr val="006600"/>
                </a:buClr>
                <a:buSzPct val="100000"/>
                <a:buFont typeface="Wingdings" charset="0"/>
                <a:buNone/>
              </a:pPr>
              <a:r>
                <a:rPr lang="en-US" dirty="0">
                  <a:latin typeface="Consolas"/>
                  <a:cs typeface="Consolas"/>
                </a:rPr>
                <a:t>int z = x + y;</a:t>
              </a:r>
            </a:p>
          </p:txBody>
        </p:sp>
      </p:grpSp>
      <p:sp>
        <p:nvSpPr>
          <p:cNvPr id="3" name="TextBox 2"/>
          <p:cNvSpPr txBox="1"/>
          <p:nvPr/>
        </p:nvSpPr>
        <p:spPr>
          <a:xfrm>
            <a:off x="-1473979" y="1891223"/>
            <a:ext cx="184666" cy="276999"/>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147068985"/>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rocs">
  <a:themeElements>
    <a:clrScheme name="">
      <a:dk1>
        <a:srgbClr val="000000"/>
      </a:dk1>
      <a:lt1>
        <a:srgbClr val="FFFFFF"/>
      </a:lt1>
      <a:dk2>
        <a:srgbClr val="C0C0C0"/>
      </a:dk2>
      <a:lt2>
        <a:srgbClr val="010000"/>
      </a:lt2>
      <a:accent1>
        <a:srgbClr val="CC0000"/>
      </a:accent1>
      <a:accent2>
        <a:srgbClr val="777777"/>
      </a:accent2>
      <a:accent3>
        <a:srgbClr val="FFFFFF"/>
      </a:accent3>
      <a:accent4>
        <a:srgbClr val="000000"/>
      </a:accent4>
      <a:accent5>
        <a:srgbClr val="E2AAAA"/>
      </a:accent5>
      <a:accent6>
        <a:srgbClr val="6B6B6B"/>
      </a:accent6>
      <a:hlink>
        <a:srgbClr val="4D4D4D"/>
      </a:hlink>
      <a:folHlink>
        <a:srgbClr val="003399"/>
      </a:folHlink>
    </a:clrScheme>
    <a:fontScheme name="introcs">
      <a:majorFont>
        <a:latin typeface="Comic Sans MS"/>
        <a:ea typeface=""/>
        <a:cs typeface=""/>
      </a:majorFont>
      <a:minorFont>
        <a:latin typeface="Comic Sans M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tx2"/>
        </a:solidFill>
        <a:ln w="9525" cap="flat" cmpd="sng" algn="ctr">
          <a:solidFill>
            <a:schemeClr val="bg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200" b="0" i="0" u="none" strike="noStrike" cap="none" normalizeH="0" baseline="0">
            <a:ln>
              <a:noFill/>
            </a:ln>
            <a:solidFill>
              <a:schemeClr val="tx1"/>
            </a:solidFill>
            <a:effectLst/>
            <a:latin typeface="Comic Sans MS" charset="0"/>
            <a:ea typeface="ＭＳ Ｐゴシック" charset="-128"/>
            <a:cs typeface="ＭＳ Ｐゴシック" charset="-128"/>
          </a:defRPr>
        </a:defPPr>
      </a:lstStyle>
    </a:spDef>
    <a:lnDef>
      <a:spPr bwMode="auto">
        <a:xfrm>
          <a:off x="0" y="0"/>
          <a:ext cx="1" cy="1"/>
        </a:xfrm>
        <a:custGeom>
          <a:avLst/>
          <a:gdLst/>
          <a:ahLst/>
          <a:cxnLst/>
          <a:rect l="0" t="0" r="0" b="0"/>
          <a:pathLst/>
        </a:custGeom>
        <a:solidFill>
          <a:schemeClr val="tx2"/>
        </a:solidFill>
        <a:ln w="9525" cap="flat" cmpd="sng" algn="ctr">
          <a:solidFill>
            <a:schemeClr val="bg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200" b="0" i="0" u="none" strike="noStrike" cap="none" normalizeH="0" baseline="0">
            <a:ln>
              <a:noFill/>
            </a:ln>
            <a:solidFill>
              <a:schemeClr val="tx1"/>
            </a:solidFill>
            <a:effectLst/>
            <a:latin typeface="Comic Sans MS" charset="0"/>
            <a:ea typeface="ＭＳ Ｐゴシック" charset="-128"/>
            <a:cs typeface="ＭＳ Ｐゴシック" charset="-128"/>
          </a:defRPr>
        </a:defPPr>
      </a:lstStyle>
    </a:lnDef>
  </a:objectDefaults>
  <a:extraClrSchemeLst>
    <a:extraClrScheme>
      <a:clrScheme name="introcs 1">
        <a:dk1>
          <a:srgbClr val="009999"/>
        </a:dk1>
        <a:lt1>
          <a:srgbClr val="FFFFFF"/>
        </a:lt1>
        <a:dk2>
          <a:srgbClr val="336699"/>
        </a:dk2>
        <a:lt2>
          <a:srgbClr val="010000"/>
        </a:lt2>
        <a:accent1>
          <a:srgbClr val="CCECFF"/>
        </a:accent1>
        <a:accent2>
          <a:srgbClr val="FFFFCC"/>
        </a:accent2>
        <a:accent3>
          <a:srgbClr val="FFFFFF"/>
        </a:accent3>
        <a:accent4>
          <a:srgbClr val="008282"/>
        </a:accent4>
        <a:accent5>
          <a:srgbClr val="E2F4FF"/>
        </a:accent5>
        <a:accent6>
          <a:srgbClr val="E7E7B9"/>
        </a:accent6>
        <a:hlink>
          <a:srgbClr val="FF9966"/>
        </a:hlink>
        <a:folHlink>
          <a:srgbClr val="FFFFCC"/>
        </a:folHlink>
      </a:clrScheme>
      <a:clrMap bg1="lt1" tx1="dk1" bg2="lt2" tx2="dk2" accent1="accent1" accent2="accent2" accent3="accent3" accent4="accent4" accent5="accent5" accent6="accent6" hlink="hlink" folHlink="folHlink"/>
    </a:extraClrScheme>
    <a:extraClrScheme>
      <a:clrScheme name="introcs 2">
        <a:dk1>
          <a:srgbClr val="800000"/>
        </a:dk1>
        <a:lt1>
          <a:srgbClr val="FFFFFF"/>
        </a:lt1>
        <a:dk2>
          <a:srgbClr val="000000"/>
        </a:dk2>
        <a:lt2>
          <a:srgbClr val="FFFFCC"/>
        </a:lt2>
        <a:accent1>
          <a:srgbClr val="000000"/>
        </a:accent1>
        <a:accent2>
          <a:srgbClr val="000099"/>
        </a:accent2>
        <a:accent3>
          <a:srgbClr val="AAAAAA"/>
        </a:accent3>
        <a:accent4>
          <a:srgbClr val="DADADA"/>
        </a:accent4>
        <a:accent5>
          <a:srgbClr val="AAAAAA"/>
        </a:accent5>
        <a:accent6>
          <a:srgbClr val="00008A"/>
        </a:accent6>
        <a:hlink>
          <a:srgbClr val="800000"/>
        </a:hlink>
        <a:folHlink>
          <a:srgbClr val="000000"/>
        </a:folHlink>
      </a:clrScheme>
      <a:clrMap bg1="dk2" tx1="lt1" bg2="dk1" tx2="lt2" accent1="accent1" accent2="accent2" accent3="accent3" accent4="accent4" accent5="accent5" accent6="accent6" hlink="hlink" folHlink="folHlink"/>
    </a:extraClrScheme>
    <a:extraClrScheme>
      <a:clrScheme name="introcs 3">
        <a:dk1>
          <a:srgbClr val="000000"/>
        </a:dk1>
        <a:lt1>
          <a:srgbClr val="FFFFFF"/>
        </a:lt1>
        <a:dk2>
          <a:srgbClr val="000000"/>
        </a:dk2>
        <a:lt2>
          <a:srgbClr val="CBCBCB"/>
        </a:lt2>
        <a:accent1>
          <a:srgbClr val="C0C0C0"/>
        </a:accent1>
        <a:accent2>
          <a:srgbClr val="DDDDDD"/>
        </a:accent2>
        <a:accent3>
          <a:srgbClr val="FFFFFF"/>
        </a:accent3>
        <a:accent4>
          <a:srgbClr val="000000"/>
        </a:accent4>
        <a:accent5>
          <a:srgbClr val="DCDCDC"/>
        </a:accent5>
        <a:accent6>
          <a:srgbClr val="C8C8C8"/>
        </a:accent6>
        <a:hlink>
          <a:srgbClr val="5F5F5F"/>
        </a:hlink>
        <a:folHlink>
          <a:srgbClr val="DDDDDD"/>
        </a:folHlink>
      </a:clrScheme>
      <a:clrMap bg1="lt1" tx1="dk1" bg2="lt2" tx2="dk2" accent1="accent1" accent2="accent2" accent3="accent3" accent4="accent4" accent5="accent5" accent6="accent6" hlink="hlink" folHlink="folHlink"/>
    </a:extraClrScheme>
    <a:extraClrScheme>
      <a:clrScheme name="introcs 4">
        <a:dk1>
          <a:srgbClr val="000000"/>
        </a:dk1>
        <a:lt1>
          <a:srgbClr val="FFFFFF"/>
        </a:lt1>
        <a:dk2>
          <a:srgbClr val="336699"/>
        </a:dk2>
        <a:lt2>
          <a:srgbClr val="010000"/>
        </a:lt2>
        <a:accent1>
          <a:srgbClr val="CCECFF"/>
        </a:accent1>
        <a:accent2>
          <a:srgbClr val="FFFFCC"/>
        </a:accent2>
        <a:accent3>
          <a:srgbClr val="FFFFFF"/>
        </a:accent3>
        <a:accent4>
          <a:srgbClr val="000000"/>
        </a:accent4>
        <a:accent5>
          <a:srgbClr val="E2F4FF"/>
        </a:accent5>
        <a:accent6>
          <a:srgbClr val="E7E7B9"/>
        </a:accent6>
        <a:hlink>
          <a:srgbClr val="FF6600"/>
        </a:hlink>
        <a:folHlink>
          <a:srgbClr val="FFFFCC"/>
        </a:folHlink>
      </a:clrScheme>
      <a:clrMap bg1="lt1" tx1="dk1" bg2="lt2" tx2="dk2" accent1="accent1" accent2="accent2" accent3="accent3" accent4="accent4" accent5="accent5" accent6="accent6" hlink="hlink" folHlink="folHlink"/>
    </a:extraClrScheme>
    <a:extraClrScheme>
      <a:clrScheme name="introcs 5">
        <a:dk1>
          <a:srgbClr val="000000"/>
        </a:dk1>
        <a:lt1>
          <a:srgbClr val="FFFFFF"/>
        </a:lt1>
        <a:dk2>
          <a:srgbClr val="336699"/>
        </a:dk2>
        <a:lt2>
          <a:srgbClr val="010000"/>
        </a:lt2>
        <a:accent1>
          <a:srgbClr val="CCECFF"/>
        </a:accent1>
        <a:accent2>
          <a:srgbClr val="FFFFCC"/>
        </a:accent2>
        <a:accent3>
          <a:srgbClr val="FFFFFF"/>
        </a:accent3>
        <a:accent4>
          <a:srgbClr val="000000"/>
        </a:accent4>
        <a:accent5>
          <a:srgbClr val="E2F4FF"/>
        </a:accent5>
        <a:accent6>
          <a:srgbClr val="E7E7B9"/>
        </a:accent6>
        <a:hlink>
          <a:srgbClr val="FF6600"/>
        </a:hlink>
        <a:folHlink>
          <a:srgbClr val="660066"/>
        </a:folHlink>
      </a:clrScheme>
      <a:clrMap bg1="lt1" tx1="dk1" bg2="lt2" tx2="dk2" accent1="accent1" accent2="accent2" accent3="accent3" accent4="accent4" accent5="accent5" accent6="accent6" hlink="hlink" folHlink="folHlink"/>
    </a:extraClrScheme>
    <a:extraClrScheme>
      <a:clrScheme name="introcs 6">
        <a:dk1>
          <a:srgbClr val="000000"/>
        </a:dk1>
        <a:lt1>
          <a:srgbClr val="FFFFFF"/>
        </a:lt1>
        <a:dk2>
          <a:srgbClr val="336699"/>
        </a:dk2>
        <a:lt2>
          <a:srgbClr val="010000"/>
        </a:lt2>
        <a:accent1>
          <a:srgbClr val="CCECFF"/>
        </a:accent1>
        <a:accent2>
          <a:srgbClr val="FFFFCC"/>
        </a:accent2>
        <a:accent3>
          <a:srgbClr val="FFFFFF"/>
        </a:accent3>
        <a:accent4>
          <a:srgbClr val="000000"/>
        </a:accent4>
        <a:accent5>
          <a:srgbClr val="E2F4FF"/>
        </a:accent5>
        <a:accent6>
          <a:srgbClr val="E7E7B9"/>
        </a:accent6>
        <a:hlink>
          <a:srgbClr val="FF6600"/>
        </a:hlink>
        <a:folHlink>
          <a:srgbClr val="FFFFFF"/>
        </a:folHlink>
      </a:clrScheme>
      <a:clrMap bg1="lt1" tx1="dk1" bg2="lt2" tx2="dk2" accent1="accent1" accent2="accent2" accent3="accent3" accent4="accent4" accent5="accent5" accent6="accent6" hlink="hlink" folHlink="folHlink"/>
    </a:extraClrScheme>
    <a:extraClrScheme>
      <a:clrScheme name="introcs 7">
        <a:dk1>
          <a:srgbClr val="000000"/>
        </a:dk1>
        <a:lt1>
          <a:srgbClr val="FFFFFF"/>
        </a:lt1>
        <a:dk2>
          <a:srgbClr val="C0C0C0"/>
        </a:dk2>
        <a:lt2>
          <a:srgbClr val="010000"/>
        </a:lt2>
        <a:accent1>
          <a:srgbClr val="CC0000"/>
        </a:accent1>
        <a:accent2>
          <a:srgbClr val="777777"/>
        </a:accent2>
        <a:accent3>
          <a:srgbClr val="FFFFFF"/>
        </a:accent3>
        <a:accent4>
          <a:srgbClr val="000000"/>
        </a:accent4>
        <a:accent5>
          <a:srgbClr val="E2AAAA"/>
        </a:accent5>
        <a:accent6>
          <a:srgbClr val="6B6B6B"/>
        </a:accent6>
        <a:hlink>
          <a:srgbClr val="4D4D4D"/>
        </a:hlink>
        <a:folHlink>
          <a:srgbClr val="66006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sidebarb">
  <a:themeElements>
    <a:clrScheme name="sidebarb 10">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000099"/>
      </a:hlink>
      <a:folHlink>
        <a:srgbClr val="000099"/>
      </a:folHlink>
    </a:clrScheme>
    <a:fontScheme name="sidebarb">
      <a:majorFont>
        <a:latin typeface="Arial"/>
        <a:ea typeface="ＭＳ Ｐゴシック"/>
        <a:cs typeface=""/>
      </a:majorFont>
      <a:minorFont>
        <a:latin typeface="Comic Sans MS"/>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xmlns="">
              <a:blipFill dpi="0" rotWithShape="0">
                <a:blip xmlns:r="http://schemas.openxmlformats.org/officeDocument/2006/relationships" r:embed="rId1"/>
                <a:srcRect/>
                <a:tile tx="0" ty="0" sx="100000" sy="100000" flip="none" algn="tl"/>
              </a:blip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he-IL" sz="2400" b="0" i="0" u="none" strike="noStrike" cap="none" normalizeH="0" baseline="0">
            <a:ln>
              <a:noFill/>
            </a:ln>
            <a:solidFill>
              <a:schemeClr val="tx1"/>
            </a:solidFill>
            <a:effectLst/>
            <a:latin typeface="Lucida Console" charset="0"/>
            <a:ea typeface="ＭＳ Ｐゴシック" charset="0"/>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xmlns="">
              <a:blipFill dpi="0" rotWithShape="0">
                <a:blip xmlns:r="http://schemas.openxmlformats.org/officeDocument/2006/relationships" r:embed="rId1"/>
                <a:srcRect/>
                <a:tile tx="0" ty="0" sx="100000" sy="100000" flip="none" algn="tl"/>
              </a:blip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he-IL" sz="2400" b="0" i="0" u="none" strike="noStrike" cap="none" normalizeH="0" baseline="0">
            <a:ln>
              <a:noFill/>
            </a:ln>
            <a:solidFill>
              <a:schemeClr val="tx1"/>
            </a:solidFill>
            <a:effectLst/>
            <a:latin typeface="Lucida Console" charset="0"/>
            <a:ea typeface="ＭＳ Ｐゴシック" charset="0"/>
          </a:defRPr>
        </a:defPPr>
      </a:lstStyle>
    </a:lnDef>
  </a:objectDefaults>
  <a:extraClrSchemeLst>
    <a:extraClrScheme>
      <a:clrScheme name="sidebarb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sidebarb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sidebarb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sidebarb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sidebarb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sidebarb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sidebarb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sidebarb 8">
        <a:dk1>
          <a:srgbClr val="000000"/>
        </a:dk1>
        <a:lt1>
          <a:srgbClr val="FFFFFF"/>
        </a:lt1>
        <a:dk2>
          <a:srgbClr val="000000"/>
        </a:dk2>
        <a:lt2>
          <a:srgbClr val="CECECE"/>
        </a:lt2>
        <a:accent1>
          <a:srgbClr val="DADADA"/>
        </a:accent1>
        <a:accent2>
          <a:srgbClr val="474747"/>
        </a:accent2>
        <a:accent3>
          <a:srgbClr val="FFFFFF"/>
        </a:accent3>
        <a:accent4>
          <a:srgbClr val="000000"/>
        </a:accent4>
        <a:accent5>
          <a:srgbClr val="EAEAEA"/>
        </a:accent5>
        <a:accent6>
          <a:srgbClr val="3F3F3F"/>
        </a:accent6>
        <a:hlink>
          <a:srgbClr val="000099"/>
        </a:hlink>
        <a:folHlink>
          <a:srgbClr val="000099"/>
        </a:folHlink>
      </a:clrScheme>
      <a:clrMap bg1="lt1" tx1="dk1" bg2="lt2" tx2="dk2" accent1="accent1" accent2="accent2" accent3="accent3" accent4="accent4" accent5="accent5" accent6="accent6" hlink="hlink" folHlink="folHlink"/>
    </a:extraClrScheme>
    <a:extraClrScheme>
      <a:clrScheme name="sidebarb 9">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000099"/>
        </a:hlink>
        <a:folHlink>
          <a:srgbClr val="B2B2B2"/>
        </a:folHlink>
      </a:clrScheme>
      <a:clrMap bg1="lt1" tx1="dk1" bg2="lt2" tx2="dk2" accent1="accent1" accent2="accent2" accent3="accent3" accent4="accent4" accent5="accent5" accent6="accent6" hlink="hlink" folHlink="folHlink"/>
    </a:extraClrScheme>
    <a:extraClrScheme>
      <a:clrScheme name="sidebarb 10">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000099"/>
        </a:hlink>
        <a:folHlink>
          <a:srgbClr val="000099"/>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WAYNE:CS126:lectures-s07:introcs.pot</Template>
  <TotalTime>11913</TotalTime>
  <Words>6507</Words>
  <Application>Microsoft Macintosh PowerPoint</Application>
  <PresentationFormat>On-screen Show (4:3)</PresentationFormat>
  <Paragraphs>1064</Paragraphs>
  <Slides>62</Slides>
  <Notes>55</Notes>
  <HiddenSlides>0</HiddenSlides>
  <MMClips>0</MMClips>
  <ScaleCrop>false</ScaleCrop>
  <HeadingPairs>
    <vt:vector size="10" baseType="variant">
      <vt:variant>
        <vt:lpstr>Fonts Used</vt:lpstr>
      </vt:variant>
      <vt:variant>
        <vt:i4>12</vt:i4>
      </vt:variant>
      <vt:variant>
        <vt:lpstr>Theme</vt:lpstr>
      </vt:variant>
      <vt:variant>
        <vt:i4>2</vt:i4>
      </vt:variant>
      <vt:variant>
        <vt:lpstr>Embedded OLE Servers</vt:lpstr>
      </vt:variant>
      <vt:variant>
        <vt:i4>1</vt:i4>
      </vt:variant>
      <vt:variant>
        <vt:lpstr>Slide Titles</vt:lpstr>
      </vt:variant>
      <vt:variant>
        <vt:i4>62</vt:i4>
      </vt:variant>
      <vt:variant>
        <vt:lpstr>Custom Shows</vt:lpstr>
      </vt:variant>
      <vt:variant>
        <vt:i4>1</vt:i4>
      </vt:variant>
    </vt:vector>
  </HeadingPairs>
  <TitlesOfParts>
    <vt:vector size="78" baseType="lpstr">
      <vt:lpstr>Arial Unicode MS</vt:lpstr>
      <vt:lpstr>Arial</vt:lpstr>
      <vt:lpstr>Cambria Math</vt:lpstr>
      <vt:lpstr>Comic Sans MS</vt:lpstr>
      <vt:lpstr>Consolas</vt:lpstr>
      <vt:lpstr>Courier</vt:lpstr>
      <vt:lpstr>Courier New</vt:lpstr>
      <vt:lpstr>Lucida Console</vt:lpstr>
      <vt:lpstr>Menlo</vt:lpstr>
      <vt:lpstr>Monotype Sorts</vt:lpstr>
      <vt:lpstr>Times New Roman</vt:lpstr>
      <vt:lpstr>Wingdings</vt:lpstr>
      <vt:lpstr>introcs</vt:lpstr>
      <vt:lpstr>sidebarb</vt:lpstr>
      <vt:lpstr>Equation</vt:lpstr>
      <vt:lpstr>Data Types </vt:lpstr>
      <vt:lpstr>Data</vt:lpstr>
      <vt:lpstr>Variables</vt:lpstr>
      <vt:lpstr>Data types</vt:lpstr>
      <vt:lpstr>Data types</vt:lpstr>
      <vt:lpstr>Data types</vt:lpstr>
      <vt:lpstr>Variables</vt:lpstr>
      <vt:lpstr>Variables</vt:lpstr>
      <vt:lpstr>Variable declaration</vt:lpstr>
      <vt:lpstr>The assignment operation</vt:lpstr>
      <vt:lpstr>Lecture plan</vt:lpstr>
      <vt:lpstr>Integer numbers</vt:lpstr>
      <vt:lpstr>Integer expressions</vt:lpstr>
      <vt:lpstr>Integer expressions</vt:lpstr>
      <vt:lpstr>Lecture plan</vt:lpstr>
      <vt:lpstr>Textual information</vt:lpstr>
      <vt:lpstr>Strings</vt:lpstr>
      <vt:lpstr>Strings</vt:lpstr>
      <vt:lpstr>Strings</vt:lpstr>
      <vt:lpstr>Strings</vt:lpstr>
      <vt:lpstr>Strings</vt:lpstr>
      <vt:lpstr>Command line arguments</vt:lpstr>
      <vt:lpstr>Command line arguments</vt:lpstr>
      <vt:lpstr>Lecture plan</vt:lpstr>
      <vt:lpstr>Real Numbers</vt:lpstr>
      <vt:lpstr>The double data type</vt:lpstr>
      <vt:lpstr>The double data type</vt:lpstr>
      <vt:lpstr>The double data type</vt:lpstr>
      <vt:lpstr>The double data type</vt:lpstr>
      <vt:lpstr>Example: Solve the quadratic equation  x2 + bx + c = 0</vt:lpstr>
      <vt:lpstr>Example: Solve the quadratic equation  x2 + bx + c = 0</vt:lpstr>
      <vt:lpstr>Example: Solve the quadratic equation  x2 + bx + c = 0</vt:lpstr>
      <vt:lpstr>Example: Solve the quadratic equation  x2 + bx + c = 0</vt:lpstr>
      <vt:lpstr>Example: Solve the quadratic equation  x2 + bx + c = 0</vt:lpstr>
      <vt:lpstr>Example: Solve the quadratic equation  x2 + bx + c = 0</vt:lpstr>
      <vt:lpstr>Java’s Math library</vt:lpstr>
      <vt:lpstr>Java’s Math library</vt:lpstr>
      <vt:lpstr>Java’s Math library</vt:lpstr>
      <vt:lpstr>Java’s Math library</vt:lpstr>
      <vt:lpstr>Java’s Math library</vt:lpstr>
      <vt:lpstr>Math.random()</vt:lpstr>
      <vt:lpstr>Math.random()</vt:lpstr>
      <vt:lpstr>Math.random()</vt:lpstr>
      <vt:lpstr>Lecture plan</vt:lpstr>
      <vt:lpstr>Booleans</vt:lpstr>
      <vt:lpstr>Booleans</vt:lpstr>
      <vt:lpstr>The boolean data type</vt:lpstr>
      <vt:lpstr>The boolean data type</vt:lpstr>
      <vt:lpstr>The boolean data type</vt:lpstr>
      <vt:lpstr>Boolean operators</vt:lpstr>
      <vt:lpstr>Boolean operators</vt:lpstr>
      <vt:lpstr>Boolean connectors (Not, And, Or)</vt:lpstr>
      <vt:lpstr>Example: leap year</vt:lpstr>
      <vt:lpstr>Example: leap year</vt:lpstr>
      <vt:lpstr>Lecture plan</vt:lpstr>
      <vt:lpstr>Casting</vt:lpstr>
      <vt:lpstr>Casting</vt:lpstr>
      <vt:lpstr>Casting</vt:lpstr>
      <vt:lpstr>Summary</vt:lpstr>
      <vt:lpstr>Overflow and rounding off errors</vt:lpstr>
      <vt:lpstr>Lecture plan</vt:lpstr>
      <vt:lpstr>Data Types </vt:lpstr>
      <vt:lpstr>handout</vt:lpstr>
    </vt:vector>
  </TitlesOfParts>
  <Manager/>
  <Company>Princeton University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2:  Built-In Types of Data</dc:title>
  <dc:subject/>
  <dc:creator>Kevin Wayne</dc:creator>
  <cp:keywords/>
  <dc:description/>
  <cp:lastModifiedBy>Schocken Shimon</cp:lastModifiedBy>
  <cp:revision>452</cp:revision>
  <cp:lastPrinted>2014-09-15T18:39:08Z</cp:lastPrinted>
  <dcterms:created xsi:type="dcterms:W3CDTF">2011-09-14T14:51:57Z</dcterms:created>
  <dcterms:modified xsi:type="dcterms:W3CDTF">2024-10-24T03:42:21Z</dcterms:modified>
  <cp:category/>
</cp:coreProperties>
</file>

<file path=docProps/thumbnail.jpeg>
</file>